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61" r:id="rId5"/>
    <p:sldId id="264" r:id="rId6"/>
    <p:sldId id="265" r:id="rId7"/>
    <p:sldId id="267" r:id="rId8"/>
    <p:sldId id="290" r:id="rId9"/>
    <p:sldId id="293" r:id="rId10"/>
    <p:sldId id="291" r:id="rId11"/>
    <p:sldId id="292" r:id="rId12"/>
    <p:sldId id="279" r:id="rId13"/>
    <p:sldId id="268" r:id="rId14"/>
    <p:sldId id="275" r:id="rId15"/>
    <p:sldId id="294" r:id="rId16"/>
    <p:sldId id="296" r:id="rId17"/>
    <p:sldId id="297" r:id="rId18"/>
    <p:sldId id="298" r:id="rId19"/>
    <p:sldId id="299" r:id="rId20"/>
    <p:sldId id="269" r:id="rId21"/>
    <p:sldId id="270" r:id="rId22"/>
    <p:sldId id="271" r:id="rId23"/>
    <p:sldId id="272" r:id="rId24"/>
    <p:sldId id="273" r:id="rId25"/>
    <p:sldId id="274" r:id="rId26"/>
    <p:sldId id="276" r:id="rId27"/>
    <p:sldId id="277" r:id="rId28"/>
    <p:sldId id="278" r:id="rId29"/>
    <p:sldId id="280" r:id="rId30"/>
    <p:sldId id="288" r:id="rId31"/>
    <p:sldId id="300" r:id="rId32"/>
    <p:sldId id="289" r:id="rId3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B4949"/>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700" y="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F8000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400" b="0" i="0">
                <a:solidFill>
                  <a:srgbClr val="57585B"/>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F8000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F8000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8684" y="129539"/>
            <a:ext cx="11911584" cy="654710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822191" y="2843783"/>
            <a:ext cx="4544568" cy="569976"/>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192023"/>
            <a:ext cx="193675" cy="6209030"/>
          </a:xfrm>
          <a:custGeom>
            <a:avLst/>
            <a:gdLst/>
            <a:ahLst/>
            <a:cxnLst/>
            <a:rect l="l" t="t" r="r" b="b"/>
            <a:pathLst>
              <a:path w="193675" h="6209030">
                <a:moveTo>
                  <a:pt x="0" y="6208775"/>
                </a:moveTo>
                <a:lnTo>
                  <a:pt x="193548" y="6208775"/>
                </a:lnTo>
                <a:lnTo>
                  <a:pt x="193548" y="0"/>
                </a:lnTo>
                <a:lnTo>
                  <a:pt x="0" y="0"/>
                </a:lnTo>
                <a:lnTo>
                  <a:pt x="0" y="6208775"/>
                </a:lnTo>
                <a:close/>
              </a:path>
            </a:pathLst>
          </a:custGeom>
          <a:solidFill>
            <a:srgbClr val="D7E0E6"/>
          </a:solidFill>
        </p:spPr>
        <p:txBody>
          <a:bodyPr wrap="square" lIns="0" tIns="0" rIns="0" bIns="0" rtlCol="0"/>
          <a:lstStyle/>
          <a:p>
            <a:endParaRPr/>
          </a:p>
        </p:txBody>
      </p:sp>
      <p:sp>
        <p:nvSpPr>
          <p:cNvPr id="19" name="bk object 19"/>
          <p:cNvSpPr/>
          <p:nvPr/>
        </p:nvSpPr>
        <p:spPr>
          <a:xfrm>
            <a:off x="11995404" y="192023"/>
            <a:ext cx="193675" cy="6209030"/>
          </a:xfrm>
          <a:custGeom>
            <a:avLst/>
            <a:gdLst/>
            <a:ahLst/>
            <a:cxnLst/>
            <a:rect l="l" t="t" r="r" b="b"/>
            <a:pathLst>
              <a:path w="193675" h="6209030">
                <a:moveTo>
                  <a:pt x="0" y="6208775"/>
                </a:moveTo>
                <a:lnTo>
                  <a:pt x="193548" y="6208775"/>
                </a:lnTo>
                <a:lnTo>
                  <a:pt x="193548" y="0"/>
                </a:lnTo>
                <a:lnTo>
                  <a:pt x="0" y="0"/>
                </a:lnTo>
                <a:lnTo>
                  <a:pt x="0" y="6208775"/>
                </a:lnTo>
                <a:close/>
              </a:path>
            </a:pathLst>
          </a:custGeom>
          <a:solidFill>
            <a:srgbClr val="D7E0E6"/>
          </a:solidFill>
        </p:spPr>
        <p:txBody>
          <a:bodyPr wrap="square" lIns="0" tIns="0" rIns="0" bIns="0" rtlCol="0"/>
          <a:lstStyle/>
          <a:p>
            <a:endParaRPr/>
          </a:p>
        </p:txBody>
      </p:sp>
      <p:sp>
        <p:nvSpPr>
          <p:cNvPr id="20" name="bk object 20"/>
          <p:cNvSpPr/>
          <p:nvPr/>
        </p:nvSpPr>
        <p:spPr>
          <a:xfrm>
            <a:off x="0" y="6400799"/>
            <a:ext cx="12189460" cy="457200"/>
          </a:xfrm>
          <a:custGeom>
            <a:avLst/>
            <a:gdLst/>
            <a:ahLst/>
            <a:cxnLst/>
            <a:rect l="l" t="t" r="r" b="b"/>
            <a:pathLst>
              <a:path w="12189460" h="457200">
                <a:moveTo>
                  <a:pt x="0" y="457199"/>
                </a:moveTo>
                <a:lnTo>
                  <a:pt x="12188952" y="457199"/>
                </a:lnTo>
                <a:lnTo>
                  <a:pt x="12188952" y="0"/>
                </a:lnTo>
                <a:lnTo>
                  <a:pt x="0" y="0"/>
                </a:lnTo>
                <a:lnTo>
                  <a:pt x="0" y="457199"/>
                </a:lnTo>
                <a:close/>
              </a:path>
            </a:pathLst>
          </a:custGeom>
          <a:solidFill>
            <a:srgbClr val="D7E0E6"/>
          </a:solidFill>
        </p:spPr>
        <p:txBody>
          <a:bodyPr wrap="square" lIns="0" tIns="0" rIns="0" bIns="0" rtlCol="0"/>
          <a:lstStyle/>
          <a:p>
            <a:endParaRPr/>
          </a:p>
        </p:txBody>
      </p:sp>
      <p:sp>
        <p:nvSpPr>
          <p:cNvPr id="21" name="bk object 21"/>
          <p:cNvSpPr/>
          <p:nvPr/>
        </p:nvSpPr>
        <p:spPr>
          <a:xfrm>
            <a:off x="0" y="0"/>
            <a:ext cx="12189460" cy="192405"/>
          </a:xfrm>
          <a:custGeom>
            <a:avLst/>
            <a:gdLst/>
            <a:ahLst/>
            <a:cxnLst/>
            <a:rect l="l" t="t" r="r" b="b"/>
            <a:pathLst>
              <a:path w="12189460" h="192405">
                <a:moveTo>
                  <a:pt x="0" y="192024"/>
                </a:moveTo>
                <a:lnTo>
                  <a:pt x="12188952" y="192024"/>
                </a:lnTo>
                <a:lnTo>
                  <a:pt x="12188952" y="0"/>
                </a:lnTo>
                <a:lnTo>
                  <a:pt x="0" y="0"/>
                </a:lnTo>
                <a:lnTo>
                  <a:pt x="0" y="192024"/>
                </a:lnTo>
                <a:close/>
              </a:path>
            </a:pathLst>
          </a:custGeom>
          <a:solidFill>
            <a:srgbClr val="D7E0E6"/>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67639"/>
            <a:ext cx="193675" cy="6209030"/>
          </a:xfrm>
          <a:custGeom>
            <a:avLst/>
            <a:gdLst/>
            <a:ahLst/>
            <a:cxnLst/>
            <a:rect l="l" t="t" r="r" b="b"/>
            <a:pathLst>
              <a:path w="193675" h="6209030">
                <a:moveTo>
                  <a:pt x="0" y="6208775"/>
                </a:moveTo>
                <a:lnTo>
                  <a:pt x="193548" y="6208775"/>
                </a:lnTo>
                <a:lnTo>
                  <a:pt x="193548" y="0"/>
                </a:lnTo>
                <a:lnTo>
                  <a:pt x="0" y="0"/>
                </a:lnTo>
                <a:lnTo>
                  <a:pt x="0" y="6208775"/>
                </a:lnTo>
                <a:close/>
              </a:path>
            </a:pathLst>
          </a:custGeom>
          <a:solidFill>
            <a:srgbClr val="D7E0E6"/>
          </a:solidFill>
        </p:spPr>
        <p:txBody>
          <a:bodyPr wrap="square" lIns="0" tIns="0" rIns="0" bIns="0" rtlCol="0"/>
          <a:lstStyle/>
          <a:p>
            <a:endParaRPr/>
          </a:p>
        </p:txBody>
      </p:sp>
      <p:sp>
        <p:nvSpPr>
          <p:cNvPr id="17" name="bk object 17"/>
          <p:cNvSpPr/>
          <p:nvPr/>
        </p:nvSpPr>
        <p:spPr>
          <a:xfrm>
            <a:off x="11993880" y="167639"/>
            <a:ext cx="195580" cy="6209030"/>
          </a:xfrm>
          <a:custGeom>
            <a:avLst/>
            <a:gdLst/>
            <a:ahLst/>
            <a:cxnLst/>
            <a:rect l="l" t="t" r="r" b="b"/>
            <a:pathLst>
              <a:path w="195579" h="6209030">
                <a:moveTo>
                  <a:pt x="0" y="6208775"/>
                </a:moveTo>
                <a:lnTo>
                  <a:pt x="195072" y="6208775"/>
                </a:lnTo>
                <a:lnTo>
                  <a:pt x="195072" y="0"/>
                </a:lnTo>
                <a:lnTo>
                  <a:pt x="0" y="0"/>
                </a:lnTo>
                <a:lnTo>
                  <a:pt x="0" y="6208775"/>
                </a:lnTo>
                <a:close/>
              </a:path>
            </a:pathLst>
          </a:custGeom>
          <a:solidFill>
            <a:srgbClr val="D7E0E6"/>
          </a:solidFill>
        </p:spPr>
        <p:txBody>
          <a:bodyPr wrap="square" lIns="0" tIns="0" rIns="0" bIns="0" rtlCol="0"/>
          <a:lstStyle/>
          <a:p>
            <a:endParaRPr/>
          </a:p>
        </p:txBody>
      </p:sp>
      <p:sp>
        <p:nvSpPr>
          <p:cNvPr id="18" name="bk object 18"/>
          <p:cNvSpPr/>
          <p:nvPr/>
        </p:nvSpPr>
        <p:spPr>
          <a:xfrm>
            <a:off x="0" y="6376415"/>
            <a:ext cx="12189460" cy="457200"/>
          </a:xfrm>
          <a:custGeom>
            <a:avLst/>
            <a:gdLst/>
            <a:ahLst/>
            <a:cxnLst/>
            <a:rect l="l" t="t" r="r" b="b"/>
            <a:pathLst>
              <a:path w="12189460" h="457200">
                <a:moveTo>
                  <a:pt x="0" y="457200"/>
                </a:moveTo>
                <a:lnTo>
                  <a:pt x="12188952" y="457200"/>
                </a:lnTo>
                <a:lnTo>
                  <a:pt x="12188952" y="0"/>
                </a:lnTo>
                <a:lnTo>
                  <a:pt x="0" y="0"/>
                </a:lnTo>
                <a:lnTo>
                  <a:pt x="0" y="457200"/>
                </a:lnTo>
                <a:close/>
              </a:path>
            </a:pathLst>
          </a:custGeom>
          <a:solidFill>
            <a:srgbClr val="D7E0E6"/>
          </a:solidFill>
        </p:spPr>
        <p:txBody>
          <a:bodyPr wrap="square" lIns="0" tIns="0" rIns="0" bIns="0" rtlCol="0"/>
          <a:lstStyle/>
          <a:p>
            <a:endParaRPr/>
          </a:p>
        </p:txBody>
      </p:sp>
      <p:sp>
        <p:nvSpPr>
          <p:cNvPr id="19" name="bk object 19"/>
          <p:cNvSpPr/>
          <p:nvPr/>
        </p:nvSpPr>
        <p:spPr>
          <a:xfrm>
            <a:off x="0" y="0"/>
            <a:ext cx="12189460" cy="167640"/>
          </a:xfrm>
          <a:custGeom>
            <a:avLst/>
            <a:gdLst/>
            <a:ahLst/>
            <a:cxnLst/>
            <a:rect l="l" t="t" r="r" b="b"/>
            <a:pathLst>
              <a:path w="12189460" h="167640">
                <a:moveTo>
                  <a:pt x="0" y="167640"/>
                </a:moveTo>
                <a:lnTo>
                  <a:pt x="12188952" y="167640"/>
                </a:lnTo>
                <a:lnTo>
                  <a:pt x="12188952" y="0"/>
                </a:lnTo>
                <a:lnTo>
                  <a:pt x="0" y="0"/>
                </a:lnTo>
                <a:lnTo>
                  <a:pt x="0" y="167640"/>
                </a:lnTo>
                <a:close/>
              </a:path>
            </a:pathLst>
          </a:custGeom>
          <a:solidFill>
            <a:srgbClr val="D7E0E6"/>
          </a:solidFill>
        </p:spPr>
        <p:txBody>
          <a:bodyPr wrap="square" lIns="0" tIns="0" rIns="0" bIns="0" rtlCol="0"/>
          <a:lstStyle/>
          <a:p>
            <a:endParaRPr/>
          </a:p>
        </p:txBody>
      </p:sp>
      <p:sp>
        <p:nvSpPr>
          <p:cNvPr id="2" name="Holder 2"/>
          <p:cNvSpPr>
            <a:spLocks noGrp="1"/>
          </p:cNvSpPr>
          <p:nvPr>
            <p:ph type="title"/>
          </p:nvPr>
        </p:nvSpPr>
        <p:spPr>
          <a:xfrm>
            <a:off x="814832" y="1577086"/>
            <a:ext cx="4438650" cy="635000"/>
          </a:xfrm>
          <a:prstGeom prst="rect">
            <a:avLst/>
          </a:prstGeom>
        </p:spPr>
        <p:txBody>
          <a:bodyPr wrap="square" lIns="0" tIns="0" rIns="0" bIns="0">
            <a:spAutoFit/>
          </a:bodyPr>
          <a:lstStyle>
            <a:lvl1pPr>
              <a:defRPr sz="4000" b="0" i="0">
                <a:solidFill>
                  <a:srgbClr val="F80000"/>
                </a:solidFill>
                <a:latin typeface="Trebuchet MS"/>
                <a:cs typeface="Trebuchet MS"/>
              </a:defRPr>
            </a:lvl1pPr>
          </a:lstStyle>
          <a:p>
            <a:endParaRPr/>
          </a:p>
        </p:txBody>
      </p:sp>
      <p:sp>
        <p:nvSpPr>
          <p:cNvPr id="3" name="Holder 3"/>
          <p:cNvSpPr>
            <a:spLocks noGrp="1"/>
          </p:cNvSpPr>
          <p:nvPr>
            <p:ph type="body" idx="1"/>
          </p:nvPr>
        </p:nvSpPr>
        <p:spPr>
          <a:xfrm>
            <a:off x="519176" y="2446146"/>
            <a:ext cx="11153647" cy="1708150"/>
          </a:xfrm>
          <a:prstGeom prst="rect">
            <a:avLst/>
          </a:prstGeom>
        </p:spPr>
        <p:txBody>
          <a:bodyPr wrap="square" lIns="0" tIns="0" rIns="0" bIns="0">
            <a:spAutoFit/>
          </a:bodyPr>
          <a:lstStyle>
            <a:lvl1pPr>
              <a:defRPr sz="2400" b="0" i="0">
                <a:solidFill>
                  <a:srgbClr val="57585B"/>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9/24/2019</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g"/><Relationship Id="rId7" Type="http://schemas.openxmlformats.org/officeDocument/2006/relationships/image" Target="../media/image34.jp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g"/><Relationship Id="rId11" Type="http://schemas.openxmlformats.org/officeDocument/2006/relationships/image" Target="../media/image38.png"/><Relationship Id="rId5" Type="http://schemas.openxmlformats.org/officeDocument/2006/relationships/image" Target="../media/image32.jp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jpg"/><Relationship Id="rId3" Type="http://schemas.openxmlformats.org/officeDocument/2006/relationships/image" Target="../media/image41.jpg"/><Relationship Id="rId7" Type="http://schemas.openxmlformats.org/officeDocument/2006/relationships/image" Target="../media/image45.jpg"/><Relationship Id="rId12" Type="http://schemas.openxmlformats.org/officeDocument/2006/relationships/image" Target="../media/image50.jpg"/><Relationship Id="rId17" Type="http://schemas.openxmlformats.org/officeDocument/2006/relationships/image" Target="../media/image55.jpg"/><Relationship Id="rId2" Type="http://schemas.openxmlformats.org/officeDocument/2006/relationships/image" Target="../media/image40.jpg"/><Relationship Id="rId16" Type="http://schemas.openxmlformats.org/officeDocument/2006/relationships/image" Target="../media/image54.jpg"/><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jpg"/><Relationship Id="rId14" Type="http://schemas.openxmlformats.org/officeDocument/2006/relationships/image" Target="../media/image52.jpg"/></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3.jp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g"/><Relationship Id="rId7" Type="http://schemas.openxmlformats.org/officeDocument/2006/relationships/image" Target="../media/image69.png"/><Relationship Id="rId12" Type="http://schemas.openxmlformats.org/officeDocument/2006/relationships/image" Target="../media/image39.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jpg"/><Relationship Id="rId11" Type="http://schemas.openxmlformats.org/officeDocument/2006/relationships/image" Target="../media/image73.jp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jpg"/></Relationships>
</file>

<file path=ppt/slides/_rels/slide2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24.jpg"/><Relationship Id="rId4" Type="http://schemas.openxmlformats.org/officeDocument/2006/relationships/image" Target="../media/image85.png"/><Relationship Id="rId9" Type="http://schemas.openxmlformats.org/officeDocument/2006/relationships/image" Target="../media/image90.png"/></Relationships>
</file>

<file path=ppt/slides/_rels/slide26.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jp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jpg"/><Relationship Id="rId2" Type="http://schemas.openxmlformats.org/officeDocument/2006/relationships/image" Target="../media/image101.jpg"/><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jpg"/><Relationship Id="rId4" Type="http://schemas.openxmlformats.org/officeDocument/2006/relationships/image" Target="../media/image103.png"/><Relationship Id="rId9" Type="http://schemas.openxmlformats.org/officeDocument/2006/relationships/image" Target="../media/image10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51000">
              <a:srgbClr val="FF0000"/>
            </a:gs>
            <a:gs pos="1000">
              <a:srgbClr val="081320"/>
            </a:gs>
            <a:gs pos="0">
              <a:schemeClr val="tx2">
                <a:lumMod val="50000"/>
              </a:schemeClr>
            </a:gs>
            <a:gs pos="100000">
              <a:srgbClr val="FB4949"/>
            </a:gs>
            <a:gs pos="29000">
              <a:schemeClr val="bg1">
                <a:lumMod val="9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6" name="object 6"/>
          <p:cNvSpPr/>
          <p:nvPr/>
        </p:nvSpPr>
        <p:spPr>
          <a:xfrm>
            <a:off x="11044428" y="222504"/>
            <a:ext cx="29209" cy="33655"/>
          </a:xfrm>
          <a:custGeom>
            <a:avLst/>
            <a:gdLst/>
            <a:ahLst/>
            <a:cxnLst/>
            <a:rect l="l" t="t" r="r" b="b"/>
            <a:pathLst>
              <a:path w="29209" h="33654">
                <a:moveTo>
                  <a:pt x="25653" y="0"/>
                </a:moveTo>
                <a:lnTo>
                  <a:pt x="7366" y="0"/>
                </a:lnTo>
                <a:lnTo>
                  <a:pt x="0" y="7366"/>
                </a:lnTo>
                <a:lnTo>
                  <a:pt x="0" y="25653"/>
                </a:lnTo>
                <a:lnTo>
                  <a:pt x="7366" y="33147"/>
                </a:lnTo>
                <a:lnTo>
                  <a:pt x="25653" y="33147"/>
                </a:lnTo>
                <a:lnTo>
                  <a:pt x="29210" y="29591"/>
                </a:lnTo>
                <a:lnTo>
                  <a:pt x="9398" y="29591"/>
                </a:lnTo>
                <a:lnTo>
                  <a:pt x="3555" y="23622"/>
                </a:lnTo>
                <a:lnTo>
                  <a:pt x="3555" y="9398"/>
                </a:lnTo>
                <a:lnTo>
                  <a:pt x="9398" y="3428"/>
                </a:lnTo>
                <a:lnTo>
                  <a:pt x="29082" y="3428"/>
                </a:lnTo>
                <a:lnTo>
                  <a:pt x="25653" y="0"/>
                </a:lnTo>
                <a:close/>
              </a:path>
            </a:pathLst>
          </a:custGeom>
          <a:solidFill>
            <a:srgbClr val="FFFFFF"/>
          </a:solidFill>
        </p:spPr>
        <p:txBody>
          <a:bodyPr wrap="square" lIns="0" tIns="0" rIns="0" bIns="0" rtlCol="0"/>
          <a:lstStyle/>
          <a:p>
            <a:endParaRPr/>
          </a:p>
        </p:txBody>
      </p:sp>
      <p:sp>
        <p:nvSpPr>
          <p:cNvPr id="7" name="object 7"/>
          <p:cNvSpPr/>
          <p:nvPr/>
        </p:nvSpPr>
        <p:spPr>
          <a:xfrm>
            <a:off x="11068177" y="225933"/>
            <a:ext cx="9525" cy="26670"/>
          </a:xfrm>
          <a:custGeom>
            <a:avLst/>
            <a:gdLst/>
            <a:ahLst/>
            <a:cxnLst/>
            <a:rect l="l" t="t" r="r" b="b"/>
            <a:pathLst>
              <a:path w="9525" h="26670">
                <a:moveTo>
                  <a:pt x="5333" y="0"/>
                </a:moveTo>
                <a:lnTo>
                  <a:pt x="0" y="0"/>
                </a:lnTo>
                <a:lnTo>
                  <a:pt x="5969" y="5969"/>
                </a:lnTo>
                <a:lnTo>
                  <a:pt x="5969" y="20193"/>
                </a:lnTo>
                <a:lnTo>
                  <a:pt x="0" y="26162"/>
                </a:lnTo>
                <a:lnTo>
                  <a:pt x="5461" y="26162"/>
                </a:lnTo>
                <a:lnTo>
                  <a:pt x="9271" y="22225"/>
                </a:lnTo>
                <a:lnTo>
                  <a:pt x="9271" y="3937"/>
                </a:lnTo>
                <a:lnTo>
                  <a:pt x="5333" y="0"/>
                </a:lnTo>
                <a:close/>
              </a:path>
            </a:pathLst>
          </a:custGeom>
          <a:solidFill>
            <a:srgbClr val="FFFFFF"/>
          </a:solidFill>
        </p:spPr>
        <p:txBody>
          <a:bodyPr wrap="square" lIns="0" tIns="0" rIns="0" bIns="0" rtlCol="0"/>
          <a:lstStyle/>
          <a:p>
            <a:endParaRPr/>
          </a:p>
        </p:txBody>
      </p:sp>
      <p:sp>
        <p:nvSpPr>
          <p:cNvPr id="4" name="TextBox 3"/>
          <p:cNvSpPr txBox="1"/>
          <p:nvPr/>
        </p:nvSpPr>
        <p:spPr>
          <a:xfrm>
            <a:off x="304800" y="2057400"/>
            <a:ext cx="7467600" cy="1200329"/>
          </a:xfrm>
          <a:prstGeom prst="rect">
            <a:avLst/>
          </a:prstGeom>
          <a:noFill/>
          <a:ln>
            <a:noFill/>
          </a:ln>
          <a:effectLst>
            <a:outerShdw blurRad="50800" dist="50800" dir="5400000" algn="ctr" rotWithShape="0">
              <a:srgbClr val="FF0000"/>
            </a:outerShdw>
          </a:effectLst>
        </p:spPr>
        <p:txBody>
          <a:bodyPr wrap="square" rtlCol="0">
            <a:spAutoFit/>
          </a:bodyPr>
          <a:lstStyle/>
          <a:p>
            <a:r>
              <a:rPr lang="en-US" sz="4400" b="1" dirty="0" smtClean="0">
                <a:solidFill>
                  <a:schemeClr val="bg1"/>
                </a:solidFill>
              </a:rPr>
              <a:t>SIEBEL CRM IP 2019</a:t>
            </a:r>
          </a:p>
          <a:p>
            <a:r>
              <a:rPr lang="en-US" sz="2800" b="1" dirty="0" smtClean="0">
                <a:solidFill>
                  <a:schemeClr val="bg1"/>
                </a:solidFill>
              </a:rPr>
              <a:t>NEW FEATURES &amp; RELEASE UPDATES</a:t>
            </a:r>
            <a:endParaRPr lang="en-US" sz="2800" b="1" dirty="0">
              <a:solidFill>
                <a:schemeClr val="bg1"/>
              </a:solidFill>
            </a:endParaRPr>
          </a:p>
        </p:txBody>
      </p:sp>
      <p:pic>
        <p:nvPicPr>
          <p:cNvPr id="5" name="Picture 4"/>
          <p:cNvPicPr>
            <a:picLocks noChangeAspect="1"/>
          </p:cNvPicPr>
          <p:nvPr/>
        </p:nvPicPr>
        <p:blipFill>
          <a:blip r:embed="rId2"/>
          <a:stretch>
            <a:fillRect/>
          </a:stretch>
        </p:blipFill>
        <p:spPr>
          <a:xfrm>
            <a:off x="457200" y="3352800"/>
            <a:ext cx="4572000" cy="30376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931307"/>
            <a:ext cx="11277600" cy="4832092"/>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rgbClr val="FF0000"/>
                </a:solidFill>
              </a:rPr>
              <a:t>Oracle Live Experience </a:t>
            </a:r>
            <a:endParaRPr lang="en-US" sz="2000" b="1" dirty="0" smtClean="0">
              <a:solidFill>
                <a:srgbClr val="FF0000"/>
              </a:solidFill>
            </a:endParaRPr>
          </a:p>
          <a:p>
            <a:endParaRPr lang="en-US" dirty="0"/>
          </a:p>
          <a:p>
            <a:pPr algn="just"/>
            <a:r>
              <a:rPr lang="en-US" dirty="0"/>
              <a:t>Oracle Live Experience Cloud is a SaaS application that enables enterprises to modernize customer experience with digital engagement. A standard Siebel CRM integration with Oracle Live Experience can help drive digital transformation initiatives. By extending the familiar Siebel CRM UI with Oracle Live Experience (LX) it’s possible to deliver new context-aware, modern digital engagement channels including voice, video and screen sharing to their customers. </a:t>
            </a:r>
          </a:p>
          <a:p>
            <a:r>
              <a:rPr lang="en-US" dirty="0"/>
              <a:t> </a:t>
            </a:r>
          </a:p>
          <a:p>
            <a:r>
              <a:rPr lang="en-US" b="1" dirty="0"/>
              <a:t>Key </a:t>
            </a:r>
            <a:r>
              <a:rPr lang="en-US" b="1" dirty="0" smtClean="0"/>
              <a:t>benefits for Atlanta 311: </a:t>
            </a:r>
          </a:p>
          <a:p>
            <a:endParaRPr lang="en-US" b="1" dirty="0" smtClean="0"/>
          </a:p>
          <a:p>
            <a:pPr marL="285750" lvl="0" indent="-285750">
              <a:buFont typeface="Wingdings" panose="05000000000000000000" pitchFamily="2" charset="2"/>
              <a:buChar char="v"/>
            </a:pPr>
            <a:r>
              <a:rPr lang="en-US" dirty="0" smtClean="0"/>
              <a:t>Improve </a:t>
            </a:r>
            <a:r>
              <a:rPr lang="en-US" dirty="0"/>
              <a:t>customer experience </a:t>
            </a:r>
          </a:p>
          <a:p>
            <a:pPr marL="285750" lvl="0" indent="-285750">
              <a:buFont typeface="Wingdings" panose="05000000000000000000" pitchFamily="2" charset="2"/>
              <a:buChar char="v"/>
            </a:pPr>
            <a:r>
              <a:rPr lang="en-US" dirty="0"/>
              <a:t>Deliver modern engagement to your customers </a:t>
            </a:r>
          </a:p>
          <a:p>
            <a:pPr marL="285750" lvl="0" indent="-285750">
              <a:buFont typeface="Wingdings" panose="05000000000000000000" pitchFamily="2" charset="2"/>
              <a:buChar char="v"/>
            </a:pPr>
            <a:r>
              <a:rPr lang="en-US" dirty="0"/>
              <a:t>Ability to upsell during engagement </a:t>
            </a:r>
          </a:p>
          <a:p>
            <a:pPr marL="285750" lvl="0" indent="-285750">
              <a:buFont typeface="Wingdings" panose="05000000000000000000" pitchFamily="2" charset="2"/>
              <a:buChar char="v"/>
            </a:pPr>
            <a:r>
              <a:rPr lang="en-US" dirty="0"/>
              <a:t>Opportunity to differentiate from competitors </a:t>
            </a:r>
          </a:p>
          <a:p>
            <a:pPr marL="285750" lvl="0" indent="-285750">
              <a:buFont typeface="Wingdings" panose="05000000000000000000" pitchFamily="2" charset="2"/>
              <a:buChar char="v"/>
            </a:pPr>
            <a:r>
              <a:rPr lang="en-US" dirty="0"/>
              <a:t>Cloud agility &amp; innovation </a:t>
            </a:r>
          </a:p>
          <a:p>
            <a:pPr marL="285750" lvl="0" indent="-285750">
              <a:buFont typeface="Wingdings" panose="05000000000000000000" pitchFamily="2" charset="2"/>
              <a:buChar char="v"/>
            </a:pPr>
            <a:r>
              <a:rPr lang="en-US" dirty="0"/>
              <a:t>Leverage existing Siebel CRM investment </a:t>
            </a:r>
          </a:p>
          <a:p>
            <a:endParaRPr lang="en-US" dirty="0"/>
          </a:p>
        </p:txBody>
      </p:sp>
    </p:spTree>
    <p:extLst>
      <p:ext uri="{BB962C8B-B14F-4D97-AF65-F5344CB8AC3E}">
        <p14:creationId xmlns:p14="http://schemas.microsoft.com/office/powerpoint/2010/main" val="639224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oxWord://word/media/image207.bin"/>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47800"/>
            <a:ext cx="8686800" cy="3886200"/>
          </a:xfrm>
          <a:prstGeom prst="rect">
            <a:avLst/>
          </a:prstGeom>
          <a:noFill/>
          <a:ln>
            <a:noFill/>
          </a:ln>
        </p:spPr>
      </p:pic>
      <p:sp>
        <p:nvSpPr>
          <p:cNvPr id="4" name="TextBox 3"/>
          <p:cNvSpPr txBox="1"/>
          <p:nvPr/>
        </p:nvSpPr>
        <p:spPr>
          <a:xfrm>
            <a:off x="1143000" y="609600"/>
            <a:ext cx="9448800" cy="677108"/>
          </a:xfrm>
          <a:prstGeom prst="rect">
            <a:avLst/>
          </a:prstGeom>
          <a:noFill/>
        </p:spPr>
        <p:txBody>
          <a:bodyPr wrap="square" rtlCol="0">
            <a:spAutoFit/>
          </a:bodyPr>
          <a:lstStyle/>
          <a:p>
            <a:r>
              <a:rPr lang="en-US" sz="2000" b="1" dirty="0">
                <a:solidFill>
                  <a:srgbClr val="FF0000"/>
                </a:solidFill>
              </a:rPr>
              <a:t>Call Center agents view of Oracle Live Experience integration with Siebel CRM</a:t>
            </a:r>
          </a:p>
          <a:p>
            <a:endParaRPr lang="en-US" dirty="0"/>
          </a:p>
        </p:txBody>
      </p:sp>
    </p:spTree>
    <p:extLst>
      <p:ext uri="{BB962C8B-B14F-4D97-AF65-F5344CB8AC3E}">
        <p14:creationId xmlns:p14="http://schemas.microsoft.com/office/powerpoint/2010/main" val="3005228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2023" y="85343"/>
            <a:ext cx="11846052" cy="662025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3547" y="192023"/>
            <a:ext cx="11802110" cy="6209030"/>
          </a:xfrm>
          <a:custGeom>
            <a:avLst/>
            <a:gdLst/>
            <a:ahLst/>
            <a:cxnLst/>
            <a:rect l="l" t="t" r="r" b="b"/>
            <a:pathLst>
              <a:path w="11802110" h="6209030">
                <a:moveTo>
                  <a:pt x="0" y="6208775"/>
                </a:moveTo>
                <a:lnTo>
                  <a:pt x="11801856" y="6208775"/>
                </a:lnTo>
                <a:lnTo>
                  <a:pt x="11801856" y="0"/>
                </a:lnTo>
                <a:lnTo>
                  <a:pt x="0" y="0"/>
                </a:lnTo>
                <a:lnTo>
                  <a:pt x="0" y="6208775"/>
                </a:lnTo>
                <a:close/>
              </a:path>
            </a:pathLst>
          </a:custGeom>
          <a:solidFill>
            <a:srgbClr val="007394">
              <a:alpha val="29019"/>
            </a:srgbClr>
          </a:solidFill>
        </p:spPr>
        <p:txBody>
          <a:bodyPr wrap="square" lIns="0" tIns="0" rIns="0" bIns="0" rtlCol="0"/>
          <a:lstStyle/>
          <a:p>
            <a:endParaRPr/>
          </a:p>
        </p:txBody>
      </p:sp>
      <p:sp>
        <p:nvSpPr>
          <p:cNvPr id="4" name="object 4"/>
          <p:cNvSpPr/>
          <p:nvPr/>
        </p:nvSpPr>
        <p:spPr>
          <a:xfrm>
            <a:off x="0" y="192023"/>
            <a:ext cx="193675" cy="6209030"/>
          </a:xfrm>
          <a:custGeom>
            <a:avLst/>
            <a:gdLst/>
            <a:ahLst/>
            <a:cxnLst/>
            <a:rect l="l" t="t" r="r" b="b"/>
            <a:pathLst>
              <a:path w="193675" h="6209030">
                <a:moveTo>
                  <a:pt x="0" y="6208775"/>
                </a:moveTo>
                <a:lnTo>
                  <a:pt x="193548" y="6208775"/>
                </a:lnTo>
                <a:lnTo>
                  <a:pt x="193548" y="0"/>
                </a:lnTo>
                <a:lnTo>
                  <a:pt x="0" y="0"/>
                </a:lnTo>
                <a:lnTo>
                  <a:pt x="0" y="6208775"/>
                </a:lnTo>
                <a:close/>
              </a:path>
            </a:pathLst>
          </a:custGeom>
          <a:solidFill>
            <a:srgbClr val="C7D9DE"/>
          </a:solidFill>
        </p:spPr>
        <p:txBody>
          <a:bodyPr wrap="square" lIns="0" tIns="0" rIns="0" bIns="0" rtlCol="0"/>
          <a:lstStyle/>
          <a:p>
            <a:endParaRPr/>
          </a:p>
        </p:txBody>
      </p:sp>
      <p:sp>
        <p:nvSpPr>
          <p:cNvPr id="5" name="object 5"/>
          <p:cNvSpPr/>
          <p:nvPr/>
        </p:nvSpPr>
        <p:spPr>
          <a:xfrm>
            <a:off x="11995404" y="192023"/>
            <a:ext cx="193675" cy="6209030"/>
          </a:xfrm>
          <a:custGeom>
            <a:avLst/>
            <a:gdLst/>
            <a:ahLst/>
            <a:cxnLst/>
            <a:rect l="l" t="t" r="r" b="b"/>
            <a:pathLst>
              <a:path w="193675" h="6209030">
                <a:moveTo>
                  <a:pt x="0" y="6208775"/>
                </a:moveTo>
                <a:lnTo>
                  <a:pt x="193548" y="6208775"/>
                </a:lnTo>
                <a:lnTo>
                  <a:pt x="193548" y="0"/>
                </a:lnTo>
                <a:lnTo>
                  <a:pt x="0" y="0"/>
                </a:lnTo>
                <a:lnTo>
                  <a:pt x="0" y="6208775"/>
                </a:lnTo>
                <a:close/>
              </a:path>
            </a:pathLst>
          </a:custGeom>
          <a:solidFill>
            <a:srgbClr val="C7D9DE"/>
          </a:solidFill>
        </p:spPr>
        <p:txBody>
          <a:bodyPr wrap="square" lIns="0" tIns="0" rIns="0" bIns="0" rtlCol="0"/>
          <a:lstStyle/>
          <a:p>
            <a:endParaRPr/>
          </a:p>
        </p:txBody>
      </p:sp>
      <p:sp>
        <p:nvSpPr>
          <p:cNvPr id="6" name="object 6"/>
          <p:cNvSpPr/>
          <p:nvPr/>
        </p:nvSpPr>
        <p:spPr>
          <a:xfrm>
            <a:off x="0" y="6400799"/>
            <a:ext cx="12189460" cy="457200"/>
          </a:xfrm>
          <a:custGeom>
            <a:avLst/>
            <a:gdLst/>
            <a:ahLst/>
            <a:cxnLst/>
            <a:rect l="l" t="t" r="r" b="b"/>
            <a:pathLst>
              <a:path w="12189460" h="457200">
                <a:moveTo>
                  <a:pt x="0" y="457199"/>
                </a:moveTo>
                <a:lnTo>
                  <a:pt x="12188952" y="457199"/>
                </a:lnTo>
                <a:lnTo>
                  <a:pt x="12188952" y="0"/>
                </a:lnTo>
                <a:lnTo>
                  <a:pt x="0" y="0"/>
                </a:lnTo>
                <a:lnTo>
                  <a:pt x="0" y="457199"/>
                </a:lnTo>
                <a:close/>
              </a:path>
            </a:pathLst>
          </a:custGeom>
          <a:solidFill>
            <a:srgbClr val="C7D9DE"/>
          </a:solidFill>
        </p:spPr>
        <p:txBody>
          <a:bodyPr wrap="square" lIns="0" tIns="0" rIns="0" bIns="0" rtlCol="0"/>
          <a:lstStyle/>
          <a:p>
            <a:endParaRPr/>
          </a:p>
        </p:txBody>
      </p:sp>
      <p:sp>
        <p:nvSpPr>
          <p:cNvPr id="7" name="object 7"/>
          <p:cNvSpPr/>
          <p:nvPr/>
        </p:nvSpPr>
        <p:spPr>
          <a:xfrm>
            <a:off x="0" y="0"/>
            <a:ext cx="12189460" cy="192405"/>
          </a:xfrm>
          <a:custGeom>
            <a:avLst/>
            <a:gdLst/>
            <a:ahLst/>
            <a:cxnLst/>
            <a:rect l="l" t="t" r="r" b="b"/>
            <a:pathLst>
              <a:path w="12189460" h="192405">
                <a:moveTo>
                  <a:pt x="0" y="192024"/>
                </a:moveTo>
                <a:lnTo>
                  <a:pt x="12188952" y="192024"/>
                </a:lnTo>
                <a:lnTo>
                  <a:pt x="12188952" y="0"/>
                </a:lnTo>
                <a:lnTo>
                  <a:pt x="0" y="0"/>
                </a:lnTo>
                <a:lnTo>
                  <a:pt x="0" y="192024"/>
                </a:lnTo>
                <a:close/>
              </a:path>
            </a:pathLst>
          </a:custGeom>
          <a:solidFill>
            <a:srgbClr val="C7D9DE"/>
          </a:solidFill>
        </p:spPr>
        <p:txBody>
          <a:bodyPr wrap="square" lIns="0" tIns="0" rIns="0" bIns="0" rtlCol="0"/>
          <a:lstStyle/>
          <a:p>
            <a:endParaRPr/>
          </a:p>
        </p:txBody>
      </p:sp>
      <p:sp>
        <p:nvSpPr>
          <p:cNvPr id="10" name="object 10"/>
          <p:cNvSpPr/>
          <p:nvPr/>
        </p:nvSpPr>
        <p:spPr>
          <a:xfrm>
            <a:off x="0" y="4014215"/>
            <a:ext cx="6143244" cy="941832"/>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537767" y="4031360"/>
            <a:ext cx="5797499" cy="751488"/>
          </a:xfrm>
          <a:prstGeom prst="rect">
            <a:avLst/>
          </a:prstGeom>
        </p:spPr>
        <p:txBody>
          <a:bodyPr vert="horz" wrap="square" lIns="0" tIns="12700" rIns="0" bIns="0" rtlCol="0">
            <a:spAutoFit/>
          </a:bodyPr>
          <a:lstStyle/>
          <a:p>
            <a:pPr marL="12700">
              <a:lnSpc>
                <a:spcPct val="100000"/>
              </a:lnSpc>
              <a:spcBef>
                <a:spcPts val="100"/>
              </a:spcBef>
            </a:pPr>
            <a:r>
              <a:rPr sz="4800" spc="-245" dirty="0" smtClean="0">
                <a:solidFill>
                  <a:srgbClr val="FFFFFF"/>
                </a:solidFill>
                <a:latin typeface="Arial"/>
                <a:cs typeface="Arial"/>
              </a:rPr>
              <a:t>Customer</a:t>
            </a:r>
            <a:r>
              <a:rPr lang="en-US" sz="4800" spc="-315" dirty="0">
                <a:solidFill>
                  <a:srgbClr val="FFFFFF"/>
                </a:solidFill>
                <a:latin typeface="Arial"/>
                <a:cs typeface="Arial"/>
              </a:rPr>
              <a:t> </a:t>
            </a:r>
            <a:r>
              <a:rPr lang="en-US" sz="4800" spc="-315" dirty="0" smtClean="0">
                <a:solidFill>
                  <a:srgbClr val="FFFFFF"/>
                </a:solidFill>
                <a:latin typeface="Arial"/>
                <a:cs typeface="Arial"/>
              </a:rPr>
              <a:t>Experience</a:t>
            </a:r>
            <a:endParaRPr sz="4800"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956553" y="1463802"/>
            <a:ext cx="0" cy="4419600"/>
          </a:xfrm>
          <a:custGeom>
            <a:avLst/>
            <a:gdLst/>
            <a:ahLst/>
            <a:cxnLst/>
            <a:rect l="l" t="t" r="r" b="b"/>
            <a:pathLst>
              <a:path h="4419600">
                <a:moveTo>
                  <a:pt x="0" y="0"/>
                </a:moveTo>
                <a:lnTo>
                  <a:pt x="0" y="4419600"/>
                </a:lnTo>
              </a:path>
            </a:pathLst>
          </a:custGeom>
          <a:ln w="19812">
            <a:solidFill>
              <a:srgbClr val="C7D9DE"/>
            </a:solidFill>
          </a:ln>
        </p:spPr>
        <p:txBody>
          <a:bodyPr wrap="square" lIns="0" tIns="0" rIns="0" bIns="0" rtlCol="0"/>
          <a:lstStyle/>
          <a:p>
            <a:endParaRPr/>
          </a:p>
        </p:txBody>
      </p:sp>
      <p:sp>
        <p:nvSpPr>
          <p:cNvPr id="5" name="object 5"/>
          <p:cNvSpPr txBox="1">
            <a:spLocks noGrp="1"/>
          </p:cNvSpPr>
          <p:nvPr>
            <p:ph type="title"/>
          </p:nvPr>
        </p:nvSpPr>
        <p:spPr>
          <a:xfrm>
            <a:off x="444500" y="224739"/>
            <a:ext cx="4034790" cy="873760"/>
          </a:xfrm>
          <a:prstGeom prst="rect">
            <a:avLst/>
          </a:prstGeom>
        </p:spPr>
        <p:txBody>
          <a:bodyPr vert="horz" wrap="square" lIns="0" tIns="12700" rIns="0" bIns="0" rtlCol="0">
            <a:spAutoFit/>
          </a:bodyPr>
          <a:lstStyle/>
          <a:p>
            <a:pPr marL="12700">
              <a:lnSpc>
                <a:spcPts val="4054"/>
              </a:lnSpc>
              <a:spcBef>
                <a:spcPts val="100"/>
              </a:spcBef>
            </a:pPr>
            <a:r>
              <a:rPr sz="3600" spc="-225" dirty="0">
                <a:solidFill>
                  <a:srgbClr val="57585B"/>
                </a:solidFill>
                <a:latin typeface="Arial"/>
                <a:cs typeface="Arial"/>
              </a:rPr>
              <a:t>Users:</a:t>
            </a:r>
            <a:r>
              <a:rPr sz="3600" spc="-195" dirty="0">
                <a:solidFill>
                  <a:srgbClr val="57585B"/>
                </a:solidFill>
                <a:latin typeface="Arial"/>
                <a:cs typeface="Arial"/>
              </a:rPr>
              <a:t> </a:t>
            </a:r>
            <a:r>
              <a:rPr sz="3600" spc="-155" dirty="0">
                <a:solidFill>
                  <a:srgbClr val="57585B"/>
                </a:solidFill>
                <a:latin typeface="Arial"/>
                <a:cs typeface="Arial"/>
              </a:rPr>
              <a:t>Insights</a:t>
            </a:r>
            <a:endParaRPr sz="3600">
              <a:latin typeface="Arial"/>
              <a:cs typeface="Arial"/>
            </a:endParaRPr>
          </a:p>
          <a:p>
            <a:pPr marL="12700">
              <a:lnSpc>
                <a:spcPts val="2615"/>
              </a:lnSpc>
            </a:pPr>
            <a:r>
              <a:rPr sz="2400" spc="-95" dirty="0">
                <a:solidFill>
                  <a:srgbClr val="FF0000"/>
                </a:solidFill>
                <a:latin typeface="Arial"/>
                <a:cs typeface="Arial"/>
              </a:rPr>
              <a:t>Data-driven </a:t>
            </a:r>
            <a:r>
              <a:rPr sz="2400" spc="-85" dirty="0">
                <a:solidFill>
                  <a:srgbClr val="FF0000"/>
                </a:solidFill>
                <a:latin typeface="Arial"/>
                <a:cs typeface="Arial"/>
              </a:rPr>
              <a:t>visualization </a:t>
            </a:r>
            <a:r>
              <a:rPr sz="2400" spc="35" dirty="0">
                <a:solidFill>
                  <a:srgbClr val="FF0000"/>
                </a:solidFill>
                <a:latin typeface="Arial"/>
                <a:cs typeface="Arial"/>
              </a:rPr>
              <a:t>&amp;</a:t>
            </a:r>
            <a:r>
              <a:rPr sz="2400" spc="-220" dirty="0">
                <a:solidFill>
                  <a:srgbClr val="FF0000"/>
                </a:solidFill>
                <a:latin typeface="Arial"/>
                <a:cs typeface="Arial"/>
              </a:rPr>
              <a:t> </a:t>
            </a:r>
            <a:r>
              <a:rPr sz="2400" spc="-150" dirty="0">
                <a:solidFill>
                  <a:srgbClr val="FF0000"/>
                </a:solidFill>
                <a:latin typeface="Arial"/>
                <a:cs typeface="Arial"/>
              </a:rPr>
              <a:t>tasks</a:t>
            </a:r>
            <a:endParaRPr sz="2400">
              <a:latin typeface="Arial"/>
              <a:cs typeface="Arial"/>
            </a:endParaRPr>
          </a:p>
        </p:txBody>
      </p:sp>
      <p:sp>
        <p:nvSpPr>
          <p:cNvPr id="6" name="object 6"/>
          <p:cNvSpPr txBox="1"/>
          <p:nvPr/>
        </p:nvSpPr>
        <p:spPr>
          <a:xfrm>
            <a:off x="457200" y="4364735"/>
            <a:ext cx="5328285" cy="1815464"/>
          </a:xfrm>
          <a:prstGeom prst="rect">
            <a:avLst/>
          </a:prstGeom>
          <a:ln w="9144">
            <a:solidFill>
              <a:srgbClr val="FF0000"/>
            </a:solidFill>
          </a:ln>
        </p:spPr>
        <p:txBody>
          <a:bodyPr vert="horz" wrap="square" lIns="0" tIns="22860" rIns="0" bIns="0" rtlCol="0">
            <a:spAutoFit/>
          </a:bodyPr>
          <a:lstStyle/>
          <a:p>
            <a:pPr marL="434340" indent="-342900">
              <a:lnSpc>
                <a:spcPct val="100000"/>
              </a:lnSpc>
              <a:spcBef>
                <a:spcPts val="180"/>
              </a:spcBef>
              <a:buChar char="•"/>
              <a:tabLst>
                <a:tab pos="433705" algn="l"/>
                <a:tab pos="434340" algn="l"/>
              </a:tabLst>
            </a:pPr>
            <a:r>
              <a:rPr sz="2800" spc="-75" dirty="0">
                <a:solidFill>
                  <a:srgbClr val="57585B"/>
                </a:solidFill>
                <a:latin typeface="Arial"/>
                <a:cs typeface="Arial"/>
              </a:rPr>
              <a:t>Prebuilt</a:t>
            </a:r>
            <a:r>
              <a:rPr sz="2800" spc="-125" dirty="0">
                <a:solidFill>
                  <a:srgbClr val="57585B"/>
                </a:solidFill>
                <a:latin typeface="Arial"/>
                <a:cs typeface="Arial"/>
              </a:rPr>
              <a:t> </a:t>
            </a:r>
            <a:r>
              <a:rPr sz="2800" spc="-105" dirty="0">
                <a:solidFill>
                  <a:srgbClr val="57585B"/>
                </a:solidFill>
                <a:latin typeface="Arial"/>
                <a:cs typeface="Arial"/>
              </a:rPr>
              <a:t>charts</a:t>
            </a:r>
            <a:endParaRPr sz="2800">
              <a:latin typeface="Arial"/>
              <a:cs typeface="Arial"/>
            </a:endParaRPr>
          </a:p>
          <a:p>
            <a:pPr marL="434340" indent="-342900">
              <a:lnSpc>
                <a:spcPct val="100000"/>
              </a:lnSpc>
              <a:buChar char="•"/>
              <a:tabLst>
                <a:tab pos="433705" algn="l"/>
                <a:tab pos="434340" algn="l"/>
              </a:tabLst>
            </a:pPr>
            <a:r>
              <a:rPr sz="2800" spc="-114" dirty="0">
                <a:solidFill>
                  <a:srgbClr val="57585B"/>
                </a:solidFill>
                <a:latin typeface="Arial"/>
                <a:cs typeface="Arial"/>
              </a:rPr>
              <a:t>Predefined</a:t>
            </a:r>
            <a:r>
              <a:rPr sz="2800" spc="-120" dirty="0">
                <a:solidFill>
                  <a:srgbClr val="57585B"/>
                </a:solidFill>
                <a:latin typeface="Arial"/>
                <a:cs typeface="Arial"/>
              </a:rPr>
              <a:t> </a:t>
            </a:r>
            <a:r>
              <a:rPr sz="2800" spc="-155" dirty="0">
                <a:solidFill>
                  <a:srgbClr val="57585B"/>
                </a:solidFill>
                <a:latin typeface="Arial"/>
                <a:cs typeface="Arial"/>
              </a:rPr>
              <a:t>dashboards</a:t>
            </a:r>
            <a:endParaRPr sz="2800">
              <a:latin typeface="Arial"/>
              <a:cs typeface="Arial"/>
            </a:endParaRPr>
          </a:p>
          <a:p>
            <a:pPr marL="434340" indent="-342900">
              <a:lnSpc>
                <a:spcPct val="100000"/>
              </a:lnSpc>
              <a:buChar char="•"/>
              <a:tabLst>
                <a:tab pos="433705" algn="l"/>
                <a:tab pos="434340" algn="l"/>
              </a:tabLst>
            </a:pPr>
            <a:r>
              <a:rPr sz="2800" spc="-195" dirty="0">
                <a:solidFill>
                  <a:srgbClr val="57585B"/>
                </a:solidFill>
                <a:latin typeface="Arial"/>
                <a:cs typeface="Arial"/>
              </a:rPr>
              <a:t>Responsive across</a:t>
            </a:r>
            <a:r>
              <a:rPr sz="2800" spc="-55" dirty="0">
                <a:solidFill>
                  <a:srgbClr val="57585B"/>
                </a:solidFill>
                <a:latin typeface="Arial"/>
                <a:cs typeface="Arial"/>
              </a:rPr>
              <a:t> </a:t>
            </a:r>
            <a:r>
              <a:rPr sz="2800" spc="-160" dirty="0">
                <a:solidFill>
                  <a:srgbClr val="57585B"/>
                </a:solidFill>
                <a:latin typeface="Arial"/>
                <a:cs typeface="Arial"/>
              </a:rPr>
              <a:t>devices</a:t>
            </a:r>
            <a:endParaRPr sz="2800">
              <a:latin typeface="Arial"/>
              <a:cs typeface="Arial"/>
            </a:endParaRPr>
          </a:p>
          <a:p>
            <a:pPr marL="434340" indent="-342900">
              <a:lnSpc>
                <a:spcPct val="100000"/>
              </a:lnSpc>
              <a:buChar char="•"/>
              <a:tabLst>
                <a:tab pos="433705" algn="l"/>
                <a:tab pos="434340" algn="l"/>
              </a:tabLst>
            </a:pPr>
            <a:r>
              <a:rPr sz="2800" spc="-125" dirty="0">
                <a:solidFill>
                  <a:srgbClr val="57585B"/>
                </a:solidFill>
                <a:latin typeface="Arial"/>
                <a:cs typeface="Arial"/>
              </a:rPr>
              <a:t>Chatbots, </a:t>
            </a:r>
            <a:r>
              <a:rPr sz="2800" spc="-175" dirty="0">
                <a:solidFill>
                  <a:srgbClr val="57585B"/>
                </a:solidFill>
                <a:latin typeface="Arial"/>
                <a:cs typeface="Arial"/>
              </a:rPr>
              <a:t>Voice</a:t>
            </a:r>
            <a:r>
              <a:rPr sz="2800" spc="-145" dirty="0">
                <a:solidFill>
                  <a:srgbClr val="57585B"/>
                </a:solidFill>
                <a:latin typeface="Arial"/>
                <a:cs typeface="Arial"/>
              </a:rPr>
              <a:t> </a:t>
            </a:r>
            <a:r>
              <a:rPr sz="2800" spc="-80" dirty="0">
                <a:solidFill>
                  <a:srgbClr val="57585B"/>
                </a:solidFill>
                <a:latin typeface="Arial"/>
                <a:cs typeface="Arial"/>
              </a:rPr>
              <a:t>recognition</a:t>
            </a:r>
            <a:endParaRPr sz="2800">
              <a:latin typeface="Arial"/>
              <a:cs typeface="Arial"/>
            </a:endParaRPr>
          </a:p>
        </p:txBody>
      </p:sp>
      <p:sp>
        <p:nvSpPr>
          <p:cNvPr id="7" name="object 7"/>
          <p:cNvSpPr/>
          <p:nvPr/>
        </p:nvSpPr>
        <p:spPr>
          <a:xfrm>
            <a:off x="356615" y="1601724"/>
            <a:ext cx="3510534" cy="271195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457200" y="1638300"/>
            <a:ext cx="3316224" cy="251764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52627" y="1633727"/>
            <a:ext cx="3325495" cy="2527300"/>
          </a:xfrm>
          <a:custGeom>
            <a:avLst/>
            <a:gdLst/>
            <a:ahLst/>
            <a:cxnLst/>
            <a:rect l="l" t="t" r="r" b="b"/>
            <a:pathLst>
              <a:path w="3325495" h="2527300">
                <a:moveTo>
                  <a:pt x="0" y="2526792"/>
                </a:moveTo>
                <a:lnTo>
                  <a:pt x="3325367" y="2526792"/>
                </a:lnTo>
                <a:lnTo>
                  <a:pt x="3325367" y="0"/>
                </a:lnTo>
                <a:lnTo>
                  <a:pt x="0" y="0"/>
                </a:lnTo>
                <a:lnTo>
                  <a:pt x="0" y="2526792"/>
                </a:lnTo>
                <a:close/>
              </a:path>
            </a:pathLst>
          </a:custGeom>
          <a:ln w="9144">
            <a:solidFill>
              <a:srgbClr val="7E7E7E"/>
            </a:solidFill>
          </a:ln>
        </p:spPr>
        <p:txBody>
          <a:bodyPr wrap="square" lIns="0" tIns="0" rIns="0" bIns="0" rtlCol="0"/>
          <a:lstStyle/>
          <a:p>
            <a:endParaRPr/>
          </a:p>
        </p:txBody>
      </p:sp>
      <p:sp>
        <p:nvSpPr>
          <p:cNvPr id="10" name="object 10"/>
          <p:cNvSpPr/>
          <p:nvPr/>
        </p:nvSpPr>
        <p:spPr>
          <a:xfrm>
            <a:off x="2129027" y="1178052"/>
            <a:ext cx="3819905" cy="2833878"/>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2229611" y="1214627"/>
            <a:ext cx="3625596" cy="263956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225039" y="1210055"/>
            <a:ext cx="3634740" cy="2649220"/>
          </a:xfrm>
          <a:custGeom>
            <a:avLst/>
            <a:gdLst/>
            <a:ahLst/>
            <a:cxnLst/>
            <a:rect l="l" t="t" r="r" b="b"/>
            <a:pathLst>
              <a:path w="3634740" h="2649220">
                <a:moveTo>
                  <a:pt x="0" y="2648712"/>
                </a:moveTo>
                <a:lnTo>
                  <a:pt x="3634740" y="2648712"/>
                </a:lnTo>
                <a:lnTo>
                  <a:pt x="3634740" y="0"/>
                </a:lnTo>
                <a:lnTo>
                  <a:pt x="0" y="0"/>
                </a:lnTo>
                <a:lnTo>
                  <a:pt x="0" y="2648712"/>
                </a:lnTo>
                <a:close/>
              </a:path>
            </a:pathLst>
          </a:custGeom>
          <a:ln w="9144">
            <a:solidFill>
              <a:srgbClr val="7E7E7E"/>
            </a:solidFill>
          </a:ln>
        </p:spPr>
        <p:txBody>
          <a:bodyPr wrap="square" lIns="0" tIns="0" rIns="0" bIns="0" rtlCol="0"/>
          <a:lstStyle/>
          <a:p>
            <a:endParaRPr/>
          </a:p>
        </p:txBody>
      </p:sp>
      <p:sp>
        <p:nvSpPr>
          <p:cNvPr id="13" name="object 13"/>
          <p:cNvSpPr/>
          <p:nvPr/>
        </p:nvSpPr>
        <p:spPr>
          <a:xfrm>
            <a:off x="6969252" y="1037844"/>
            <a:ext cx="4654296" cy="2607563"/>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7479792" y="2357627"/>
            <a:ext cx="3631692" cy="201320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9831323" y="1819655"/>
            <a:ext cx="1982724" cy="2543556"/>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9866376" y="1854707"/>
            <a:ext cx="1862327" cy="2423160"/>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9861804" y="1850135"/>
            <a:ext cx="1871980" cy="2432685"/>
          </a:xfrm>
          <a:custGeom>
            <a:avLst/>
            <a:gdLst/>
            <a:ahLst/>
            <a:cxnLst/>
            <a:rect l="l" t="t" r="r" b="b"/>
            <a:pathLst>
              <a:path w="1871979" h="2432685">
                <a:moveTo>
                  <a:pt x="0" y="2432304"/>
                </a:moveTo>
                <a:lnTo>
                  <a:pt x="1871472" y="2432304"/>
                </a:lnTo>
                <a:lnTo>
                  <a:pt x="1871472" y="0"/>
                </a:lnTo>
                <a:lnTo>
                  <a:pt x="0" y="0"/>
                </a:lnTo>
                <a:lnTo>
                  <a:pt x="0" y="2432304"/>
                </a:lnTo>
                <a:close/>
              </a:path>
            </a:pathLst>
          </a:custGeom>
          <a:ln w="9144">
            <a:solidFill>
              <a:srgbClr val="57585B"/>
            </a:solidFill>
          </a:ln>
        </p:spPr>
        <p:txBody>
          <a:bodyPr wrap="square" lIns="0" tIns="0" rIns="0" bIns="0" rtlCol="0"/>
          <a:lstStyle/>
          <a:p>
            <a:endParaRPr/>
          </a:p>
        </p:txBody>
      </p:sp>
      <p:sp>
        <p:nvSpPr>
          <p:cNvPr id="18" name="object 18"/>
          <p:cNvSpPr/>
          <p:nvPr/>
        </p:nvSpPr>
        <p:spPr>
          <a:xfrm>
            <a:off x="6166103" y="1620011"/>
            <a:ext cx="2465831" cy="2484120"/>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6196736" y="1649704"/>
            <a:ext cx="2356205" cy="2374925"/>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6194678" y="1647570"/>
            <a:ext cx="2360930" cy="2379345"/>
          </a:xfrm>
          <a:custGeom>
            <a:avLst/>
            <a:gdLst/>
            <a:ahLst/>
            <a:cxnLst/>
            <a:rect l="l" t="t" r="r" b="b"/>
            <a:pathLst>
              <a:path w="2360929" h="2379345">
                <a:moveTo>
                  <a:pt x="0" y="852424"/>
                </a:moveTo>
                <a:lnTo>
                  <a:pt x="1482852" y="0"/>
                </a:lnTo>
                <a:lnTo>
                  <a:pt x="2360549" y="1526793"/>
                </a:lnTo>
                <a:lnTo>
                  <a:pt x="877570" y="2379217"/>
                </a:lnTo>
                <a:lnTo>
                  <a:pt x="0" y="852424"/>
                </a:lnTo>
                <a:close/>
              </a:path>
            </a:pathLst>
          </a:custGeom>
          <a:ln w="3175">
            <a:solidFill>
              <a:srgbClr val="57585B"/>
            </a:solidFill>
          </a:ln>
        </p:spPr>
        <p:txBody>
          <a:bodyPr wrap="square" lIns="0" tIns="0" rIns="0" bIns="0" rtlCol="0"/>
          <a:lstStyle/>
          <a:p>
            <a:endParaRPr/>
          </a:p>
        </p:txBody>
      </p:sp>
      <p:sp>
        <p:nvSpPr>
          <p:cNvPr id="21" name="object 21"/>
          <p:cNvSpPr txBox="1"/>
          <p:nvPr/>
        </p:nvSpPr>
        <p:spPr>
          <a:xfrm>
            <a:off x="6112764" y="4576571"/>
            <a:ext cx="5803900" cy="1385570"/>
          </a:xfrm>
          <a:prstGeom prst="rect">
            <a:avLst/>
          </a:prstGeom>
          <a:ln w="9144">
            <a:solidFill>
              <a:srgbClr val="FF0000"/>
            </a:solidFill>
          </a:ln>
        </p:spPr>
        <p:txBody>
          <a:bodyPr vert="horz" wrap="square" lIns="0" tIns="23495" rIns="0" bIns="0" rtlCol="0">
            <a:spAutoFit/>
          </a:bodyPr>
          <a:lstStyle/>
          <a:p>
            <a:pPr marL="434340" indent="-342900">
              <a:lnSpc>
                <a:spcPct val="100000"/>
              </a:lnSpc>
              <a:spcBef>
                <a:spcPts val="185"/>
              </a:spcBef>
              <a:buChar char="•"/>
              <a:tabLst>
                <a:tab pos="433705" algn="l"/>
                <a:tab pos="434340" algn="l"/>
              </a:tabLst>
            </a:pPr>
            <a:r>
              <a:rPr sz="2800" spc="-145" dirty="0">
                <a:solidFill>
                  <a:srgbClr val="57585B"/>
                </a:solidFill>
                <a:latin typeface="Arial"/>
                <a:cs typeface="Arial"/>
              </a:rPr>
              <a:t>Guided </a:t>
            </a:r>
            <a:r>
              <a:rPr sz="2800" spc="-135" dirty="0">
                <a:solidFill>
                  <a:srgbClr val="57585B"/>
                </a:solidFill>
                <a:latin typeface="Arial"/>
                <a:cs typeface="Arial"/>
              </a:rPr>
              <a:t>user</a:t>
            </a:r>
            <a:r>
              <a:rPr sz="2800" spc="-130" dirty="0">
                <a:solidFill>
                  <a:srgbClr val="57585B"/>
                </a:solidFill>
                <a:latin typeface="Arial"/>
                <a:cs typeface="Arial"/>
              </a:rPr>
              <a:t> </a:t>
            </a:r>
            <a:r>
              <a:rPr sz="2800" spc="-110" dirty="0">
                <a:solidFill>
                  <a:srgbClr val="57585B"/>
                </a:solidFill>
                <a:latin typeface="Arial"/>
                <a:cs typeface="Arial"/>
              </a:rPr>
              <a:t>journeys</a:t>
            </a:r>
            <a:endParaRPr sz="2800" dirty="0">
              <a:latin typeface="Arial"/>
              <a:cs typeface="Arial"/>
            </a:endParaRPr>
          </a:p>
          <a:p>
            <a:pPr marL="434340" indent="-342900">
              <a:lnSpc>
                <a:spcPct val="100000"/>
              </a:lnSpc>
              <a:buChar char="•"/>
              <a:tabLst>
                <a:tab pos="433705" algn="l"/>
                <a:tab pos="434340" algn="l"/>
              </a:tabLst>
            </a:pPr>
            <a:r>
              <a:rPr sz="2800" spc="-200" dirty="0" smtClean="0">
                <a:solidFill>
                  <a:srgbClr val="57585B"/>
                </a:solidFill>
                <a:latin typeface="Arial"/>
                <a:cs typeface="Arial"/>
              </a:rPr>
              <a:t>Usage-based </a:t>
            </a:r>
            <a:r>
              <a:rPr sz="2800" spc="-35" dirty="0" smtClean="0">
                <a:solidFill>
                  <a:srgbClr val="57585B"/>
                </a:solidFill>
                <a:latin typeface="Arial"/>
                <a:cs typeface="Arial"/>
              </a:rPr>
              <a:t>workflow</a:t>
            </a:r>
            <a:r>
              <a:rPr sz="2800" spc="-55" dirty="0" smtClean="0">
                <a:solidFill>
                  <a:srgbClr val="57585B"/>
                </a:solidFill>
                <a:latin typeface="Arial"/>
                <a:cs typeface="Arial"/>
              </a:rPr>
              <a:t> </a:t>
            </a:r>
            <a:r>
              <a:rPr sz="2800" spc="-45" dirty="0" smtClean="0">
                <a:solidFill>
                  <a:srgbClr val="57585B"/>
                </a:solidFill>
                <a:latin typeface="Arial"/>
                <a:cs typeface="Arial"/>
              </a:rPr>
              <a:t>identification</a:t>
            </a:r>
            <a:endParaRPr sz="2800" dirty="0" smtClean="0">
              <a:latin typeface="Arial"/>
              <a:cs typeface="Arial"/>
            </a:endParaRPr>
          </a:p>
          <a:p>
            <a:pPr marL="434340" indent="-342900">
              <a:lnSpc>
                <a:spcPct val="100000"/>
              </a:lnSpc>
              <a:buChar char="•"/>
              <a:tabLst>
                <a:tab pos="433705" algn="l"/>
                <a:tab pos="434340" algn="l"/>
              </a:tabLst>
            </a:pPr>
            <a:r>
              <a:rPr sz="2800" spc="-165" dirty="0" smtClean="0">
                <a:solidFill>
                  <a:srgbClr val="57585B"/>
                </a:solidFill>
                <a:latin typeface="Arial"/>
                <a:cs typeface="Arial"/>
              </a:rPr>
              <a:t>Path </a:t>
            </a:r>
            <a:r>
              <a:rPr sz="2800" spc="20" dirty="0">
                <a:solidFill>
                  <a:srgbClr val="57585B"/>
                </a:solidFill>
                <a:latin typeface="Arial"/>
                <a:cs typeface="Arial"/>
              </a:rPr>
              <a:t>to </a:t>
            </a:r>
            <a:r>
              <a:rPr sz="2800" spc="-85" dirty="0">
                <a:solidFill>
                  <a:srgbClr val="57585B"/>
                </a:solidFill>
                <a:latin typeface="Arial"/>
                <a:cs typeface="Arial"/>
              </a:rPr>
              <a:t>automated</a:t>
            </a:r>
            <a:r>
              <a:rPr sz="2800" spc="-295" dirty="0">
                <a:solidFill>
                  <a:srgbClr val="57585B"/>
                </a:solidFill>
                <a:latin typeface="Arial"/>
                <a:cs typeface="Arial"/>
              </a:rPr>
              <a:t> </a:t>
            </a:r>
            <a:r>
              <a:rPr sz="2800" spc="-175" dirty="0">
                <a:solidFill>
                  <a:srgbClr val="57585B"/>
                </a:solidFill>
                <a:latin typeface="Arial"/>
                <a:cs typeface="Arial"/>
              </a:rPr>
              <a:t>tasks</a:t>
            </a:r>
            <a:endParaRPr sz="2800" dirty="0">
              <a:latin typeface="Arial"/>
              <a:cs typeface="Arial"/>
            </a:endParaRPr>
          </a:p>
        </p:txBody>
      </p:sp>
      <p:sp>
        <p:nvSpPr>
          <p:cNvPr id="22" name="object 22"/>
          <p:cNvSpPr/>
          <p:nvPr/>
        </p:nvSpPr>
        <p:spPr>
          <a:xfrm>
            <a:off x="11245595" y="160020"/>
            <a:ext cx="755903" cy="702563"/>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8055" y="1100327"/>
            <a:ext cx="3602990" cy="452755"/>
          </a:xfrm>
          <a:prstGeom prst="rect">
            <a:avLst/>
          </a:prstGeom>
          <a:solidFill>
            <a:srgbClr val="006FC0"/>
          </a:solidFill>
        </p:spPr>
        <p:txBody>
          <a:bodyPr vert="horz" wrap="square" lIns="0" tIns="57785" rIns="0" bIns="0" rtlCol="0">
            <a:spAutoFit/>
          </a:bodyPr>
          <a:lstStyle/>
          <a:p>
            <a:pPr algn="ctr">
              <a:lnSpc>
                <a:spcPct val="100000"/>
              </a:lnSpc>
              <a:spcBef>
                <a:spcPts val="455"/>
              </a:spcBef>
            </a:pPr>
            <a:r>
              <a:rPr sz="2000" spc="-120" dirty="0">
                <a:solidFill>
                  <a:srgbClr val="FFFFFF"/>
                </a:solidFill>
                <a:latin typeface="Arial"/>
                <a:cs typeface="Arial"/>
              </a:rPr>
              <a:t>Open</a:t>
            </a:r>
            <a:r>
              <a:rPr sz="2000" spc="-130" dirty="0">
                <a:solidFill>
                  <a:srgbClr val="FFFFFF"/>
                </a:solidFill>
                <a:latin typeface="Arial"/>
                <a:cs typeface="Arial"/>
              </a:rPr>
              <a:t> </a:t>
            </a:r>
            <a:r>
              <a:rPr sz="2000" spc="-105" dirty="0">
                <a:solidFill>
                  <a:srgbClr val="FFFFFF"/>
                </a:solidFill>
                <a:latin typeface="Arial"/>
                <a:cs typeface="Arial"/>
              </a:rPr>
              <a:t>UI</a:t>
            </a:r>
            <a:endParaRPr sz="2000">
              <a:latin typeface="Arial"/>
              <a:cs typeface="Arial"/>
            </a:endParaRPr>
          </a:p>
        </p:txBody>
      </p:sp>
      <p:sp>
        <p:nvSpPr>
          <p:cNvPr id="5" name="object 5"/>
          <p:cNvSpPr txBox="1"/>
          <p:nvPr/>
        </p:nvSpPr>
        <p:spPr>
          <a:xfrm>
            <a:off x="4317491" y="1100327"/>
            <a:ext cx="3571240" cy="452755"/>
          </a:xfrm>
          <a:prstGeom prst="rect">
            <a:avLst/>
          </a:prstGeom>
          <a:solidFill>
            <a:srgbClr val="9A9B9D"/>
          </a:solidFill>
        </p:spPr>
        <p:txBody>
          <a:bodyPr vert="horz" wrap="square" lIns="0" tIns="57785" rIns="0" bIns="0" rtlCol="0">
            <a:spAutoFit/>
          </a:bodyPr>
          <a:lstStyle/>
          <a:p>
            <a:pPr algn="ctr">
              <a:lnSpc>
                <a:spcPct val="100000"/>
              </a:lnSpc>
              <a:spcBef>
                <a:spcPts val="455"/>
              </a:spcBef>
            </a:pPr>
            <a:r>
              <a:rPr sz="2000" b="1" spc="-70" dirty="0">
                <a:solidFill>
                  <a:srgbClr val="FFFFFF"/>
                </a:solidFill>
                <a:latin typeface="Arial"/>
                <a:cs typeface="Arial"/>
              </a:rPr>
              <a:t>Mobility</a:t>
            </a:r>
            <a:endParaRPr sz="2000">
              <a:latin typeface="Arial"/>
              <a:cs typeface="Arial"/>
            </a:endParaRPr>
          </a:p>
        </p:txBody>
      </p:sp>
      <p:sp>
        <p:nvSpPr>
          <p:cNvPr id="6" name="object 6"/>
          <p:cNvSpPr txBox="1"/>
          <p:nvPr/>
        </p:nvSpPr>
        <p:spPr>
          <a:xfrm>
            <a:off x="8133588" y="1100327"/>
            <a:ext cx="3602990" cy="452755"/>
          </a:xfrm>
          <a:prstGeom prst="rect">
            <a:avLst/>
          </a:prstGeom>
          <a:solidFill>
            <a:srgbClr val="FF8D13"/>
          </a:solidFill>
        </p:spPr>
        <p:txBody>
          <a:bodyPr vert="horz" wrap="square" lIns="0" tIns="57785" rIns="0" bIns="0" rtlCol="0">
            <a:spAutoFit/>
          </a:bodyPr>
          <a:lstStyle/>
          <a:p>
            <a:pPr marL="635" algn="ctr">
              <a:lnSpc>
                <a:spcPct val="100000"/>
              </a:lnSpc>
              <a:spcBef>
                <a:spcPts val="455"/>
              </a:spcBef>
            </a:pPr>
            <a:r>
              <a:rPr sz="2000" b="1" spc="-150" dirty="0">
                <a:solidFill>
                  <a:srgbClr val="FFFFFF"/>
                </a:solidFill>
                <a:latin typeface="Arial"/>
                <a:cs typeface="Arial"/>
              </a:rPr>
              <a:t>Portals</a:t>
            </a:r>
            <a:endParaRPr sz="2000">
              <a:latin typeface="Arial"/>
              <a:cs typeface="Arial"/>
            </a:endParaRPr>
          </a:p>
        </p:txBody>
      </p:sp>
      <p:sp>
        <p:nvSpPr>
          <p:cNvPr id="8" name="object 8"/>
          <p:cNvSpPr txBox="1">
            <a:spLocks noGrp="1"/>
          </p:cNvSpPr>
          <p:nvPr>
            <p:ph type="title"/>
          </p:nvPr>
        </p:nvSpPr>
        <p:spPr>
          <a:xfrm>
            <a:off x="444500" y="224739"/>
            <a:ext cx="1631314" cy="574675"/>
          </a:xfrm>
          <a:prstGeom prst="rect">
            <a:avLst/>
          </a:prstGeom>
        </p:spPr>
        <p:txBody>
          <a:bodyPr vert="horz" wrap="square" lIns="0" tIns="12700" rIns="0" bIns="0" rtlCol="0">
            <a:spAutoFit/>
          </a:bodyPr>
          <a:lstStyle/>
          <a:p>
            <a:pPr marL="12700">
              <a:lnSpc>
                <a:spcPct val="100000"/>
              </a:lnSpc>
              <a:spcBef>
                <a:spcPts val="100"/>
              </a:spcBef>
            </a:pPr>
            <a:r>
              <a:rPr sz="3600" spc="-405" dirty="0">
                <a:solidFill>
                  <a:srgbClr val="57585B"/>
                </a:solidFill>
                <a:latin typeface="Arial"/>
                <a:cs typeface="Arial"/>
              </a:rPr>
              <a:t>U</a:t>
            </a:r>
            <a:r>
              <a:rPr sz="3600" spc="-295" dirty="0">
                <a:solidFill>
                  <a:srgbClr val="57585B"/>
                </a:solidFill>
                <a:latin typeface="Arial"/>
                <a:cs typeface="Arial"/>
              </a:rPr>
              <a:t>s</a:t>
            </a:r>
            <a:r>
              <a:rPr sz="3600" spc="-40" dirty="0">
                <a:solidFill>
                  <a:srgbClr val="57585B"/>
                </a:solidFill>
                <a:latin typeface="Arial"/>
                <a:cs typeface="Arial"/>
              </a:rPr>
              <a:t>ability</a:t>
            </a:r>
            <a:endParaRPr sz="3600">
              <a:latin typeface="Arial"/>
              <a:cs typeface="Arial"/>
            </a:endParaRPr>
          </a:p>
        </p:txBody>
      </p:sp>
      <p:sp>
        <p:nvSpPr>
          <p:cNvPr id="9" name="object 9"/>
          <p:cNvSpPr txBox="1"/>
          <p:nvPr/>
        </p:nvSpPr>
        <p:spPr>
          <a:xfrm>
            <a:off x="444500" y="706882"/>
            <a:ext cx="2654935" cy="391160"/>
          </a:xfrm>
          <a:prstGeom prst="rect">
            <a:avLst/>
          </a:prstGeom>
        </p:spPr>
        <p:txBody>
          <a:bodyPr vert="horz" wrap="square" lIns="0" tIns="12700" rIns="0" bIns="0" rtlCol="0">
            <a:spAutoFit/>
          </a:bodyPr>
          <a:lstStyle/>
          <a:p>
            <a:pPr marL="12700">
              <a:lnSpc>
                <a:spcPct val="100000"/>
              </a:lnSpc>
              <a:spcBef>
                <a:spcPts val="100"/>
              </a:spcBef>
            </a:pPr>
            <a:r>
              <a:rPr sz="2400" spc="-125" dirty="0">
                <a:solidFill>
                  <a:srgbClr val="FF0000"/>
                </a:solidFill>
                <a:latin typeface="Arial"/>
                <a:cs typeface="Arial"/>
              </a:rPr>
              <a:t>Customer</a:t>
            </a:r>
            <a:r>
              <a:rPr sz="2400" spc="-210" dirty="0">
                <a:solidFill>
                  <a:srgbClr val="FF0000"/>
                </a:solidFill>
                <a:latin typeface="Arial"/>
                <a:cs typeface="Arial"/>
              </a:rPr>
              <a:t> </a:t>
            </a:r>
            <a:r>
              <a:rPr sz="2400" spc="-130" dirty="0">
                <a:solidFill>
                  <a:srgbClr val="FF0000"/>
                </a:solidFill>
                <a:latin typeface="Arial"/>
                <a:cs typeface="Arial"/>
              </a:rPr>
              <a:t>Experience</a:t>
            </a:r>
            <a:endParaRPr sz="2400">
              <a:latin typeface="Arial"/>
              <a:cs typeface="Arial"/>
            </a:endParaRPr>
          </a:p>
        </p:txBody>
      </p:sp>
      <p:sp>
        <p:nvSpPr>
          <p:cNvPr id="10" name="object 10"/>
          <p:cNvSpPr txBox="1"/>
          <p:nvPr/>
        </p:nvSpPr>
        <p:spPr>
          <a:xfrm>
            <a:off x="402132" y="1563751"/>
            <a:ext cx="3406775" cy="2788584"/>
          </a:xfrm>
          <a:prstGeom prst="rect">
            <a:avLst/>
          </a:prstGeom>
        </p:spPr>
        <p:txBody>
          <a:bodyPr vert="horz" wrap="square" lIns="0" tIns="43815" rIns="0" bIns="0" rtlCol="0">
            <a:spAutoFit/>
          </a:bodyPr>
          <a:lstStyle/>
          <a:p>
            <a:pPr marL="241300" marR="295275" indent="-228600">
              <a:lnSpc>
                <a:spcPts val="1939"/>
              </a:lnSpc>
              <a:spcBef>
                <a:spcPts val="345"/>
              </a:spcBef>
              <a:buClr>
                <a:srgbClr val="9A9B9D"/>
              </a:buClr>
              <a:buChar char="•"/>
              <a:tabLst>
                <a:tab pos="240665" algn="l"/>
                <a:tab pos="241300" algn="l"/>
              </a:tabLst>
            </a:pPr>
            <a:r>
              <a:rPr sz="1800" spc="-80" dirty="0">
                <a:solidFill>
                  <a:srgbClr val="57585B"/>
                </a:solidFill>
                <a:latin typeface="Arial"/>
                <a:cs typeface="Arial"/>
              </a:rPr>
              <a:t>Continuous </a:t>
            </a:r>
            <a:r>
              <a:rPr sz="1800" spc="-60" dirty="0">
                <a:solidFill>
                  <a:srgbClr val="57585B"/>
                </a:solidFill>
                <a:latin typeface="Arial"/>
                <a:cs typeface="Arial"/>
              </a:rPr>
              <a:t>improvements</a:t>
            </a:r>
            <a:r>
              <a:rPr sz="1800" spc="-165" dirty="0">
                <a:solidFill>
                  <a:srgbClr val="57585B"/>
                </a:solidFill>
                <a:latin typeface="Arial"/>
                <a:cs typeface="Arial"/>
              </a:rPr>
              <a:t> </a:t>
            </a:r>
            <a:r>
              <a:rPr sz="1800" spc="-85" dirty="0">
                <a:solidFill>
                  <a:srgbClr val="57585B"/>
                </a:solidFill>
                <a:latin typeface="Arial"/>
                <a:cs typeface="Arial"/>
              </a:rPr>
              <a:t>and  </a:t>
            </a:r>
            <a:r>
              <a:rPr sz="1800" spc="-65" dirty="0">
                <a:solidFill>
                  <a:srgbClr val="57585B"/>
                </a:solidFill>
                <a:latin typeface="Arial"/>
                <a:cs typeface="Arial"/>
              </a:rPr>
              <a:t>features </a:t>
            </a:r>
            <a:r>
              <a:rPr sz="1800" spc="-85" dirty="0">
                <a:solidFill>
                  <a:srgbClr val="57585B"/>
                </a:solidFill>
                <a:latin typeface="Arial"/>
                <a:cs typeface="Arial"/>
              </a:rPr>
              <a:t>added </a:t>
            </a:r>
            <a:r>
              <a:rPr sz="1800" spc="15" dirty="0">
                <a:solidFill>
                  <a:srgbClr val="57585B"/>
                </a:solidFill>
                <a:latin typeface="Arial"/>
                <a:cs typeface="Arial"/>
              </a:rPr>
              <a:t>to </a:t>
            </a:r>
            <a:r>
              <a:rPr lang="en-US" spc="-110" dirty="0" smtClean="0">
                <a:solidFill>
                  <a:srgbClr val="57585B"/>
                </a:solidFill>
                <a:latin typeface="Arial"/>
                <a:cs typeface="Arial"/>
              </a:rPr>
              <a:t>Open UI</a:t>
            </a:r>
            <a:endParaRPr sz="1800" dirty="0">
              <a:latin typeface="Arial"/>
              <a:cs typeface="Arial"/>
            </a:endParaRPr>
          </a:p>
          <a:p>
            <a:pPr marL="241300" marR="60960" indent="-228600">
              <a:lnSpc>
                <a:spcPts val="1939"/>
              </a:lnSpc>
              <a:spcBef>
                <a:spcPts val="1210"/>
              </a:spcBef>
              <a:buClr>
                <a:srgbClr val="9A9B9D"/>
              </a:buClr>
              <a:buChar char="•"/>
              <a:tabLst>
                <a:tab pos="240665" algn="l"/>
                <a:tab pos="241300" algn="l"/>
              </a:tabLst>
            </a:pPr>
            <a:r>
              <a:rPr lang="en-US" sz="1800" spc="-70" dirty="0" smtClean="0">
                <a:solidFill>
                  <a:srgbClr val="57585B"/>
                </a:solidFill>
                <a:latin typeface="Arial"/>
                <a:cs typeface="Arial"/>
              </a:rPr>
              <a:t>E</a:t>
            </a:r>
            <a:r>
              <a:rPr sz="1800" spc="-70" dirty="0" smtClean="0">
                <a:solidFill>
                  <a:srgbClr val="57585B"/>
                </a:solidFill>
                <a:latin typeface="Arial"/>
                <a:cs typeface="Arial"/>
              </a:rPr>
              <a:t>lastic </a:t>
            </a:r>
            <a:r>
              <a:rPr sz="1800" spc="-25" dirty="0">
                <a:solidFill>
                  <a:srgbClr val="57585B"/>
                </a:solidFill>
                <a:latin typeface="Arial"/>
                <a:cs typeface="Arial"/>
              </a:rPr>
              <a:t>list </a:t>
            </a:r>
            <a:r>
              <a:rPr sz="1800" spc="-65" dirty="0">
                <a:solidFill>
                  <a:srgbClr val="57585B"/>
                </a:solidFill>
                <a:latin typeface="Arial"/>
                <a:cs typeface="Arial"/>
              </a:rPr>
              <a:t>applets,  </a:t>
            </a:r>
            <a:r>
              <a:rPr sz="1800" spc="-70" dirty="0">
                <a:solidFill>
                  <a:srgbClr val="57585B"/>
                </a:solidFill>
                <a:latin typeface="Arial"/>
                <a:cs typeface="Arial"/>
              </a:rPr>
              <a:t>themes, </a:t>
            </a:r>
            <a:r>
              <a:rPr sz="1800" spc="-55" dirty="0" smtClean="0">
                <a:solidFill>
                  <a:srgbClr val="57585B"/>
                </a:solidFill>
                <a:latin typeface="Arial"/>
                <a:cs typeface="Arial"/>
              </a:rPr>
              <a:t>Outlook</a:t>
            </a:r>
            <a:r>
              <a:rPr lang="en-US" sz="1800" spc="-55" dirty="0" smtClean="0">
                <a:solidFill>
                  <a:srgbClr val="57585B"/>
                </a:solidFill>
                <a:latin typeface="Arial"/>
                <a:cs typeface="Arial"/>
              </a:rPr>
              <a:t>,</a:t>
            </a:r>
            <a:r>
              <a:rPr sz="1800" spc="-55" dirty="0" smtClean="0">
                <a:solidFill>
                  <a:srgbClr val="57585B"/>
                </a:solidFill>
                <a:latin typeface="Arial"/>
                <a:cs typeface="Arial"/>
              </a:rPr>
              <a:t> </a:t>
            </a:r>
            <a:r>
              <a:rPr sz="1800" spc="-65" dirty="0" smtClean="0">
                <a:solidFill>
                  <a:srgbClr val="57585B"/>
                </a:solidFill>
                <a:latin typeface="Arial"/>
                <a:cs typeface="Arial"/>
              </a:rPr>
              <a:t>chat </a:t>
            </a:r>
            <a:r>
              <a:rPr sz="1800" spc="-40" dirty="0" smtClean="0">
                <a:solidFill>
                  <a:srgbClr val="57585B"/>
                </a:solidFill>
                <a:latin typeface="Arial"/>
                <a:cs typeface="Arial"/>
              </a:rPr>
              <a:t>integration</a:t>
            </a:r>
            <a:r>
              <a:rPr lang="en-US" sz="1800" spc="-40" dirty="0" smtClean="0">
                <a:solidFill>
                  <a:srgbClr val="57585B"/>
                </a:solidFill>
                <a:latin typeface="Arial"/>
                <a:cs typeface="Arial"/>
              </a:rPr>
              <a:t> &amp; </a:t>
            </a:r>
            <a:r>
              <a:rPr lang="en-US" spc="-15" dirty="0">
                <a:solidFill>
                  <a:srgbClr val="57585B"/>
                </a:solidFill>
                <a:latin typeface="Arial"/>
                <a:cs typeface="Arial"/>
              </a:rPr>
              <a:t>advanced </a:t>
            </a:r>
            <a:r>
              <a:rPr lang="en-US" spc="-130" dirty="0" smtClean="0">
                <a:solidFill>
                  <a:srgbClr val="57585B"/>
                </a:solidFill>
                <a:latin typeface="Arial"/>
                <a:cs typeface="Arial"/>
              </a:rPr>
              <a:t>Search with </a:t>
            </a:r>
            <a:r>
              <a:rPr lang="en-US" sz="1800" spc="-40" dirty="0" smtClean="0">
                <a:solidFill>
                  <a:srgbClr val="57585B"/>
                </a:solidFill>
                <a:latin typeface="Arial"/>
                <a:cs typeface="Arial"/>
              </a:rPr>
              <a:t>In-built </a:t>
            </a:r>
            <a:r>
              <a:rPr lang="en-US" sz="1800" spc="-40" dirty="0" err="1" smtClean="0">
                <a:solidFill>
                  <a:srgbClr val="57585B"/>
                </a:solidFill>
                <a:latin typeface="Arial"/>
                <a:cs typeface="Arial"/>
              </a:rPr>
              <a:t>Elasticsearch</a:t>
            </a:r>
            <a:r>
              <a:rPr lang="en-US" sz="1800" spc="-40" dirty="0" smtClean="0">
                <a:solidFill>
                  <a:srgbClr val="57585B"/>
                </a:solidFill>
                <a:latin typeface="Arial"/>
                <a:cs typeface="Arial"/>
              </a:rPr>
              <a:t>.</a:t>
            </a:r>
            <a:endParaRPr sz="1800" dirty="0">
              <a:latin typeface="Arial"/>
              <a:cs typeface="Arial"/>
            </a:endParaRPr>
          </a:p>
          <a:p>
            <a:pPr marL="241300" marR="5080" indent="-228600">
              <a:lnSpc>
                <a:spcPts val="1939"/>
              </a:lnSpc>
              <a:spcBef>
                <a:spcPts val="1215"/>
              </a:spcBef>
              <a:buClr>
                <a:srgbClr val="9A9B9D"/>
              </a:buClr>
              <a:buChar char="•"/>
              <a:tabLst>
                <a:tab pos="240665" algn="l"/>
                <a:tab pos="241300" algn="l"/>
              </a:tabLst>
            </a:pPr>
            <a:r>
              <a:rPr sz="1800" spc="-85" dirty="0">
                <a:solidFill>
                  <a:srgbClr val="57585B"/>
                </a:solidFill>
                <a:latin typeface="Arial"/>
                <a:cs typeface="Arial"/>
              </a:rPr>
              <a:t>Fully </a:t>
            </a:r>
            <a:r>
              <a:rPr sz="1800" spc="-70" dirty="0">
                <a:solidFill>
                  <a:srgbClr val="57585B"/>
                </a:solidFill>
                <a:latin typeface="Arial"/>
                <a:cs typeface="Arial"/>
              </a:rPr>
              <a:t>extendable, </a:t>
            </a:r>
            <a:r>
              <a:rPr sz="1800" spc="-55" dirty="0">
                <a:solidFill>
                  <a:srgbClr val="57585B"/>
                </a:solidFill>
                <a:latin typeface="Arial"/>
                <a:cs typeface="Arial"/>
              </a:rPr>
              <a:t>improved  </a:t>
            </a:r>
            <a:r>
              <a:rPr sz="1800" spc="-65" dirty="0">
                <a:solidFill>
                  <a:srgbClr val="57585B"/>
                </a:solidFill>
                <a:latin typeface="Arial"/>
                <a:cs typeface="Arial"/>
              </a:rPr>
              <a:t>performance helping </a:t>
            </a:r>
            <a:r>
              <a:rPr sz="1800" spc="-90" dirty="0">
                <a:solidFill>
                  <a:srgbClr val="57585B"/>
                </a:solidFill>
                <a:latin typeface="Arial"/>
                <a:cs typeface="Arial"/>
              </a:rPr>
              <a:t>customers  </a:t>
            </a:r>
            <a:r>
              <a:rPr sz="1800" spc="-50" dirty="0">
                <a:solidFill>
                  <a:srgbClr val="57585B"/>
                </a:solidFill>
                <a:latin typeface="Arial"/>
                <a:cs typeface="Arial"/>
              </a:rPr>
              <a:t>deliver </a:t>
            </a:r>
            <a:r>
              <a:rPr sz="1800" spc="-55" dirty="0">
                <a:solidFill>
                  <a:srgbClr val="57585B"/>
                </a:solidFill>
                <a:latin typeface="Arial"/>
                <a:cs typeface="Arial"/>
              </a:rPr>
              <a:t>innovative </a:t>
            </a:r>
            <a:r>
              <a:rPr sz="1800" spc="-60" dirty="0">
                <a:solidFill>
                  <a:srgbClr val="57585B"/>
                </a:solidFill>
                <a:latin typeface="Arial"/>
                <a:cs typeface="Arial"/>
              </a:rPr>
              <a:t>solutions </a:t>
            </a:r>
            <a:r>
              <a:rPr sz="1800" spc="15" dirty="0">
                <a:solidFill>
                  <a:srgbClr val="57585B"/>
                </a:solidFill>
                <a:latin typeface="Arial"/>
                <a:cs typeface="Arial"/>
              </a:rPr>
              <a:t>to</a:t>
            </a:r>
            <a:r>
              <a:rPr sz="1800" spc="-229" dirty="0">
                <a:solidFill>
                  <a:srgbClr val="57585B"/>
                </a:solidFill>
                <a:latin typeface="Arial"/>
                <a:cs typeface="Arial"/>
              </a:rPr>
              <a:t> </a:t>
            </a:r>
            <a:r>
              <a:rPr sz="1800" spc="-20" dirty="0">
                <a:solidFill>
                  <a:srgbClr val="57585B"/>
                </a:solidFill>
                <a:latin typeface="Arial"/>
                <a:cs typeface="Arial"/>
              </a:rPr>
              <a:t>the  </a:t>
            </a:r>
            <a:r>
              <a:rPr sz="1800" spc="-50" dirty="0">
                <a:solidFill>
                  <a:srgbClr val="57585B"/>
                </a:solidFill>
                <a:latin typeface="Arial"/>
                <a:cs typeface="Arial"/>
              </a:rPr>
              <a:t>modern</a:t>
            </a:r>
            <a:r>
              <a:rPr sz="1800" spc="-90" dirty="0">
                <a:solidFill>
                  <a:srgbClr val="57585B"/>
                </a:solidFill>
                <a:latin typeface="Arial"/>
                <a:cs typeface="Arial"/>
              </a:rPr>
              <a:t> </a:t>
            </a:r>
            <a:r>
              <a:rPr sz="1800" spc="-85" dirty="0">
                <a:solidFill>
                  <a:srgbClr val="57585B"/>
                </a:solidFill>
                <a:latin typeface="Arial"/>
                <a:cs typeface="Arial"/>
              </a:rPr>
              <a:t>consumer</a:t>
            </a:r>
            <a:endParaRPr sz="1800" dirty="0">
              <a:latin typeface="Arial"/>
              <a:cs typeface="Arial"/>
            </a:endParaRPr>
          </a:p>
        </p:txBody>
      </p:sp>
      <p:sp>
        <p:nvSpPr>
          <p:cNvPr id="11" name="object 11"/>
          <p:cNvSpPr txBox="1"/>
          <p:nvPr/>
        </p:nvSpPr>
        <p:spPr>
          <a:xfrm>
            <a:off x="4282566" y="1581099"/>
            <a:ext cx="3481070" cy="2334260"/>
          </a:xfrm>
          <a:prstGeom prst="rect">
            <a:avLst/>
          </a:prstGeom>
        </p:spPr>
        <p:txBody>
          <a:bodyPr vert="horz" wrap="square" lIns="0" tIns="12700" rIns="0" bIns="0" rtlCol="0">
            <a:spAutoFit/>
          </a:bodyPr>
          <a:lstStyle/>
          <a:p>
            <a:pPr marL="241300" indent="-228600">
              <a:lnSpc>
                <a:spcPts val="2055"/>
              </a:lnSpc>
              <a:spcBef>
                <a:spcPts val="100"/>
              </a:spcBef>
              <a:buClr>
                <a:srgbClr val="9A9B9D"/>
              </a:buClr>
              <a:buChar char="•"/>
              <a:tabLst>
                <a:tab pos="240665" algn="l"/>
                <a:tab pos="241300" algn="l"/>
              </a:tabLst>
            </a:pPr>
            <a:r>
              <a:rPr sz="1800" spc="-30" dirty="0">
                <a:solidFill>
                  <a:srgbClr val="57585B"/>
                </a:solidFill>
                <a:latin typeface="Arial"/>
                <a:cs typeface="Arial"/>
              </a:rPr>
              <a:t>Mobile </a:t>
            </a:r>
            <a:r>
              <a:rPr sz="1800" spc="-114" dirty="0">
                <a:solidFill>
                  <a:srgbClr val="57585B"/>
                </a:solidFill>
                <a:latin typeface="Arial"/>
                <a:cs typeface="Arial"/>
              </a:rPr>
              <a:t>apps </a:t>
            </a:r>
            <a:r>
              <a:rPr sz="1800" spc="10" dirty="0">
                <a:solidFill>
                  <a:srgbClr val="57585B"/>
                </a:solidFill>
                <a:latin typeface="Arial"/>
                <a:cs typeface="Arial"/>
              </a:rPr>
              <a:t>with </a:t>
            </a:r>
            <a:r>
              <a:rPr sz="1800" spc="-114" dirty="0">
                <a:solidFill>
                  <a:srgbClr val="57585B"/>
                </a:solidFill>
                <a:latin typeface="Arial"/>
                <a:cs typeface="Arial"/>
              </a:rPr>
              <a:t>seem-less</a:t>
            </a:r>
            <a:r>
              <a:rPr sz="1800" spc="-275" dirty="0">
                <a:solidFill>
                  <a:srgbClr val="57585B"/>
                </a:solidFill>
                <a:latin typeface="Arial"/>
                <a:cs typeface="Arial"/>
              </a:rPr>
              <a:t> </a:t>
            </a:r>
            <a:r>
              <a:rPr sz="1800" spc="-20" dirty="0">
                <a:solidFill>
                  <a:srgbClr val="57585B"/>
                </a:solidFill>
                <a:latin typeface="Arial"/>
                <a:cs typeface="Arial"/>
              </a:rPr>
              <a:t>offline</a:t>
            </a:r>
            <a:endParaRPr sz="1800" dirty="0">
              <a:latin typeface="Arial"/>
              <a:cs typeface="Arial"/>
            </a:endParaRPr>
          </a:p>
          <a:p>
            <a:pPr marL="241300">
              <a:lnSpc>
                <a:spcPts val="2055"/>
              </a:lnSpc>
            </a:pPr>
            <a:r>
              <a:rPr sz="1800" spc="-45" dirty="0">
                <a:solidFill>
                  <a:srgbClr val="57585B"/>
                </a:solidFill>
                <a:latin typeface="Arial"/>
                <a:cs typeface="Arial"/>
              </a:rPr>
              <a:t>support</a:t>
            </a:r>
            <a:endParaRPr sz="1800" dirty="0">
              <a:latin typeface="Arial"/>
              <a:cs typeface="Arial"/>
            </a:endParaRPr>
          </a:p>
          <a:p>
            <a:pPr marL="241300" marR="80010" indent="-228600">
              <a:lnSpc>
                <a:spcPts val="1939"/>
              </a:lnSpc>
              <a:spcBef>
                <a:spcPts val="1235"/>
              </a:spcBef>
              <a:buClr>
                <a:srgbClr val="9A9B9D"/>
              </a:buClr>
              <a:buChar char="•"/>
              <a:tabLst>
                <a:tab pos="240665" algn="l"/>
                <a:tab pos="241300" algn="l"/>
              </a:tabLst>
            </a:pPr>
            <a:r>
              <a:rPr sz="1800" spc="-55" dirty="0">
                <a:solidFill>
                  <a:srgbClr val="5F5F5F"/>
                </a:solidFill>
                <a:latin typeface="Arial"/>
                <a:cs typeface="Arial"/>
              </a:rPr>
              <a:t>Integrated </a:t>
            </a:r>
            <a:r>
              <a:rPr sz="1800" spc="-114" dirty="0">
                <a:solidFill>
                  <a:srgbClr val="5F5F5F"/>
                </a:solidFill>
                <a:latin typeface="Arial"/>
                <a:cs typeface="Arial"/>
              </a:rPr>
              <a:t>apps </a:t>
            </a:r>
            <a:r>
              <a:rPr sz="1800" spc="-5" dirty="0">
                <a:solidFill>
                  <a:srgbClr val="5F5F5F"/>
                </a:solidFill>
                <a:latin typeface="Arial"/>
                <a:cs typeface="Arial"/>
              </a:rPr>
              <a:t>for </a:t>
            </a:r>
            <a:r>
              <a:rPr sz="1800" spc="-25" dirty="0">
                <a:solidFill>
                  <a:srgbClr val="5F5F5F"/>
                </a:solidFill>
                <a:latin typeface="Arial"/>
                <a:cs typeface="Arial"/>
              </a:rPr>
              <a:t>the </a:t>
            </a:r>
            <a:r>
              <a:rPr sz="1800" spc="-45" dirty="0">
                <a:solidFill>
                  <a:srgbClr val="5F5F5F"/>
                </a:solidFill>
                <a:latin typeface="Arial"/>
                <a:cs typeface="Arial"/>
              </a:rPr>
              <a:t>mobile  </a:t>
            </a:r>
            <a:r>
              <a:rPr sz="1800" spc="-70" dirty="0">
                <a:solidFill>
                  <a:srgbClr val="5F5F5F"/>
                </a:solidFill>
                <a:latin typeface="Arial"/>
                <a:cs typeface="Arial"/>
              </a:rPr>
              <a:t>customer </a:t>
            </a:r>
            <a:r>
              <a:rPr sz="1800" spc="-114" dirty="0">
                <a:solidFill>
                  <a:srgbClr val="5F5F5F"/>
                </a:solidFill>
                <a:latin typeface="Arial"/>
                <a:cs typeface="Arial"/>
              </a:rPr>
              <a:t>based </a:t>
            </a:r>
            <a:r>
              <a:rPr sz="1800" spc="-60" dirty="0">
                <a:solidFill>
                  <a:srgbClr val="5F5F5F"/>
                </a:solidFill>
                <a:latin typeface="Arial"/>
                <a:cs typeface="Arial"/>
              </a:rPr>
              <a:t>on </a:t>
            </a:r>
            <a:r>
              <a:rPr sz="1800" spc="-5" dirty="0">
                <a:solidFill>
                  <a:srgbClr val="5F5F5F"/>
                </a:solidFill>
                <a:latin typeface="Arial"/>
                <a:cs typeface="Arial"/>
              </a:rPr>
              <a:t>their </a:t>
            </a:r>
            <a:r>
              <a:rPr sz="1800" spc="-105" dirty="0">
                <a:solidFill>
                  <a:srgbClr val="5F5F5F"/>
                </a:solidFill>
                <a:latin typeface="Arial"/>
                <a:cs typeface="Arial"/>
              </a:rPr>
              <a:t>needs  </a:t>
            </a:r>
            <a:r>
              <a:rPr sz="1800" spc="-95" dirty="0">
                <a:solidFill>
                  <a:srgbClr val="5F5F5F"/>
                </a:solidFill>
                <a:latin typeface="Arial"/>
                <a:cs typeface="Arial"/>
              </a:rPr>
              <a:t>using calendar, </a:t>
            </a:r>
            <a:r>
              <a:rPr sz="1800" spc="-30" dirty="0">
                <a:solidFill>
                  <a:srgbClr val="5F5F5F"/>
                </a:solidFill>
                <a:latin typeface="Arial"/>
                <a:cs typeface="Arial"/>
              </a:rPr>
              <a:t>timeline,</a:t>
            </a:r>
            <a:r>
              <a:rPr sz="1800" spc="-70" dirty="0">
                <a:solidFill>
                  <a:srgbClr val="5F5F5F"/>
                </a:solidFill>
                <a:latin typeface="Arial"/>
                <a:cs typeface="Arial"/>
              </a:rPr>
              <a:t> </a:t>
            </a:r>
            <a:r>
              <a:rPr sz="1800" spc="-100" dirty="0">
                <a:solidFill>
                  <a:srgbClr val="5F5F5F"/>
                </a:solidFill>
                <a:latin typeface="Arial"/>
                <a:cs typeface="Arial"/>
              </a:rPr>
              <a:t>barcodes</a:t>
            </a:r>
            <a:endParaRPr sz="1800" dirty="0">
              <a:latin typeface="Arial"/>
              <a:cs typeface="Arial"/>
            </a:endParaRPr>
          </a:p>
          <a:p>
            <a:pPr marL="241300" marR="138430" indent="-228600">
              <a:lnSpc>
                <a:spcPct val="90100"/>
              </a:lnSpc>
              <a:spcBef>
                <a:spcPts val="1175"/>
              </a:spcBef>
              <a:buClr>
                <a:srgbClr val="9A9B9D"/>
              </a:buClr>
              <a:buChar char="•"/>
              <a:tabLst>
                <a:tab pos="240665" algn="l"/>
                <a:tab pos="241300" algn="l"/>
              </a:tabLst>
            </a:pPr>
            <a:r>
              <a:rPr sz="1800" spc="-105" dirty="0">
                <a:solidFill>
                  <a:srgbClr val="5F5F5F"/>
                </a:solidFill>
                <a:latin typeface="Arial"/>
                <a:cs typeface="Arial"/>
              </a:rPr>
              <a:t>Purpose </a:t>
            </a:r>
            <a:r>
              <a:rPr sz="1800" spc="-5" dirty="0">
                <a:solidFill>
                  <a:srgbClr val="5F5F5F"/>
                </a:solidFill>
                <a:latin typeface="Arial"/>
                <a:cs typeface="Arial"/>
              </a:rPr>
              <a:t>built </a:t>
            </a:r>
            <a:r>
              <a:rPr sz="1800" spc="-114" dirty="0">
                <a:solidFill>
                  <a:srgbClr val="5F5F5F"/>
                </a:solidFill>
                <a:latin typeface="Arial"/>
                <a:cs typeface="Arial"/>
              </a:rPr>
              <a:t>apps </a:t>
            </a:r>
            <a:r>
              <a:rPr sz="1800" spc="-5" dirty="0">
                <a:solidFill>
                  <a:srgbClr val="5F5F5F"/>
                </a:solidFill>
                <a:latin typeface="Arial"/>
                <a:cs typeface="Arial"/>
              </a:rPr>
              <a:t>for </a:t>
            </a:r>
            <a:r>
              <a:rPr lang="en-US" sz="1800" spc="-5" dirty="0" smtClean="0">
                <a:solidFill>
                  <a:srgbClr val="5F5F5F"/>
                </a:solidFill>
                <a:latin typeface="Arial"/>
                <a:cs typeface="Arial"/>
              </a:rPr>
              <a:t>Field S</a:t>
            </a:r>
            <a:r>
              <a:rPr sz="1800" spc="-125" dirty="0" smtClean="0">
                <a:solidFill>
                  <a:srgbClr val="5F5F5F"/>
                </a:solidFill>
                <a:latin typeface="Arial"/>
                <a:cs typeface="Arial"/>
              </a:rPr>
              <a:t>ervices </a:t>
            </a:r>
            <a:r>
              <a:rPr sz="1800" spc="-85" dirty="0">
                <a:solidFill>
                  <a:srgbClr val="5F5F5F"/>
                </a:solidFill>
                <a:latin typeface="Arial"/>
                <a:cs typeface="Arial"/>
              </a:rPr>
              <a:t>,Life </a:t>
            </a:r>
            <a:r>
              <a:rPr sz="1800" spc="-135" dirty="0">
                <a:solidFill>
                  <a:srgbClr val="5F5F5F"/>
                </a:solidFill>
                <a:latin typeface="Arial"/>
                <a:cs typeface="Arial"/>
              </a:rPr>
              <a:t>Sciences, </a:t>
            </a:r>
            <a:r>
              <a:rPr sz="1800" spc="-110" dirty="0">
                <a:solidFill>
                  <a:srgbClr val="5F5F5F"/>
                </a:solidFill>
                <a:latin typeface="Arial"/>
                <a:cs typeface="Arial"/>
              </a:rPr>
              <a:t>Consumer  </a:t>
            </a:r>
            <a:r>
              <a:rPr sz="1800" spc="-125" dirty="0">
                <a:solidFill>
                  <a:srgbClr val="5F5F5F"/>
                </a:solidFill>
                <a:latin typeface="Arial"/>
                <a:cs typeface="Arial"/>
              </a:rPr>
              <a:t>Goods </a:t>
            </a:r>
            <a:r>
              <a:rPr sz="1800" spc="25" dirty="0">
                <a:solidFill>
                  <a:srgbClr val="5F5F5F"/>
                </a:solidFill>
                <a:latin typeface="Arial"/>
                <a:cs typeface="Arial"/>
              </a:rPr>
              <a:t>&amp; </a:t>
            </a:r>
            <a:r>
              <a:rPr sz="1800" spc="-85" dirty="0" smtClean="0">
                <a:solidFill>
                  <a:srgbClr val="5F5F5F"/>
                </a:solidFill>
                <a:latin typeface="Arial"/>
                <a:cs typeface="Arial"/>
              </a:rPr>
              <a:t>Fi</a:t>
            </a:r>
            <a:r>
              <a:rPr lang="en-US" spc="-85" dirty="0" smtClean="0">
                <a:solidFill>
                  <a:srgbClr val="5F5F5F"/>
                </a:solidFill>
                <a:latin typeface="Arial"/>
                <a:cs typeface="Arial"/>
              </a:rPr>
              <a:t>nancial…</a:t>
            </a:r>
            <a:endParaRPr sz="1800" dirty="0">
              <a:latin typeface="Arial"/>
              <a:cs typeface="Arial"/>
            </a:endParaRPr>
          </a:p>
        </p:txBody>
      </p:sp>
      <p:sp>
        <p:nvSpPr>
          <p:cNvPr id="12" name="object 12"/>
          <p:cNvSpPr txBox="1"/>
          <p:nvPr/>
        </p:nvSpPr>
        <p:spPr>
          <a:xfrm>
            <a:off x="8121522" y="1731390"/>
            <a:ext cx="3433445" cy="2180590"/>
          </a:xfrm>
          <a:prstGeom prst="rect">
            <a:avLst/>
          </a:prstGeom>
        </p:spPr>
        <p:txBody>
          <a:bodyPr vert="horz" wrap="square" lIns="0" tIns="40005" rIns="0" bIns="0" rtlCol="0">
            <a:spAutoFit/>
          </a:bodyPr>
          <a:lstStyle/>
          <a:p>
            <a:pPr marL="241300" marR="274320" indent="-228600">
              <a:lnSpc>
                <a:spcPct val="90000"/>
              </a:lnSpc>
              <a:spcBef>
                <a:spcPts val="315"/>
              </a:spcBef>
              <a:buClr>
                <a:srgbClr val="9A9B9D"/>
              </a:buClr>
              <a:buChar char="•"/>
              <a:tabLst>
                <a:tab pos="240665" algn="l"/>
                <a:tab pos="241300" algn="l"/>
              </a:tabLst>
            </a:pPr>
            <a:r>
              <a:rPr sz="1800" spc="-90" dirty="0">
                <a:solidFill>
                  <a:srgbClr val="57585B"/>
                </a:solidFill>
                <a:latin typeface="Arial"/>
                <a:cs typeface="Arial"/>
              </a:rPr>
              <a:t>New </a:t>
            </a:r>
            <a:r>
              <a:rPr sz="1800" spc="-110" dirty="0">
                <a:solidFill>
                  <a:srgbClr val="57585B"/>
                </a:solidFill>
                <a:latin typeface="Arial"/>
                <a:cs typeface="Arial"/>
              </a:rPr>
              <a:t>Open </a:t>
            </a:r>
            <a:r>
              <a:rPr sz="1800" spc="-100" dirty="0">
                <a:solidFill>
                  <a:srgbClr val="57585B"/>
                </a:solidFill>
                <a:latin typeface="Arial"/>
                <a:cs typeface="Arial"/>
              </a:rPr>
              <a:t>UI </a:t>
            </a:r>
            <a:r>
              <a:rPr sz="1800" spc="-50" dirty="0">
                <a:solidFill>
                  <a:srgbClr val="57585B"/>
                </a:solidFill>
                <a:latin typeface="Arial"/>
                <a:cs typeface="Arial"/>
              </a:rPr>
              <a:t>portals </a:t>
            </a:r>
            <a:r>
              <a:rPr sz="1800" spc="-55" dirty="0">
                <a:solidFill>
                  <a:srgbClr val="57585B"/>
                </a:solidFill>
                <a:latin typeface="Arial"/>
                <a:cs typeface="Arial"/>
              </a:rPr>
              <a:t>allowing  </a:t>
            </a:r>
            <a:r>
              <a:rPr sz="1800" spc="-90" dirty="0">
                <a:solidFill>
                  <a:srgbClr val="57585B"/>
                </a:solidFill>
                <a:latin typeface="Arial"/>
                <a:cs typeface="Arial"/>
              </a:rPr>
              <a:t>customers </a:t>
            </a:r>
            <a:r>
              <a:rPr sz="1800" spc="15" dirty="0">
                <a:solidFill>
                  <a:srgbClr val="57585B"/>
                </a:solidFill>
                <a:latin typeface="Arial"/>
                <a:cs typeface="Arial"/>
              </a:rPr>
              <a:t>to </a:t>
            </a:r>
            <a:r>
              <a:rPr sz="1800" spc="-50" dirty="0">
                <a:solidFill>
                  <a:srgbClr val="57585B"/>
                </a:solidFill>
                <a:latin typeface="Arial"/>
                <a:cs typeface="Arial"/>
              </a:rPr>
              <a:t>deliver</a:t>
            </a:r>
            <a:r>
              <a:rPr sz="1800" spc="-220" dirty="0">
                <a:solidFill>
                  <a:srgbClr val="57585B"/>
                </a:solidFill>
                <a:latin typeface="Arial"/>
                <a:cs typeface="Arial"/>
              </a:rPr>
              <a:t> </a:t>
            </a:r>
            <a:r>
              <a:rPr sz="1800" spc="-55" dirty="0">
                <a:solidFill>
                  <a:srgbClr val="57585B"/>
                </a:solidFill>
                <a:latin typeface="Arial"/>
                <a:cs typeface="Arial"/>
              </a:rPr>
              <a:t>innovative  </a:t>
            </a:r>
            <a:r>
              <a:rPr sz="1800" spc="-85" dirty="0">
                <a:solidFill>
                  <a:srgbClr val="57585B"/>
                </a:solidFill>
                <a:latin typeface="Arial"/>
                <a:cs typeface="Arial"/>
              </a:rPr>
              <a:t>user </a:t>
            </a:r>
            <a:r>
              <a:rPr sz="1800" spc="-50" dirty="0">
                <a:solidFill>
                  <a:srgbClr val="57585B"/>
                </a:solidFill>
                <a:latin typeface="Arial"/>
                <a:cs typeface="Arial"/>
              </a:rPr>
              <a:t>interactions </a:t>
            </a:r>
            <a:r>
              <a:rPr sz="1800" spc="-5" dirty="0">
                <a:solidFill>
                  <a:srgbClr val="57585B"/>
                </a:solidFill>
                <a:latin typeface="Arial"/>
                <a:cs typeface="Arial"/>
              </a:rPr>
              <a:t>for their  </a:t>
            </a:r>
            <a:r>
              <a:rPr sz="1800" spc="-75" dirty="0">
                <a:solidFill>
                  <a:srgbClr val="57585B"/>
                </a:solidFill>
                <a:latin typeface="Arial"/>
                <a:cs typeface="Arial"/>
              </a:rPr>
              <a:t>connected</a:t>
            </a:r>
            <a:r>
              <a:rPr sz="1800" spc="-70" dirty="0">
                <a:solidFill>
                  <a:srgbClr val="57585B"/>
                </a:solidFill>
                <a:latin typeface="Arial"/>
                <a:cs typeface="Arial"/>
              </a:rPr>
              <a:t> </a:t>
            </a:r>
            <a:r>
              <a:rPr sz="1800" spc="-90" dirty="0">
                <a:solidFill>
                  <a:srgbClr val="57585B"/>
                </a:solidFill>
                <a:latin typeface="Arial"/>
                <a:cs typeface="Arial"/>
              </a:rPr>
              <a:t>customers</a:t>
            </a:r>
            <a:endParaRPr sz="1800" dirty="0">
              <a:latin typeface="Arial"/>
              <a:cs typeface="Arial"/>
            </a:endParaRPr>
          </a:p>
          <a:p>
            <a:pPr marL="241300" marR="5080" indent="-228600">
              <a:lnSpc>
                <a:spcPts val="1939"/>
              </a:lnSpc>
              <a:spcBef>
                <a:spcPts val="1230"/>
              </a:spcBef>
              <a:buClr>
                <a:srgbClr val="9A9B9D"/>
              </a:buClr>
              <a:buChar char="•"/>
              <a:tabLst>
                <a:tab pos="240665" algn="l"/>
                <a:tab pos="241300" algn="l"/>
              </a:tabLst>
            </a:pPr>
            <a:r>
              <a:rPr sz="1800" spc="-70" dirty="0">
                <a:solidFill>
                  <a:srgbClr val="57585B"/>
                </a:solidFill>
                <a:latin typeface="Arial"/>
                <a:cs typeface="Arial"/>
              </a:rPr>
              <a:t>Partner </a:t>
            </a:r>
            <a:r>
              <a:rPr sz="1800" spc="-30" dirty="0">
                <a:solidFill>
                  <a:srgbClr val="57585B"/>
                </a:solidFill>
                <a:latin typeface="Arial"/>
                <a:cs typeface="Arial"/>
              </a:rPr>
              <a:t>portal </a:t>
            </a:r>
            <a:r>
              <a:rPr sz="1800" spc="-114" dirty="0">
                <a:solidFill>
                  <a:srgbClr val="57585B"/>
                </a:solidFill>
                <a:latin typeface="Arial"/>
                <a:cs typeface="Arial"/>
              </a:rPr>
              <a:t>based </a:t>
            </a:r>
            <a:r>
              <a:rPr sz="1800" spc="-60" dirty="0">
                <a:solidFill>
                  <a:srgbClr val="57585B"/>
                </a:solidFill>
                <a:latin typeface="Arial"/>
                <a:cs typeface="Arial"/>
              </a:rPr>
              <a:t>on </a:t>
            </a:r>
            <a:r>
              <a:rPr sz="1800" spc="-85" dirty="0">
                <a:solidFill>
                  <a:srgbClr val="57585B"/>
                </a:solidFill>
                <a:latin typeface="Arial"/>
                <a:cs typeface="Arial"/>
              </a:rPr>
              <a:t>user  </a:t>
            </a:r>
            <a:r>
              <a:rPr sz="1800" spc="-50" dirty="0">
                <a:solidFill>
                  <a:srgbClr val="57585B"/>
                </a:solidFill>
                <a:latin typeface="Arial"/>
                <a:cs typeface="Arial"/>
              </a:rPr>
              <a:t>interactions </a:t>
            </a:r>
            <a:r>
              <a:rPr sz="1800" spc="-60" dirty="0">
                <a:solidFill>
                  <a:srgbClr val="57585B"/>
                </a:solidFill>
                <a:latin typeface="Arial"/>
                <a:cs typeface="Arial"/>
              </a:rPr>
              <a:t>when </a:t>
            </a:r>
            <a:r>
              <a:rPr sz="1800" spc="-85" dirty="0">
                <a:solidFill>
                  <a:srgbClr val="57585B"/>
                </a:solidFill>
                <a:latin typeface="Arial"/>
                <a:cs typeface="Arial"/>
              </a:rPr>
              <a:t>and </a:t>
            </a:r>
            <a:r>
              <a:rPr sz="1800" spc="-60" dirty="0">
                <a:solidFill>
                  <a:srgbClr val="57585B"/>
                </a:solidFill>
                <a:latin typeface="Arial"/>
                <a:cs typeface="Arial"/>
              </a:rPr>
              <a:t>where</a:t>
            </a:r>
            <a:r>
              <a:rPr sz="1800" spc="-170" dirty="0">
                <a:solidFill>
                  <a:srgbClr val="57585B"/>
                </a:solidFill>
                <a:latin typeface="Arial"/>
                <a:cs typeface="Arial"/>
              </a:rPr>
              <a:t> </a:t>
            </a:r>
            <a:r>
              <a:rPr sz="1800" spc="-40" dirty="0">
                <a:solidFill>
                  <a:srgbClr val="57585B"/>
                </a:solidFill>
                <a:latin typeface="Arial"/>
                <a:cs typeface="Arial"/>
              </a:rPr>
              <a:t>they  </a:t>
            </a:r>
            <a:r>
              <a:rPr sz="1800" spc="-85" dirty="0">
                <a:solidFill>
                  <a:srgbClr val="57585B"/>
                </a:solidFill>
                <a:latin typeface="Arial"/>
                <a:cs typeface="Arial"/>
              </a:rPr>
              <a:t>need </a:t>
            </a:r>
            <a:r>
              <a:rPr sz="1800" spc="-30" dirty="0">
                <a:solidFill>
                  <a:srgbClr val="57585B"/>
                </a:solidFill>
                <a:latin typeface="Arial"/>
                <a:cs typeface="Arial"/>
              </a:rPr>
              <a:t>them </a:t>
            </a:r>
            <a:r>
              <a:rPr sz="1800" spc="-105" dirty="0">
                <a:solidFill>
                  <a:srgbClr val="57585B"/>
                </a:solidFill>
                <a:latin typeface="Arial"/>
                <a:cs typeface="Arial"/>
              </a:rPr>
              <a:t>– </a:t>
            </a:r>
            <a:r>
              <a:rPr sz="1800" spc="-140" dirty="0">
                <a:solidFill>
                  <a:srgbClr val="57585B"/>
                </a:solidFill>
                <a:latin typeface="Arial"/>
                <a:cs typeface="Arial"/>
              </a:rPr>
              <a:t>eSales, </a:t>
            </a:r>
            <a:r>
              <a:rPr sz="1800" spc="-95" dirty="0">
                <a:solidFill>
                  <a:srgbClr val="57585B"/>
                </a:solidFill>
                <a:latin typeface="Arial"/>
                <a:cs typeface="Arial"/>
              </a:rPr>
              <a:t>eCustomer  </a:t>
            </a:r>
            <a:r>
              <a:rPr sz="1800" spc="-85" dirty="0">
                <a:solidFill>
                  <a:srgbClr val="57585B"/>
                </a:solidFill>
                <a:latin typeface="Arial"/>
                <a:cs typeface="Arial"/>
              </a:rPr>
              <a:t>and </a:t>
            </a:r>
            <a:r>
              <a:rPr sz="1800" spc="-105" dirty="0">
                <a:solidFill>
                  <a:srgbClr val="57585B"/>
                </a:solidFill>
                <a:latin typeface="Arial"/>
                <a:cs typeface="Arial"/>
              </a:rPr>
              <a:t>Self-Service</a:t>
            </a:r>
            <a:endParaRPr sz="1800" dirty="0">
              <a:latin typeface="Arial"/>
              <a:cs typeface="Arial"/>
            </a:endParaRPr>
          </a:p>
        </p:txBody>
      </p:sp>
      <p:sp>
        <p:nvSpPr>
          <p:cNvPr id="13" name="object 13"/>
          <p:cNvSpPr/>
          <p:nvPr/>
        </p:nvSpPr>
        <p:spPr>
          <a:xfrm>
            <a:off x="4975859" y="4593335"/>
            <a:ext cx="2316480" cy="161391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5090159" y="4657344"/>
            <a:ext cx="1985772" cy="1488947"/>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6931152" y="4340352"/>
            <a:ext cx="362711" cy="364236"/>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4364735" y="5330952"/>
            <a:ext cx="1908048" cy="982980"/>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9932730" y="3927197"/>
            <a:ext cx="1706202" cy="2204005"/>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10122407" y="4143755"/>
            <a:ext cx="1321307" cy="1761744"/>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8365235" y="4535423"/>
            <a:ext cx="2077211" cy="1620011"/>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8578595" y="4742688"/>
            <a:ext cx="1647444" cy="1205484"/>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739140" y="4251959"/>
            <a:ext cx="2987040" cy="1894332"/>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2144267" y="3956316"/>
            <a:ext cx="2173224" cy="2153285"/>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2339339" y="4283964"/>
            <a:ext cx="1603248" cy="1583436"/>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11475211" y="334645"/>
            <a:ext cx="391795" cy="382270"/>
          </a:xfrm>
          <a:custGeom>
            <a:avLst/>
            <a:gdLst/>
            <a:ahLst/>
            <a:cxnLst/>
            <a:rect l="l" t="t" r="r" b="b"/>
            <a:pathLst>
              <a:path w="391795" h="382270">
                <a:moveTo>
                  <a:pt x="345567" y="326389"/>
                </a:moveTo>
                <a:lnTo>
                  <a:pt x="341630" y="326389"/>
                </a:lnTo>
                <a:lnTo>
                  <a:pt x="339217" y="328929"/>
                </a:lnTo>
                <a:lnTo>
                  <a:pt x="338328" y="330199"/>
                </a:lnTo>
                <a:lnTo>
                  <a:pt x="337312" y="330199"/>
                </a:lnTo>
                <a:lnTo>
                  <a:pt x="336550" y="331469"/>
                </a:lnTo>
                <a:lnTo>
                  <a:pt x="336042" y="332739"/>
                </a:lnTo>
                <a:lnTo>
                  <a:pt x="335153" y="334009"/>
                </a:lnTo>
                <a:lnTo>
                  <a:pt x="334899" y="335279"/>
                </a:lnTo>
                <a:lnTo>
                  <a:pt x="334899" y="336549"/>
                </a:lnTo>
                <a:lnTo>
                  <a:pt x="335280" y="336549"/>
                </a:lnTo>
                <a:lnTo>
                  <a:pt x="352298" y="353059"/>
                </a:lnTo>
                <a:lnTo>
                  <a:pt x="335026" y="370839"/>
                </a:lnTo>
                <a:lnTo>
                  <a:pt x="334772" y="372109"/>
                </a:lnTo>
                <a:lnTo>
                  <a:pt x="334518" y="372109"/>
                </a:lnTo>
                <a:lnTo>
                  <a:pt x="334391" y="373379"/>
                </a:lnTo>
                <a:lnTo>
                  <a:pt x="334772" y="374649"/>
                </a:lnTo>
                <a:lnTo>
                  <a:pt x="335407" y="375919"/>
                </a:lnTo>
                <a:lnTo>
                  <a:pt x="336677" y="377189"/>
                </a:lnTo>
                <a:lnTo>
                  <a:pt x="337566" y="378459"/>
                </a:lnTo>
                <a:lnTo>
                  <a:pt x="338582" y="378459"/>
                </a:lnTo>
                <a:lnTo>
                  <a:pt x="340614" y="380999"/>
                </a:lnTo>
                <a:lnTo>
                  <a:pt x="341503" y="380999"/>
                </a:lnTo>
                <a:lnTo>
                  <a:pt x="342265" y="382269"/>
                </a:lnTo>
                <a:lnTo>
                  <a:pt x="346329" y="382269"/>
                </a:lnTo>
                <a:lnTo>
                  <a:pt x="363728" y="363219"/>
                </a:lnTo>
                <a:lnTo>
                  <a:pt x="384389" y="363219"/>
                </a:lnTo>
                <a:lnTo>
                  <a:pt x="373761" y="353059"/>
                </a:lnTo>
                <a:lnTo>
                  <a:pt x="382972" y="342899"/>
                </a:lnTo>
                <a:lnTo>
                  <a:pt x="362458" y="342899"/>
                </a:lnTo>
                <a:lnTo>
                  <a:pt x="345567" y="326389"/>
                </a:lnTo>
                <a:close/>
              </a:path>
              <a:path w="391795" h="382270">
                <a:moveTo>
                  <a:pt x="384389" y="363219"/>
                </a:moveTo>
                <a:lnTo>
                  <a:pt x="363728" y="363219"/>
                </a:lnTo>
                <a:lnTo>
                  <a:pt x="380492" y="379729"/>
                </a:lnTo>
                <a:lnTo>
                  <a:pt x="384556" y="379729"/>
                </a:lnTo>
                <a:lnTo>
                  <a:pt x="385318" y="378459"/>
                </a:lnTo>
                <a:lnTo>
                  <a:pt x="386969" y="377189"/>
                </a:lnTo>
                <a:lnTo>
                  <a:pt x="387858" y="375919"/>
                </a:lnTo>
                <a:lnTo>
                  <a:pt x="388874" y="375919"/>
                </a:lnTo>
                <a:lnTo>
                  <a:pt x="390144" y="373379"/>
                </a:lnTo>
                <a:lnTo>
                  <a:pt x="391033" y="372109"/>
                </a:lnTo>
                <a:lnTo>
                  <a:pt x="391287" y="372109"/>
                </a:lnTo>
                <a:lnTo>
                  <a:pt x="391414" y="369569"/>
                </a:lnTo>
                <a:lnTo>
                  <a:pt x="391033" y="369569"/>
                </a:lnTo>
                <a:lnTo>
                  <a:pt x="384389" y="363219"/>
                </a:lnTo>
                <a:close/>
              </a:path>
              <a:path w="391795" h="382270">
                <a:moveTo>
                  <a:pt x="270129" y="295909"/>
                </a:moveTo>
                <a:lnTo>
                  <a:pt x="266573" y="295909"/>
                </a:lnTo>
                <a:lnTo>
                  <a:pt x="265303" y="297179"/>
                </a:lnTo>
                <a:lnTo>
                  <a:pt x="263652" y="299719"/>
                </a:lnTo>
                <a:lnTo>
                  <a:pt x="262763" y="299719"/>
                </a:lnTo>
                <a:lnTo>
                  <a:pt x="261874" y="300989"/>
                </a:lnTo>
                <a:lnTo>
                  <a:pt x="261239" y="302259"/>
                </a:lnTo>
                <a:lnTo>
                  <a:pt x="260096" y="303529"/>
                </a:lnTo>
                <a:lnTo>
                  <a:pt x="259842" y="303529"/>
                </a:lnTo>
                <a:lnTo>
                  <a:pt x="259461" y="304799"/>
                </a:lnTo>
                <a:lnTo>
                  <a:pt x="259207" y="304799"/>
                </a:lnTo>
                <a:lnTo>
                  <a:pt x="259080" y="306069"/>
                </a:lnTo>
                <a:lnTo>
                  <a:pt x="258826" y="306069"/>
                </a:lnTo>
                <a:lnTo>
                  <a:pt x="258826" y="307339"/>
                </a:lnTo>
                <a:lnTo>
                  <a:pt x="259207" y="308609"/>
                </a:lnTo>
                <a:lnTo>
                  <a:pt x="259715" y="309879"/>
                </a:lnTo>
                <a:lnTo>
                  <a:pt x="260223" y="312419"/>
                </a:lnTo>
                <a:lnTo>
                  <a:pt x="261112" y="313689"/>
                </a:lnTo>
                <a:lnTo>
                  <a:pt x="263398" y="317499"/>
                </a:lnTo>
                <a:lnTo>
                  <a:pt x="264795" y="320039"/>
                </a:lnTo>
                <a:lnTo>
                  <a:pt x="268351" y="325119"/>
                </a:lnTo>
                <a:lnTo>
                  <a:pt x="270383" y="326389"/>
                </a:lnTo>
                <a:lnTo>
                  <a:pt x="272796" y="328929"/>
                </a:lnTo>
                <a:lnTo>
                  <a:pt x="293497" y="341629"/>
                </a:lnTo>
                <a:lnTo>
                  <a:pt x="297561" y="341629"/>
                </a:lnTo>
                <a:lnTo>
                  <a:pt x="301625" y="342899"/>
                </a:lnTo>
                <a:lnTo>
                  <a:pt x="322326" y="330199"/>
                </a:lnTo>
                <a:lnTo>
                  <a:pt x="323850" y="328929"/>
                </a:lnTo>
                <a:lnTo>
                  <a:pt x="324866" y="326389"/>
                </a:lnTo>
                <a:lnTo>
                  <a:pt x="325755" y="323849"/>
                </a:lnTo>
                <a:lnTo>
                  <a:pt x="326009" y="322579"/>
                </a:lnTo>
                <a:lnTo>
                  <a:pt x="293497" y="322579"/>
                </a:lnTo>
                <a:lnTo>
                  <a:pt x="291592" y="321309"/>
                </a:lnTo>
                <a:lnTo>
                  <a:pt x="289687" y="321309"/>
                </a:lnTo>
                <a:lnTo>
                  <a:pt x="287655" y="320039"/>
                </a:lnTo>
                <a:lnTo>
                  <a:pt x="283845" y="317499"/>
                </a:lnTo>
                <a:lnTo>
                  <a:pt x="281813" y="316229"/>
                </a:lnTo>
                <a:lnTo>
                  <a:pt x="279400" y="313689"/>
                </a:lnTo>
                <a:lnTo>
                  <a:pt x="277622" y="311149"/>
                </a:lnTo>
                <a:lnTo>
                  <a:pt x="276225" y="309879"/>
                </a:lnTo>
                <a:lnTo>
                  <a:pt x="274828" y="307339"/>
                </a:lnTo>
                <a:lnTo>
                  <a:pt x="273685" y="304799"/>
                </a:lnTo>
                <a:lnTo>
                  <a:pt x="272923" y="303529"/>
                </a:lnTo>
                <a:lnTo>
                  <a:pt x="272034" y="300989"/>
                </a:lnTo>
                <a:lnTo>
                  <a:pt x="271399" y="299719"/>
                </a:lnTo>
                <a:lnTo>
                  <a:pt x="271018" y="298449"/>
                </a:lnTo>
                <a:lnTo>
                  <a:pt x="270510" y="297179"/>
                </a:lnTo>
                <a:lnTo>
                  <a:pt x="270129" y="295909"/>
                </a:lnTo>
                <a:close/>
              </a:path>
              <a:path w="391795" h="382270">
                <a:moveTo>
                  <a:pt x="383921" y="323849"/>
                </a:moveTo>
                <a:lnTo>
                  <a:pt x="379730" y="323849"/>
                </a:lnTo>
                <a:lnTo>
                  <a:pt x="362458" y="342899"/>
                </a:lnTo>
                <a:lnTo>
                  <a:pt x="382972" y="342899"/>
                </a:lnTo>
                <a:lnTo>
                  <a:pt x="391033" y="334009"/>
                </a:lnTo>
                <a:lnTo>
                  <a:pt x="391668" y="334009"/>
                </a:lnTo>
                <a:lnTo>
                  <a:pt x="391795" y="332739"/>
                </a:lnTo>
                <a:lnTo>
                  <a:pt x="391541" y="331469"/>
                </a:lnTo>
                <a:lnTo>
                  <a:pt x="391287" y="331469"/>
                </a:lnTo>
                <a:lnTo>
                  <a:pt x="390779" y="330199"/>
                </a:lnTo>
                <a:lnTo>
                  <a:pt x="390144" y="330199"/>
                </a:lnTo>
                <a:lnTo>
                  <a:pt x="389636" y="328929"/>
                </a:lnTo>
                <a:lnTo>
                  <a:pt x="388747" y="327659"/>
                </a:lnTo>
                <a:lnTo>
                  <a:pt x="387604" y="327659"/>
                </a:lnTo>
                <a:lnTo>
                  <a:pt x="385572" y="325119"/>
                </a:lnTo>
                <a:lnTo>
                  <a:pt x="384810" y="325119"/>
                </a:lnTo>
                <a:lnTo>
                  <a:pt x="383921" y="323849"/>
                </a:lnTo>
                <a:close/>
              </a:path>
              <a:path w="391795" h="382270">
                <a:moveTo>
                  <a:pt x="344424" y="325119"/>
                </a:moveTo>
                <a:lnTo>
                  <a:pt x="343916" y="325119"/>
                </a:lnTo>
                <a:lnTo>
                  <a:pt x="342900" y="326389"/>
                </a:lnTo>
                <a:lnTo>
                  <a:pt x="345186" y="326389"/>
                </a:lnTo>
                <a:lnTo>
                  <a:pt x="344424" y="325119"/>
                </a:lnTo>
                <a:close/>
              </a:path>
              <a:path w="391795" h="382270">
                <a:moveTo>
                  <a:pt x="300863" y="275589"/>
                </a:moveTo>
                <a:lnTo>
                  <a:pt x="298450" y="275589"/>
                </a:lnTo>
                <a:lnTo>
                  <a:pt x="297815" y="276859"/>
                </a:lnTo>
                <a:lnTo>
                  <a:pt x="297053" y="276859"/>
                </a:lnTo>
                <a:lnTo>
                  <a:pt x="296418" y="278129"/>
                </a:lnTo>
                <a:lnTo>
                  <a:pt x="295529" y="278129"/>
                </a:lnTo>
                <a:lnTo>
                  <a:pt x="293497" y="280669"/>
                </a:lnTo>
                <a:lnTo>
                  <a:pt x="292735" y="281939"/>
                </a:lnTo>
                <a:lnTo>
                  <a:pt x="292100" y="281939"/>
                </a:lnTo>
                <a:lnTo>
                  <a:pt x="291592" y="283209"/>
                </a:lnTo>
                <a:lnTo>
                  <a:pt x="290957" y="284479"/>
                </a:lnTo>
                <a:lnTo>
                  <a:pt x="290830" y="285749"/>
                </a:lnTo>
                <a:lnTo>
                  <a:pt x="291084" y="285749"/>
                </a:lnTo>
                <a:lnTo>
                  <a:pt x="291338" y="287019"/>
                </a:lnTo>
                <a:lnTo>
                  <a:pt x="292100" y="287019"/>
                </a:lnTo>
                <a:lnTo>
                  <a:pt x="298196" y="293369"/>
                </a:lnTo>
                <a:lnTo>
                  <a:pt x="300736" y="295909"/>
                </a:lnTo>
                <a:lnTo>
                  <a:pt x="307086" y="311149"/>
                </a:lnTo>
                <a:lnTo>
                  <a:pt x="306451" y="312419"/>
                </a:lnTo>
                <a:lnTo>
                  <a:pt x="305943" y="314959"/>
                </a:lnTo>
                <a:lnTo>
                  <a:pt x="304800" y="316229"/>
                </a:lnTo>
                <a:lnTo>
                  <a:pt x="301879" y="318769"/>
                </a:lnTo>
                <a:lnTo>
                  <a:pt x="300355" y="320039"/>
                </a:lnTo>
                <a:lnTo>
                  <a:pt x="297053" y="321309"/>
                </a:lnTo>
                <a:lnTo>
                  <a:pt x="295275" y="322579"/>
                </a:lnTo>
                <a:lnTo>
                  <a:pt x="326009" y="322579"/>
                </a:lnTo>
                <a:lnTo>
                  <a:pt x="326263" y="321309"/>
                </a:lnTo>
                <a:lnTo>
                  <a:pt x="326263" y="314959"/>
                </a:lnTo>
                <a:lnTo>
                  <a:pt x="325755" y="312419"/>
                </a:lnTo>
                <a:lnTo>
                  <a:pt x="323723" y="307339"/>
                </a:lnTo>
                <a:lnTo>
                  <a:pt x="322072" y="304799"/>
                </a:lnTo>
                <a:lnTo>
                  <a:pt x="319913" y="302259"/>
                </a:lnTo>
                <a:lnTo>
                  <a:pt x="320040" y="300989"/>
                </a:lnTo>
                <a:lnTo>
                  <a:pt x="343153" y="300989"/>
                </a:lnTo>
                <a:lnTo>
                  <a:pt x="344297" y="299719"/>
                </a:lnTo>
                <a:lnTo>
                  <a:pt x="346456" y="298449"/>
                </a:lnTo>
                <a:lnTo>
                  <a:pt x="348488" y="295909"/>
                </a:lnTo>
                <a:lnTo>
                  <a:pt x="351028" y="293369"/>
                </a:lnTo>
                <a:lnTo>
                  <a:pt x="352933" y="290829"/>
                </a:lnTo>
                <a:lnTo>
                  <a:pt x="353847" y="288289"/>
                </a:lnTo>
                <a:lnTo>
                  <a:pt x="316230" y="288289"/>
                </a:lnTo>
                <a:lnTo>
                  <a:pt x="314198" y="287019"/>
                </a:lnTo>
                <a:lnTo>
                  <a:pt x="312039" y="285749"/>
                </a:lnTo>
                <a:lnTo>
                  <a:pt x="310007" y="284479"/>
                </a:lnTo>
                <a:lnTo>
                  <a:pt x="307848" y="281939"/>
                </a:lnTo>
                <a:lnTo>
                  <a:pt x="301371" y="276859"/>
                </a:lnTo>
                <a:lnTo>
                  <a:pt x="300863" y="275589"/>
                </a:lnTo>
                <a:close/>
              </a:path>
              <a:path w="391795" h="382270">
                <a:moveTo>
                  <a:pt x="337439" y="303529"/>
                </a:moveTo>
                <a:lnTo>
                  <a:pt x="325120" y="303529"/>
                </a:lnTo>
                <a:lnTo>
                  <a:pt x="330200" y="304799"/>
                </a:lnTo>
                <a:lnTo>
                  <a:pt x="332613" y="304799"/>
                </a:lnTo>
                <a:lnTo>
                  <a:pt x="337439" y="303529"/>
                </a:lnTo>
                <a:close/>
              </a:path>
              <a:path w="391795" h="382270">
                <a:moveTo>
                  <a:pt x="343153" y="300989"/>
                </a:moveTo>
                <a:lnTo>
                  <a:pt x="320040" y="300989"/>
                </a:lnTo>
                <a:lnTo>
                  <a:pt x="322580" y="303529"/>
                </a:lnTo>
                <a:lnTo>
                  <a:pt x="339725" y="303529"/>
                </a:lnTo>
                <a:lnTo>
                  <a:pt x="342011" y="302259"/>
                </a:lnTo>
                <a:lnTo>
                  <a:pt x="343153" y="300989"/>
                </a:lnTo>
                <a:close/>
              </a:path>
              <a:path w="391795" h="382270">
                <a:moveTo>
                  <a:pt x="213614" y="250189"/>
                </a:moveTo>
                <a:lnTo>
                  <a:pt x="209677" y="250189"/>
                </a:lnTo>
                <a:lnTo>
                  <a:pt x="208153" y="251459"/>
                </a:lnTo>
                <a:lnTo>
                  <a:pt x="206248" y="253999"/>
                </a:lnTo>
                <a:lnTo>
                  <a:pt x="205359" y="255269"/>
                </a:lnTo>
                <a:lnTo>
                  <a:pt x="203962" y="256539"/>
                </a:lnTo>
                <a:lnTo>
                  <a:pt x="203073" y="257809"/>
                </a:lnTo>
                <a:lnTo>
                  <a:pt x="202946" y="259079"/>
                </a:lnTo>
                <a:lnTo>
                  <a:pt x="202692" y="259079"/>
                </a:lnTo>
                <a:lnTo>
                  <a:pt x="202692" y="260349"/>
                </a:lnTo>
                <a:lnTo>
                  <a:pt x="202946" y="261619"/>
                </a:lnTo>
                <a:lnTo>
                  <a:pt x="203327" y="261619"/>
                </a:lnTo>
                <a:lnTo>
                  <a:pt x="241935" y="297179"/>
                </a:lnTo>
                <a:lnTo>
                  <a:pt x="242697" y="298449"/>
                </a:lnTo>
                <a:lnTo>
                  <a:pt x="243967" y="298449"/>
                </a:lnTo>
                <a:lnTo>
                  <a:pt x="245237" y="297179"/>
                </a:lnTo>
                <a:lnTo>
                  <a:pt x="246634" y="297179"/>
                </a:lnTo>
                <a:lnTo>
                  <a:pt x="247396" y="295909"/>
                </a:lnTo>
                <a:lnTo>
                  <a:pt x="248285" y="295909"/>
                </a:lnTo>
                <a:lnTo>
                  <a:pt x="249174" y="294639"/>
                </a:lnTo>
                <a:lnTo>
                  <a:pt x="250190" y="293369"/>
                </a:lnTo>
                <a:lnTo>
                  <a:pt x="251587" y="292099"/>
                </a:lnTo>
                <a:lnTo>
                  <a:pt x="252095" y="290829"/>
                </a:lnTo>
                <a:lnTo>
                  <a:pt x="252476" y="289559"/>
                </a:lnTo>
                <a:lnTo>
                  <a:pt x="252984" y="288289"/>
                </a:lnTo>
                <a:lnTo>
                  <a:pt x="252857" y="287019"/>
                </a:lnTo>
                <a:lnTo>
                  <a:pt x="252349" y="287019"/>
                </a:lnTo>
                <a:lnTo>
                  <a:pt x="240919" y="275589"/>
                </a:lnTo>
                <a:lnTo>
                  <a:pt x="253026" y="262889"/>
                </a:lnTo>
                <a:lnTo>
                  <a:pt x="226695" y="262889"/>
                </a:lnTo>
                <a:lnTo>
                  <a:pt x="213614" y="250189"/>
                </a:lnTo>
                <a:close/>
              </a:path>
              <a:path w="391795" h="382270">
                <a:moveTo>
                  <a:pt x="326390" y="247649"/>
                </a:moveTo>
                <a:lnTo>
                  <a:pt x="314833" y="247649"/>
                </a:lnTo>
                <a:lnTo>
                  <a:pt x="314198" y="248919"/>
                </a:lnTo>
                <a:lnTo>
                  <a:pt x="313563" y="248919"/>
                </a:lnTo>
                <a:lnTo>
                  <a:pt x="312928" y="250189"/>
                </a:lnTo>
                <a:lnTo>
                  <a:pt x="311023" y="251459"/>
                </a:lnTo>
                <a:lnTo>
                  <a:pt x="310261" y="252729"/>
                </a:lnTo>
                <a:lnTo>
                  <a:pt x="308991" y="253999"/>
                </a:lnTo>
                <a:lnTo>
                  <a:pt x="308610" y="255269"/>
                </a:lnTo>
                <a:lnTo>
                  <a:pt x="308229" y="256539"/>
                </a:lnTo>
                <a:lnTo>
                  <a:pt x="308483" y="257809"/>
                </a:lnTo>
                <a:lnTo>
                  <a:pt x="310261" y="257809"/>
                </a:lnTo>
                <a:lnTo>
                  <a:pt x="311785" y="259079"/>
                </a:lnTo>
                <a:lnTo>
                  <a:pt x="314960" y="259079"/>
                </a:lnTo>
                <a:lnTo>
                  <a:pt x="316865" y="260349"/>
                </a:lnTo>
                <a:lnTo>
                  <a:pt x="318770" y="260349"/>
                </a:lnTo>
                <a:lnTo>
                  <a:pt x="320929" y="261619"/>
                </a:lnTo>
                <a:lnTo>
                  <a:pt x="325247" y="262889"/>
                </a:lnTo>
                <a:lnTo>
                  <a:pt x="327279" y="264159"/>
                </a:lnTo>
                <a:lnTo>
                  <a:pt x="330835" y="267969"/>
                </a:lnTo>
                <a:lnTo>
                  <a:pt x="332105" y="269239"/>
                </a:lnTo>
                <a:lnTo>
                  <a:pt x="332867" y="271779"/>
                </a:lnTo>
                <a:lnTo>
                  <a:pt x="333629" y="273049"/>
                </a:lnTo>
                <a:lnTo>
                  <a:pt x="334137" y="274319"/>
                </a:lnTo>
                <a:lnTo>
                  <a:pt x="334010" y="278129"/>
                </a:lnTo>
                <a:lnTo>
                  <a:pt x="333883" y="279399"/>
                </a:lnTo>
                <a:lnTo>
                  <a:pt x="333248" y="280669"/>
                </a:lnTo>
                <a:lnTo>
                  <a:pt x="332740" y="281939"/>
                </a:lnTo>
                <a:lnTo>
                  <a:pt x="331851" y="283209"/>
                </a:lnTo>
                <a:lnTo>
                  <a:pt x="329184" y="285749"/>
                </a:lnTo>
                <a:lnTo>
                  <a:pt x="327660" y="287019"/>
                </a:lnTo>
                <a:lnTo>
                  <a:pt x="325882" y="288289"/>
                </a:lnTo>
                <a:lnTo>
                  <a:pt x="353847" y="288289"/>
                </a:lnTo>
                <a:lnTo>
                  <a:pt x="355219" y="284479"/>
                </a:lnTo>
                <a:lnTo>
                  <a:pt x="355600" y="281939"/>
                </a:lnTo>
                <a:lnTo>
                  <a:pt x="354838" y="275589"/>
                </a:lnTo>
                <a:lnTo>
                  <a:pt x="353695" y="271779"/>
                </a:lnTo>
                <a:lnTo>
                  <a:pt x="351790" y="269239"/>
                </a:lnTo>
                <a:lnTo>
                  <a:pt x="350012" y="265429"/>
                </a:lnTo>
                <a:lnTo>
                  <a:pt x="347345" y="262889"/>
                </a:lnTo>
                <a:lnTo>
                  <a:pt x="343916" y="259079"/>
                </a:lnTo>
                <a:lnTo>
                  <a:pt x="341376" y="256539"/>
                </a:lnTo>
                <a:lnTo>
                  <a:pt x="338709" y="255269"/>
                </a:lnTo>
                <a:lnTo>
                  <a:pt x="336042" y="252729"/>
                </a:lnTo>
                <a:lnTo>
                  <a:pt x="330962" y="250189"/>
                </a:lnTo>
                <a:lnTo>
                  <a:pt x="326390" y="247649"/>
                </a:lnTo>
                <a:close/>
              </a:path>
              <a:path w="391795" h="382270">
                <a:moveTo>
                  <a:pt x="287147" y="207009"/>
                </a:moveTo>
                <a:lnTo>
                  <a:pt x="249809" y="207009"/>
                </a:lnTo>
                <a:lnTo>
                  <a:pt x="249174" y="208279"/>
                </a:lnTo>
                <a:lnTo>
                  <a:pt x="248793" y="209549"/>
                </a:lnTo>
                <a:lnTo>
                  <a:pt x="248920" y="210819"/>
                </a:lnTo>
                <a:lnTo>
                  <a:pt x="249809" y="210819"/>
                </a:lnTo>
                <a:lnTo>
                  <a:pt x="250444" y="212089"/>
                </a:lnTo>
                <a:lnTo>
                  <a:pt x="252476" y="212089"/>
                </a:lnTo>
                <a:lnTo>
                  <a:pt x="269621" y="217169"/>
                </a:lnTo>
                <a:lnTo>
                  <a:pt x="226695" y="262889"/>
                </a:lnTo>
                <a:lnTo>
                  <a:pt x="253026" y="262889"/>
                </a:lnTo>
                <a:lnTo>
                  <a:pt x="295402" y="218439"/>
                </a:lnTo>
                <a:lnTo>
                  <a:pt x="295783" y="217169"/>
                </a:lnTo>
                <a:lnTo>
                  <a:pt x="296037" y="217169"/>
                </a:lnTo>
                <a:lnTo>
                  <a:pt x="295910" y="215899"/>
                </a:lnTo>
                <a:lnTo>
                  <a:pt x="295656" y="215899"/>
                </a:lnTo>
                <a:lnTo>
                  <a:pt x="293878" y="213359"/>
                </a:lnTo>
                <a:lnTo>
                  <a:pt x="293116" y="213359"/>
                </a:lnTo>
                <a:lnTo>
                  <a:pt x="292100" y="212089"/>
                </a:lnTo>
                <a:lnTo>
                  <a:pt x="290703" y="210819"/>
                </a:lnTo>
                <a:lnTo>
                  <a:pt x="289560" y="209549"/>
                </a:lnTo>
                <a:lnTo>
                  <a:pt x="288671" y="208279"/>
                </a:lnTo>
                <a:lnTo>
                  <a:pt x="287909" y="208279"/>
                </a:lnTo>
                <a:lnTo>
                  <a:pt x="287147" y="207009"/>
                </a:lnTo>
                <a:close/>
              </a:path>
              <a:path w="391795" h="382270">
                <a:moveTo>
                  <a:pt x="320802" y="246379"/>
                </a:moveTo>
                <a:lnTo>
                  <a:pt x="316738" y="246379"/>
                </a:lnTo>
                <a:lnTo>
                  <a:pt x="316357" y="247649"/>
                </a:lnTo>
                <a:lnTo>
                  <a:pt x="324358" y="247649"/>
                </a:lnTo>
                <a:lnTo>
                  <a:pt x="320802" y="246379"/>
                </a:lnTo>
                <a:close/>
              </a:path>
              <a:path w="391795" h="382270">
                <a:moveTo>
                  <a:pt x="213233" y="143509"/>
                </a:moveTo>
                <a:lnTo>
                  <a:pt x="208280" y="143509"/>
                </a:lnTo>
                <a:lnTo>
                  <a:pt x="198247" y="146049"/>
                </a:lnTo>
                <a:lnTo>
                  <a:pt x="193040" y="148589"/>
                </a:lnTo>
                <a:lnTo>
                  <a:pt x="187960" y="152399"/>
                </a:lnTo>
                <a:lnTo>
                  <a:pt x="182753" y="156209"/>
                </a:lnTo>
                <a:lnTo>
                  <a:pt x="177546" y="161289"/>
                </a:lnTo>
                <a:lnTo>
                  <a:pt x="172212" y="166369"/>
                </a:lnTo>
                <a:lnTo>
                  <a:pt x="167005" y="172719"/>
                </a:lnTo>
                <a:lnTo>
                  <a:pt x="162560" y="177799"/>
                </a:lnTo>
                <a:lnTo>
                  <a:pt x="155702" y="187959"/>
                </a:lnTo>
                <a:lnTo>
                  <a:pt x="153416" y="193039"/>
                </a:lnTo>
                <a:lnTo>
                  <a:pt x="152273" y="198119"/>
                </a:lnTo>
                <a:lnTo>
                  <a:pt x="151257" y="201929"/>
                </a:lnTo>
                <a:lnTo>
                  <a:pt x="186944" y="236219"/>
                </a:lnTo>
                <a:lnTo>
                  <a:pt x="191897" y="234949"/>
                </a:lnTo>
                <a:lnTo>
                  <a:pt x="196977" y="232409"/>
                </a:lnTo>
                <a:lnTo>
                  <a:pt x="202057" y="231139"/>
                </a:lnTo>
                <a:lnTo>
                  <a:pt x="207264" y="227329"/>
                </a:lnTo>
                <a:lnTo>
                  <a:pt x="212344" y="223519"/>
                </a:lnTo>
                <a:lnTo>
                  <a:pt x="217551" y="218439"/>
                </a:lnTo>
                <a:lnTo>
                  <a:pt x="179832" y="218439"/>
                </a:lnTo>
                <a:lnTo>
                  <a:pt x="178308" y="217169"/>
                </a:lnTo>
                <a:lnTo>
                  <a:pt x="176784" y="217169"/>
                </a:lnTo>
                <a:lnTo>
                  <a:pt x="175260" y="215899"/>
                </a:lnTo>
                <a:lnTo>
                  <a:pt x="173863" y="214629"/>
                </a:lnTo>
                <a:lnTo>
                  <a:pt x="172085" y="213359"/>
                </a:lnTo>
                <a:lnTo>
                  <a:pt x="170815" y="210819"/>
                </a:lnTo>
                <a:lnTo>
                  <a:pt x="169545" y="207009"/>
                </a:lnTo>
                <a:lnTo>
                  <a:pt x="169799" y="204469"/>
                </a:lnTo>
                <a:lnTo>
                  <a:pt x="170688" y="201929"/>
                </a:lnTo>
                <a:lnTo>
                  <a:pt x="171704" y="199389"/>
                </a:lnTo>
                <a:lnTo>
                  <a:pt x="173482" y="195579"/>
                </a:lnTo>
                <a:lnTo>
                  <a:pt x="176276" y="191769"/>
                </a:lnTo>
                <a:lnTo>
                  <a:pt x="178943" y="187959"/>
                </a:lnTo>
                <a:lnTo>
                  <a:pt x="182626" y="184149"/>
                </a:lnTo>
                <a:lnTo>
                  <a:pt x="187325" y="179069"/>
                </a:lnTo>
                <a:lnTo>
                  <a:pt x="191135" y="175259"/>
                </a:lnTo>
                <a:lnTo>
                  <a:pt x="194691" y="171449"/>
                </a:lnTo>
                <a:lnTo>
                  <a:pt x="201041" y="166369"/>
                </a:lnTo>
                <a:lnTo>
                  <a:pt x="204089" y="163829"/>
                </a:lnTo>
                <a:lnTo>
                  <a:pt x="206883" y="162559"/>
                </a:lnTo>
                <a:lnTo>
                  <a:pt x="209550" y="161289"/>
                </a:lnTo>
                <a:lnTo>
                  <a:pt x="239352" y="161289"/>
                </a:lnTo>
                <a:lnTo>
                  <a:pt x="237236" y="158749"/>
                </a:lnTo>
                <a:lnTo>
                  <a:pt x="227711" y="149859"/>
                </a:lnTo>
                <a:lnTo>
                  <a:pt x="223012" y="147319"/>
                </a:lnTo>
                <a:lnTo>
                  <a:pt x="218059" y="146049"/>
                </a:lnTo>
                <a:lnTo>
                  <a:pt x="213233" y="143509"/>
                </a:lnTo>
                <a:close/>
              </a:path>
              <a:path w="391795" h="382270">
                <a:moveTo>
                  <a:pt x="239352" y="161289"/>
                </a:moveTo>
                <a:lnTo>
                  <a:pt x="216916" y="161289"/>
                </a:lnTo>
                <a:lnTo>
                  <a:pt x="219075" y="162559"/>
                </a:lnTo>
                <a:lnTo>
                  <a:pt x="221234" y="165099"/>
                </a:lnTo>
                <a:lnTo>
                  <a:pt x="225298" y="173989"/>
                </a:lnTo>
                <a:lnTo>
                  <a:pt x="225044" y="175259"/>
                </a:lnTo>
                <a:lnTo>
                  <a:pt x="223774" y="179069"/>
                </a:lnTo>
                <a:lnTo>
                  <a:pt x="222631" y="181609"/>
                </a:lnTo>
                <a:lnTo>
                  <a:pt x="221234" y="184149"/>
                </a:lnTo>
                <a:lnTo>
                  <a:pt x="219964" y="185419"/>
                </a:lnTo>
                <a:lnTo>
                  <a:pt x="218059" y="187959"/>
                </a:lnTo>
                <a:lnTo>
                  <a:pt x="213614" y="194309"/>
                </a:lnTo>
                <a:lnTo>
                  <a:pt x="210947" y="196849"/>
                </a:lnTo>
                <a:lnTo>
                  <a:pt x="207899" y="200659"/>
                </a:lnTo>
                <a:lnTo>
                  <a:pt x="205232" y="203199"/>
                </a:lnTo>
                <a:lnTo>
                  <a:pt x="202819" y="205739"/>
                </a:lnTo>
                <a:lnTo>
                  <a:pt x="198247" y="209549"/>
                </a:lnTo>
                <a:lnTo>
                  <a:pt x="196215" y="212089"/>
                </a:lnTo>
                <a:lnTo>
                  <a:pt x="194056" y="213359"/>
                </a:lnTo>
                <a:lnTo>
                  <a:pt x="192024" y="214629"/>
                </a:lnTo>
                <a:lnTo>
                  <a:pt x="190119" y="215899"/>
                </a:lnTo>
                <a:lnTo>
                  <a:pt x="188341" y="217169"/>
                </a:lnTo>
                <a:lnTo>
                  <a:pt x="186436" y="217169"/>
                </a:lnTo>
                <a:lnTo>
                  <a:pt x="184658" y="218439"/>
                </a:lnTo>
                <a:lnTo>
                  <a:pt x="217551" y="218439"/>
                </a:lnTo>
                <a:lnTo>
                  <a:pt x="222885" y="213359"/>
                </a:lnTo>
                <a:lnTo>
                  <a:pt x="228219" y="207009"/>
                </a:lnTo>
                <a:lnTo>
                  <a:pt x="232537" y="201929"/>
                </a:lnTo>
                <a:lnTo>
                  <a:pt x="236093" y="196849"/>
                </a:lnTo>
                <a:lnTo>
                  <a:pt x="239522" y="191769"/>
                </a:lnTo>
                <a:lnTo>
                  <a:pt x="241808" y="186689"/>
                </a:lnTo>
                <a:lnTo>
                  <a:pt x="242824" y="181609"/>
                </a:lnTo>
                <a:lnTo>
                  <a:pt x="243967" y="177799"/>
                </a:lnTo>
                <a:lnTo>
                  <a:pt x="243713" y="172719"/>
                </a:lnTo>
                <a:lnTo>
                  <a:pt x="240411" y="162559"/>
                </a:lnTo>
                <a:lnTo>
                  <a:pt x="239352" y="161289"/>
                </a:lnTo>
                <a:close/>
              </a:path>
              <a:path w="391795" h="382270">
                <a:moveTo>
                  <a:pt x="258953" y="200659"/>
                </a:moveTo>
                <a:lnTo>
                  <a:pt x="255778" y="200659"/>
                </a:lnTo>
                <a:lnTo>
                  <a:pt x="255270" y="201929"/>
                </a:lnTo>
                <a:lnTo>
                  <a:pt x="254635" y="201929"/>
                </a:lnTo>
                <a:lnTo>
                  <a:pt x="254127" y="203199"/>
                </a:lnTo>
                <a:lnTo>
                  <a:pt x="253365" y="203199"/>
                </a:lnTo>
                <a:lnTo>
                  <a:pt x="252603" y="204469"/>
                </a:lnTo>
                <a:lnTo>
                  <a:pt x="250317" y="207009"/>
                </a:lnTo>
                <a:lnTo>
                  <a:pt x="286131" y="207009"/>
                </a:lnTo>
                <a:lnTo>
                  <a:pt x="285623" y="205739"/>
                </a:lnTo>
                <a:lnTo>
                  <a:pt x="283845" y="205739"/>
                </a:lnTo>
                <a:lnTo>
                  <a:pt x="258953" y="200659"/>
                </a:lnTo>
                <a:close/>
              </a:path>
              <a:path w="391795" h="382270">
                <a:moveTo>
                  <a:pt x="155194" y="87629"/>
                </a:moveTo>
                <a:lnTo>
                  <a:pt x="145415" y="87629"/>
                </a:lnTo>
                <a:lnTo>
                  <a:pt x="144780" y="88899"/>
                </a:lnTo>
                <a:lnTo>
                  <a:pt x="143637" y="88899"/>
                </a:lnTo>
                <a:lnTo>
                  <a:pt x="143002" y="90169"/>
                </a:lnTo>
                <a:lnTo>
                  <a:pt x="142240" y="91439"/>
                </a:lnTo>
                <a:lnTo>
                  <a:pt x="141097" y="92709"/>
                </a:lnTo>
                <a:lnTo>
                  <a:pt x="140081" y="92709"/>
                </a:lnTo>
                <a:lnTo>
                  <a:pt x="139446" y="93979"/>
                </a:lnTo>
                <a:lnTo>
                  <a:pt x="138684" y="95249"/>
                </a:lnTo>
                <a:lnTo>
                  <a:pt x="138176" y="96519"/>
                </a:lnTo>
                <a:lnTo>
                  <a:pt x="137541" y="96519"/>
                </a:lnTo>
                <a:lnTo>
                  <a:pt x="137414" y="99059"/>
                </a:lnTo>
                <a:lnTo>
                  <a:pt x="138430" y="99059"/>
                </a:lnTo>
                <a:lnTo>
                  <a:pt x="139319" y="100329"/>
                </a:lnTo>
                <a:lnTo>
                  <a:pt x="143637" y="100329"/>
                </a:lnTo>
                <a:lnTo>
                  <a:pt x="147447" y="101599"/>
                </a:lnTo>
                <a:lnTo>
                  <a:pt x="149352" y="102869"/>
                </a:lnTo>
                <a:lnTo>
                  <a:pt x="153670" y="104139"/>
                </a:lnTo>
                <a:lnTo>
                  <a:pt x="155829" y="106679"/>
                </a:lnTo>
                <a:lnTo>
                  <a:pt x="157988" y="107949"/>
                </a:lnTo>
                <a:lnTo>
                  <a:pt x="159512" y="109219"/>
                </a:lnTo>
                <a:lnTo>
                  <a:pt x="160655" y="110489"/>
                </a:lnTo>
                <a:lnTo>
                  <a:pt x="161290" y="113029"/>
                </a:lnTo>
                <a:lnTo>
                  <a:pt x="162052" y="114299"/>
                </a:lnTo>
                <a:lnTo>
                  <a:pt x="162306" y="115569"/>
                </a:lnTo>
                <a:lnTo>
                  <a:pt x="162306" y="118109"/>
                </a:lnTo>
                <a:lnTo>
                  <a:pt x="152781" y="130809"/>
                </a:lnTo>
                <a:lnTo>
                  <a:pt x="150749" y="130809"/>
                </a:lnTo>
                <a:lnTo>
                  <a:pt x="148209" y="132079"/>
                </a:lnTo>
                <a:lnTo>
                  <a:pt x="145796" y="133349"/>
                </a:lnTo>
                <a:lnTo>
                  <a:pt x="142875" y="133349"/>
                </a:lnTo>
                <a:lnTo>
                  <a:pt x="139446" y="134619"/>
                </a:lnTo>
                <a:lnTo>
                  <a:pt x="136017" y="134619"/>
                </a:lnTo>
                <a:lnTo>
                  <a:pt x="131826" y="135889"/>
                </a:lnTo>
                <a:lnTo>
                  <a:pt x="127127" y="135889"/>
                </a:lnTo>
                <a:lnTo>
                  <a:pt x="102743" y="137159"/>
                </a:lnTo>
                <a:lnTo>
                  <a:pt x="99949" y="137159"/>
                </a:lnTo>
                <a:lnTo>
                  <a:pt x="98933" y="138429"/>
                </a:lnTo>
                <a:lnTo>
                  <a:pt x="96012" y="138429"/>
                </a:lnTo>
                <a:lnTo>
                  <a:pt x="94234" y="139699"/>
                </a:lnTo>
                <a:lnTo>
                  <a:pt x="93218" y="140969"/>
                </a:lnTo>
                <a:lnTo>
                  <a:pt x="91313" y="142239"/>
                </a:lnTo>
                <a:lnTo>
                  <a:pt x="89027" y="144779"/>
                </a:lnTo>
                <a:lnTo>
                  <a:pt x="88138" y="146049"/>
                </a:lnTo>
                <a:lnTo>
                  <a:pt x="87503" y="147319"/>
                </a:lnTo>
                <a:lnTo>
                  <a:pt x="86995" y="147319"/>
                </a:lnTo>
                <a:lnTo>
                  <a:pt x="86614" y="148589"/>
                </a:lnTo>
                <a:lnTo>
                  <a:pt x="86614" y="149859"/>
                </a:lnTo>
                <a:lnTo>
                  <a:pt x="86868" y="151129"/>
                </a:lnTo>
                <a:lnTo>
                  <a:pt x="87249" y="151129"/>
                </a:lnTo>
                <a:lnTo>
                  <a:pt x="87757" y="152399"/>
                </a:lnTo>
                <a:lnTo>
                  <a:pt x="88265" y="152399"/>
                </a:lnTo>
                <a:lnTo>
                  <a:pt x="89154" y="153669"/>
                </a:lnTo>
                <a:lnTo>
                  <a:pt x="129413" y="191769"/>
                </a:lnTo>
                <a:lnTo>
                  <a:pt x="132969" y="191769"/>
                </a:lnTo>
                <a:lnTo>
                  <a:pt x="134366" y="190499"/>
                </a:lnTo>
                <a:lnTo>
                  <a:pt x="135255" y="190499"/>
                </a:lnTo>
                <a:lnTo>
                  <a:pt x="137033" y="187959"/>
                </a:lnTo>
                <a:lnTo>
                  <a:pt x="138049" y="186689"/>
                </a:lnTo>
                <a:lnTo>
                  <a:pt x="138811" y="185419"/>
                </a:lnTo>
                <a:lnTo>
                  <a:pt x="139446" y="185419"/>
                </a:lnTo>
                <a:lnTo>
                  <a:pt x="139954" y="184149"/>
                </a:lnTo>
                <a:lnTo>
                  <a:pt x="140335" y="184149"/>
                </a:lnTo>
                <a:lnTo>
                  <a:pt x="140843" y="181609"/>
                </a:lnTo>
                <a:lnTo>
                  <a:pt x="140716" y="180339"/>
                </a:lnTo>
                <a:lnTo>
                  <a:pt x="140081" y="180339"/>
                </a:lnTo>
                <a:lnTo>
                  <a:pt x="112395" y="153669"/>
                </a:lnTo>
                <a:lnTo>
                  <a:pt x="136525" y="153669"/>
                </a:lnTo>
                <a:lnTo>
                  <a:pt x="143129" y="152399"/>
                </a:lnTo>
                <a:lnTo>
                  <a:pt x="174244" y="142239"/>
                </a:lnTo>
                <a:lnTo>
                  <a:pt x="176530" y="140969"/>
                </a:lnTo>
                <a:lnTo>
                  <a:pt x="178689" y="138429"/>
                </a:lnTo>
                <a:lnTo>
                  <a:pt x="181229" y="135889"/>
                </a:lnTo>
                <a:lnTo>
                  <a:pt x="183007" y="133349"/>
                </a:lnTo>
                <a:lnTo>
                  <a:pt x="184277" y="129539"/>
                </a:lnTo>
                <a:lnTo>
                  <a:pt x="185547" y="126999"/>
                </a:lnTo>
                <a:lnTo>
                  <a:pt x="185928" y="123189"/>
                </a:lnTo>
                <a:lnTo>
                  <a:pt x="174244" y="99059"/>
                </a:lnTo>
                <a:lnTo>
                  <a:pt x="171958" y="96519"/>
                </a:lnTo>
                <a:lnTo>
                  <a:pt x="169545" y="95249"/>
                </a:lnTo>
                <a:lnTo>
                  <a:pt x="164465" y="92709"/>
                </a:lnTo>
                <a:lnTo>
                  <a:pt x="162052" y="90169"/>
                </a:lnTo>
                <a:lnTo>
                  <a:pt x="159639" y="90169"/>
                </a:lnTo>
                <a:lnTo>
                  <a:pt x="157353" y="88899"/>
                </a:lnTo>
                <a:lnTo>
                  <a:pt x="155194" y="87629"/>
                </a:lnTo>
                <a:close/>
              </a:path>
              <a:path w="391795" h="382270">
                <a:moveTo>
                  <a:pt x="98171" y="29209"/>
                </a:moveTo>
                <a:lnTo>
                  <a:pt x="93218" y="29209"/>
                </a:lnTo>
                <a:lnTo>
                  <a:pt x="89916" y="31749"/>
                </a:lnTo>
                <a:lnTo>
                  <a:pt x="30226" y="95249"/>
                </a:lnTo>
                <a:lnTo>
                  <a:pt x="29972" y="95249"/>
                </a:lnTo>
                <a:lnTo>
                  <a:pt x="29972" y="96519"/>
                </a:lnTo>
                <a:lnTo>
                  <a:pt x="30480" y="97789"/>
                </a:lnTo>
                <a:lnTo>
                  <a:pt x="30734" y="99059"/>
                </a:lnTo>
                <a:lnTo>
                  <a:pt x="31369" y="99059"/>
                </a:lnTo>
                <a:lnTo>
                  <a:pt x="32258" y="100329"/>
                </a:lnTo>
                <a:lnTo>
                  <a:pt x="33020" y="101599"/>
                </a:lnTo>
                <a:lnTo>
                  <a:pt x="35433" y="104139"/>
                </a:lnTo>
                <a:lnTo>
                  <a:pt x="36957" y="105409"/>
                </a:lnTo>
                <a:lnTo>
                  <a:pt x="38100" y="106679"/>
                </a:lnTo>
                <a:lnTo>
                  <a:pt x="39116" y="106679"/>
                </a:lnTo>
                <a:lnTo>
                  <a:pt x="40132" y="107949"/>
                </a:lnTo>
                <a:lnTo>
                  <a:pt x="41656" y="107949"/>
                </a:lnTo>
                <a:lnTo>
                  <a:pt x="42418" y="109219"/>
                </a:lnTo>
                <a:lnTo>
                  <a:pt x="44450" y="109219"/>
                </a:lnTo>
                <a:lnTo>
                  <a:pt x="44831" y="107949"/>
                </a:lnTo>
                <a:lnTo>
                  <a:pt x="65913" y="86359"/>
                </a:lnTo>
                <a:lnTo>
                  <a:pt x="91313" y="86359"/>
                </a:lnTo>
                <a:lnTo>
                  <a:pt x="89154" y="85089"/>
                </a:lnTo>
                <a:lnTo>
                  <a:pt x="87122" y="85089"/>
                </a:lnTo>
                <a:lnTo>
                  <a:pt x="84836" y="82549"/>
                </a:lnTo>
                <a:lnTo>
                  <a:pt x="76200" y="74929"/>
                </a:lnTo>
                <a:lnTo>
                  <a:pt x="98679" y="50799"/>
                </a:lnTo>
                <a:lnTo>
                  <a:pt x="120184" y="50799"/>
                </a:lnTo>
                <a:lnTo>
                  <a:pt x="119253" y="49529"/>
                </a:lnTo>
                <a:lnTo>
                  <a:pt x="116078" y="46989"/>
                </a:lnTo>
                <a:lnTo>
                  <a:pt x="99568" y="31749"/>
                </a:lnTo>
                <a:lnTo>
                  <a:pt x="98171" y="29209"/>
                </a:lnTo>
                <a:close/>
              </a:path>
              <a:path w="391795" h="382270">
                <a:moveTo>
                  <a:pt x="120184" y="50799"/>
                </a:moveTo>
                <a:lnTo>
                  <a:pt x="98679" y="50799"/>
                </a:lnTo>
                <a:lnTo>
                  <a:pt x="104648" y="57149"/>
                </a:lnTo>
                <a:lnTo>
                  <a:pt x="106172" y="58419"/>
                </a:lnTo>
                <a:lnTo>
                  <a:pt x="109855" y="62229"/>
                </a:lnTo>
                <a:lnTo>
                  <a:pt x="110744" y="64769"/>
                </a:lnTo>
                <a:lnTo>
                  <a:pt x="111379" y="66039"/>
                </a:lnTo>
                <a:lnTo>
                  <a:pt x="111887" y="68579"/>
                </a:lnTo>
                <a:lnTo>
                  <a:pt x="111887" y="71119"/>
                </a:lnTo>
                <a:lnTo>
                  <a:pt x="110617" y="74929"/>
                </a:lnTo>
                <a:lnTo>
                  <a:pt x="109093" y="77469"/>
                </a:lnTo>
                <a:lnTo>
                  <a:pt x="106807" y="80009"/>
                </a:lnTo>
                <a:lnTo>
                  <a:pt x="105156" y="82549"/>
                </a:lnTo>
                <a:lnTo>
                  <a:pt x="103251" y="83819"/>
                </a:lnTo>
                <a:lnTo>
                  <a:pt x="101346" y="83819"/>
                </a:lnTo>
                <a:lnTo>
                  <a:pt x="99314" y="85089"/>
                </a:lnTo>
                <a:lnTo>
                  <a:pt x="97409" y="86359"/>
                </a:lnTo>
                <a:lnTo>
                  <a:pt x="65913" y="86359"/>
                </a:lnTo>
                <a:lnTo>
                  <a:pt x="71755" y="91439"/>
                </a:lnTo>
                <a:lnTo>
                  <a:pt x="80899" y="99059"/>
                </a:lnTo>
                <a:lnTo>
                  <a:pt x="85344" y="101599"/>
                </a:lnTo>
                <a:lnTo>
                  <a:pt x="94107" y="104139"/>
                </a:lnTo>
                <a:lnTo>
                  <a:pt x="106934" y="104139"/>
                </a:lnTo>
                <a:lnTo>
                  <a:pt x="110998" y="101599"/>
                </a:lnTo>
                <a:lnTo>
                  <a:pt x="115062" y="100329"/>
                </a:lnTo>
                <a:lnTo>
                  <a:pt x="118999" y="96519"/>
                </a:lnTo>
                <a:lnTo>
                  <a:pt x="122682" y="92709"/>
                </a:lnTo>
                <a:lnTo>
                  <a:pt x="125349" y="90169"/>
                </a:lnTo>
                <a:lnTo>
                  <a:pt x="127381" y="87629"/>
                </a:lnTo>
                <a:lnTo>
                  <a:pt x="128778" y="83819"/>
                </a:lnTo>
                <a:lnTo>
                  <a:pt x="130048" y="81279"/>
                </a:lnTo>
                <a:lnTo>
                  <a:pt x="130810" y="78739"/>
                </a:lnTo>
                <a:lnTo>
                  <a:pt x="131064" y="72389"/>
                </a:lnTo>
                <a:lnTo>
                  <a:pt x="130556" y="68579"/>
                </a:lnTo>
                <a:lnTo>
                  <a:pt x="129413" y="66039"/>
                </a:lnTo>
                <a:lnTo>
                  <a:pt x="128397" y="62229"/>
                </a:lnTo>
                <a:lnTo>
                  <a:pt x="127000" y="59689"/>
                </a:lnTo>
                <a:lnTo>
                  <a:pt x="125222" y="57149"/>
                </a:lnTo>
                <a:lnTo>
                  <a:pt x="123571" y="54609"/>
                </a:lnTo>
                <a:lnTo>
                  <a:pt x="122047" y="53339"/>
                </a:lnTo>
                <a:lnTo>
                  <a:pt x="120184" y="50799"/>
                </a:lnTo>
                <a:close/>
              </a:path>
              <a:path w="391795" h="382270">
                <a:moveTo>
                  <a:pt x="151511" y="86359"/>
                </a:moveTo>
                <a:lnTo>
                  <a:pt x="147828" y="86359"/>
                </a:lnTo>
                <a:lnTo>
                  <a:pt x="146812" y="87629"/>
                </a:lnTo>
                <a:lnTo>
                  <a:pt x="153416" y="87629"/>
                </a:lnTo>
                <a:lnTo>
                  <a:pt x="151511" y="86359"/>
                </a:lnTo>
                <a:close/>
              </a:path>
              <a:path w="391795" h="382270">
                <a:moveTo>
                  <a:pt x="14097" y="80009"/>
                </a:moveTo>
                <a:lnTo>
                  <a:pt x="12446" y="80009"/>
                </a:lnTo>
                <a:lnTo>
                  <a:pt x="13081" y="81279"/>
                </a:lnTo>
                <a:lnTo>
                  <a:pt x="13589" y="81279"/>
                </a:lnTo>
                <a:lnTo>
                  <a:pt x="14097" y="80009"/>
                </a:lnTo>
                <a:close/>
              </a:path>
              <a:path w="391795" h="382270">
                <a:moveTo>
                  <a:pt x="66802" y="0"/>
                </a:moveTo>
                <a:lnTo>
                  <a:pt x="62992" y="0"/>
                </a:lnTo>
                <a:lnTo>
                  <a:pt x="635" y="66039"/>
                </a:lnTo>
                <a:lnTo>
                  <a:pt x="254" y="67309"/>
                </a:lnTo>
                <a:lnTo>
                  <a:pt x="0" y="67309"/>
                </a:lnTo>
                <a:lnTo>
                  <a:pt x="0" y="68579"/>
                </a:lnTo>
                <a:lnTo>
                  <a:pt x="127" y="68579"/>
                </a:lnTo>
                <a:lnTo>
                  <a:pt x="508" y="69849"/>
                </a:lnTo>
                <a:lnTo>
                  <a:pt x="889" y="69849"/>
                </a:lnTo>
                <a:lnTo>
                  <a:pt x="1524" y="71119"/>
                </a:lnTo>
                <a:lnTo>
                  <a:pt x="2286" y="72389"/>
                </a:lnTo>
                <a:lnTo>
                  <a:pt x="3175" y="73659"/>
                </a:lnTo>
                <a:lnTo>
                  <a:pt x="4191" y="73659"/>
                </a:lnTo>
                <a:lnTo>
                  <a:pt x="5588" y="76199"/>
                </a:lnTo>
                <a:lnTo>
                  <a:pt x="6985" y="77469"/>
                </a:lnTo>
                <a:lnTo>
                  <a:pt x="8255" y="77469"/>
                </a:lnTo>
                <a:lnTo>
                  <a:pt x="9271" y="78739"/>
                </a:lnTo>
                <a:lnTo>
                  <a:pt x="10160" y="80009"/>
                </a:lnTo>
                <a:lnTo>
                  <a:pt x="14859" y="80009"/>
                </a:lnTo>
                <a:lnTo>
                  <a:pt x="77216" y="13970"/>
                </a:lnTo>
                <a:lnTo>
                  <a:pt x="77597" y="13970"/>
                </a:lnTo>
                <a:lnTo>
                  <a:pt x="77724" y="12700"/>
                </a:lnTo>
                <a:lnTo>
                  <a:pt x="77851" y="12700"/>
                </a:lnTo>
                <a:lnTo>
                  <a:pt x="77724" y="11429"/>
                </a:lnTo>
                <a:lnTo>
                  <a:pt x="77343" y="10159"/>
                </a:lnTo>
                <a:lnTo>
                  <a:pt x="76962" y="10159"/>
                </a:lnTo>
                <a:lnTo>
                  <a:pt x="76327" y="8889"/>
                </a:lnTo>
                <a:lnTo>
                  <a:pt x="75565" y="8889"/>
                </a:lnTo>
                <a:lnTo>
                  <a:pt x="74803" y="7620"/>
                </a:lnTo>
                <a:lnTo>
                  <a:pt x="69723" y="2539"/>
                </a:lnTo>
                <a:lnTo>
                  <a:pt x="67691" y="1270"/>
                </a:lnTo>
                <a:lnTo>
                  <a:pt x="66802" y="0"/>
                </a:lnTo>
                <a:close/>
              </a:path>
            </a:pathLst>
          </a:custGeom>
          <a:solidFill>
            <a:srgbClr val="FFFFFF"/>
          </a:solidFill>
        </p:spPr>
        <p:txBody>
          <a:bodyPr wrap="square" lIns="0" tIns="0" rIns="0" bIns="0" rtlCol="0"/>
          <a:lstStyle/>
          <a:p>
            <a:endParaRPr/>
          </a:p>
        </p:txBody>
      </p:sp>
      <p:sp>
        <p:nvSpPr>
          <p:cNvPr id="26" name="object 26"/>
          <p:cNvSpPr/>
          <p:nvPr/>
        </p:nvSpPr>
        <p:spPr>
          <a:xfrm>
            <a:off x="5768340" y="4308347"/>
            <a:ext cx="2119884" cy="1661160"/>
          </a:xfrm>
          <a:prstGeom prst="rect">
            <a:avLst/>
          </a:prstGeom>
          <a:blipFill>
            <a:blip r:embed="rId13" cstate="print"/>
            <a:stretch>
              <a:fillRect/>
            </a:stretch>
          </a:blipFill>
        </p:spPr>
        <p:txBody>
          <a:bodyPr wrap="square" lIns="0" tIns="0" rIns="0" bIns="0" rtlCol="0"/>
          <a:lstStyle/>
          <a:p>
            <a:endParaRPr/>
          </a:p>
        </p:txBody>
      </p:sp>
      <p:sp>
        <p:nvSpPr>
          <p:cNvPr id="27" name="object 27"/>
          <p:cNvSpPr/>
          <p:nvPr/>
        </p:nvSpPr>
        <p:spPr>
          <a:xfrm>
            <a:off x="5949696" y="4472940"/>
            <a:ext cx="1758696" cy="1318260"/>
          </a:xfrm>
          <a:prstGeom prst="rect">
            <a:avLst/>
          </a:prstGeom>
          <a:blipFill>
            <a:blip r:embed="rId14" cstate="print"/>
            <a:stretch>
              <a:fillRect/>
            </a:stretch>
          </a:blipFill>
        </p:spPr>
        <p:txBody>
          <a:bodyPr wrap="square" lIns="0" tIns="0" rIns="0" bIns="0" rtlCol="0"/>
          <a:lstStyle/>
          <a:p>
            <a:endParaRPr/>
          </a:p>
        </p:txBody>
      </p:sp>
      <p:sp>
        <p:nvSpPr>
          <p:cNvPr id="28" name="object 28"/>
          <p:cNvSpPr/>
          <p:nvPr/>
        </p:nvSpPr>
        <p:spPr>
          <a:xfrm>
            <a:off x="478536" y="4450079"/>
            <a:ext cx="2366772" cy="1677924"/>
          </a:xfrm>
          <a:prstGeom prst="rect">
            <a:avLst/>
          </a:prstGeom>
          <a:blipFill>
            <a:blip r:embed="rId15" cstate="print"/>
            <a:stretch>
              <a:fillRect/>
            </a:stretch>
          </a:blipFill>
        </p:spPr>
        <p:txBody>
          <a:bodyPr wrap="square" lIns="0" tIns="0" rIns="0" bIns="0" rtlCol="0"/>
          <a:lstStyle/>
          <a:p>
            <a:endParaRPr/>
          </a:p>
        </p:txBody>
      </p:sp>
      <p:sp>
        <p:nvSpPr>
          <p:cNvPr id="29" name="object 29"/>
          <p:cNvSpPr/>
          <p:nvPr/>
        </p:nvSpPr>
        <p:spPr>
          <a:xfrm>
            <a:off x="504444" y="4475988"/>
            <a:ext cx="2264664" cy="1575816"/>
          </a:xfrm>
          <a:prstGeom prst="rect">
            <a:avLst/>
          </a:prstGeom>
          <a:blipFill>
            <a:blip r:embed="rId16" cstate="print"/>
            <a:stretch>
              <a:fillRect/>
            </a:stretch>
          </a:blipFill>
        </p:spPr>
        <p:txBody>
          <a:bodyPr wrap="square" lIns="0" tIns="0" rIns="0" bIns="0" rtlCol="0"/>
          <a:lstStyle/>
          <a:p>
            <a:endParaRPr/>
          </a:p>
        </p:txBody>
      </p:sp>
      <p:sp>
        <p:nvSpPr>
          <p:cNvPr id="30" name="object 30"/>
          <p:cNvSpPr/>
          <p:nvPr/>
        </p:nvSpPr>
        <p:spPr>
          <a:xfrm>
            <a:off x="611123" y="4538471"/>
            <a:ext cx="1941576" cy="1456943"/>
          </a:xfrm>
          <a:prstGeom prst="rect">
            <a:avLst/>
          </a:prstGeom>
          <a:blipFill>
            <a:blip r:embed="rId17"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1" y="1219200"/>
            <a:ext cx="5715000" cy="5816977"/>
          </a:xfrm>
          <a:prstGeom prst="rect">
            <a:avLst/>
          </a:prstGeom>
          <a:noFill/>
        </p:spPr>
        <p:txBody>
          <a:bodyPr wrap="square" rtlCol="0">
            <a:spAutoFit/>
          </a:bodyPr>
          <a:lstStyle/>
          <a:p>
            <a:endParaRPr lang="en-US" sz="2100" b="1" dirty="0" smtClean="0"/>
          </a:p>
          <a:p>
            <a:pPr marL="285750" indent="-285750">
              <a:buFont typeface="Wingdings" panose="05000000000000000000" pitchFamily="2" charset="2"/>
              <a:buChar char="Ø"/>
            </a:pPr>
            <a:r>
              <a:rPr lang="en-US" sz="2100" b="1" dirty="0" smtClean="0">
                <a:solidFill>
                  <a:srgbClr val="FF0000"/>
                </a:solidFill>
              </a:rPr>
              <a:t>Dashboard </a:t>
            </a:r>
            <a:r>
              <a:rPr lang="en-US" sz="2100" b="1" dirty="0">
                <a:solidFill>
                  <a:srgbClr val="FF0000"/>
                </a:solidFill>
              </a:rPr>
              <a:t>Auto-Generation </a:t>
            </a:r>
            <a:endParaRPr lang="en-US" sz="2100" b="1" dirty="0" smtClean="0">
              <a:solidFill>
                <a:srgbClr val="FF0000"/>
              </a:solidFill>
            </a:endParaRPr>
          </a:p>
          <a:p>
            <a:pPr algn="just"/>
            <a:r>
              <a:rPr lang="en-US" dirty="0"/>
              <a:t>In order to ease the process of generation of dashboards and 360 degree views and to enhance the developer’s experience, Siebel application will have a feature to create dashboard automatically based on predefined rules, templates and by metadata mining. </a:t>
            </a:r>
            <a:endParaRPr lang="en-US" dirty="0" smtClean="0"/>
          </a:p>
          <a:p>
            <a:endParaRPr lang="en-US" sz="2100" b="1" dirty="0" smtClean="0"/>
          </a:p>
          <a:p>
            <a:pPr marL="285750" indent="-285750">
              <a:buFont typeface="Wingdings" panose="05000000000000000000" pitchFamily="2" charset="2"/>
              <a:buChar char="Ø"/>
            </a:pPr>
            <a:r>
              <a:rPr lang="en-US" sz="2100" b="1" dirty="0">
                <a:solidFill>
                  <a:srgbClr val="FF0000"/>
                </a:solidFill>
              </a:rPr>
              <a:t>Dashboard Personalization </a:t>
            </a:r>
          </a:p>
          <a:p>
            <a:pPr algn="just"/>
            <a:r>
              <a:rPr lang="en-US" dirty="0"/>
              <a:t>Users of the application prefer to see their dashboards with specific set of information and in preferred visualizations. This feature will allow users to customize their dashboards and save their preferences for future use. They would also be able to share their dashboard with others in the community. </a:t>
            </a:r>
            <a:endParaRPr lang="en-US" dirty="0" smtClean="0"/>
          </a:p>
          <a:p>
            <a:endParaRPr lang="en-US" dirty="0"/>
          </a:p>
          <a:p>
            <a:endParaRPr lang="en-US" dirty="0"/>
          </a:p>
          <a:p>
            <a:endParaRPr lang="en-US" dirty="0"/>
          </a:p>
          <a:p>
            <a:endParaRPr lang="en-US" dirty="0"/>
          </a:p>
          <a:p>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676400"/>
            <a:ext cx="5054600" cy="3810000"/>
          </a:xfrm>
          <a:prstGeom prst="rect">
            <a:avLst/>
          </a:prstGeom>
          <a:noFill/>
          <a:ln>
            <a:noFill/>
          </a:ln>
        </p:spPr>
      </p:pic>
      <p:sp>
        <p:nvSpPr>
          <p:cNvPr id="7" name="TextBox 6"/>
          <p:cNvSpPr txBox="1"/>
          <p:nvPr/>
        </p:nvSpPr>
        <p:spPr>
          <a:xfrm>
            <a:off x="609600" y="533400"/>
            <a:ext cx="10058400" cy="1415772"/>
          </a:xfrm>
          <a:prstGeom prst="rect">
            <a:avLst/>
          </a:prstGeom>
          <a:noFill/>
        </p:spPr>
        <p:txBody>
          <a:bodyPr wrap="square" rtlCol="0">
            <a:spAutoFit/>
          </a:bodyPr>
          <a:lstStyle/>
          <a:p>
            <a:r>
              <a:rPr lang="en-US" sz="2400" b="1" dirty="0">
                <a:solidFill>
                  <a:srgbClr val="FF0000"/>
                </a:solidFill>
              </a:rPr>
              <a:t>Data Visualization &amp; UI features of Siebel IP 2019</a:t>
            </a:r>
            <a:r>
              <a:rPr lang="en-US" sz="2400" b="1" dirty="0" smtClean="0">
                <a:solidFill>
                  <a:srgbClr val="FF0000"/>
                </a:solidFill>
              </a:rPr>
              <a:t>:</a:t>
            </a:r>
          </a:p>
          <a:p>
            <a:r>
              <a:rPr lang="en-US" sz="2000" dirty="0">
                <a:solidFill>
                  <a:srgbClr val="0000FF"/>
                </a:solidFill>
              </a:rPr>
              <a:t>Atlanta 311 CRM system can be extended to adopt new Data visualization &amp; Open UI features,</a:t>
            </a:r>
          </a:p>
          <a:p>
            <a:endParaRPr lang="en-US" sz="2400" b="1" dirty="0">
              <a:solidFill>
                <a:srgbClr val="FF0000"/>
              </a:solidFill>
            </a:endParaRPr>
          </a:p>
          <a:p>
            <a:endParaRPr lang="en-US" dirty="0"/>
          </a:p>
        </p:txBody>
      </p:sp>
      <p:sp>
        <p:nvSpPr>
          <p:cNvPr id="8" name="TextBox 7"/>
          <p:cNvSpPr txBox="1"/>
          <p:nvPr/>
        </p:nvSpPr>
        <p:spPr>
          <a:xfrm>
            <a:off x="6553200" y="5480447"/>
            <a:ext cx="5054600" cy="615553"/>
          </a:xfrm>
          <a:prstGeom prst="rect">
            <a:avLst/>
          </a:prstGeom>
          <a:noFill/>
        </p:spPr>
        <p:txBody>
          <a:bodyPr wrap="square" rtlCol="0">
            <a:spAutoFit/>
          </a:bodyPr>
          <a:lstStyle/>
          <a:p>
            <a:r>
              <a:rPr lang="en-US" sz="1600" i="1" dirty="0" smtClean="0">
                <a:solidFill>
                  <a:schemeClr val="tx2">
                    <a:lumMod val="60000"/>
                    <a:lumOff val="40000"/>
                  </a:schemeClr>
                </a:solidFill>
              </a:rPr>
              <a:t>Siebel IP 2019 out-of</a:t>
            </a:r>
            <a:r>
              <a:rPr lang="en-US" sz="1600" i="1" dirty="0">
                <a:solidFill>
                  <a:schemeClr val="tx2">
                    <a:lumMod val="60000"/>
                    <a:lumOff val="40000"/>
                  </a:schemeClr>
                </a:solidFill>
              </a:rPr>
              <a:t>-</a:t>
            </a:r>
            <a:r>
              <a:rPr lang="en-US" sz="1600" i="1" dirty="0" smtClean="0">
                <a:solidFill>
                  <a:schemeClr val="tx2">
                    <a:lumMod val="60000"/>
                    <a:lumOff val="40000"/>
                  </a:schemeClr>
                </a:solidFill>
              </a:rPr>
              <a:t>box Dashboard </a:t>
            </a:r>
            <a:r>
              <a:rPr lang="en-US" sz="1600" i="1" dirty="0">
                <a:solidFill>
                  <a:schemeClr val="tx2">
                    <a:lumMod val="60000"/>
                    <a:lumOff val="40000"/>
                  </a:schemeClr>
                </a:solidFill>
              </a:rPr>
              <a:t>(Cross Industry)</a:t>
            </a:r>
            <a:endParaRPr lang="en-US" sz="1600" dirty="0">
              <a:solidFill>
                <a:schemeClr val="tx2">
                  <a:lumMod val="60000"/>
                  <a:lumOff val="40000"/>
                </a:schemeClr>
              </a:solidFill>
            </a:endParaRPr>
          </a:p>
          <a:p>
            <a:endParaRPr lang="en-US" dirty="0"/>
          </a:p>
        </p:txBody>
      </p:sp>
    </p:spTree>
    <p:extLst>
      <p:ext uri="{BB962C8B-B14F-4D97-AF65-F5344CB8AC3E}">
        <p14:creationId xmlns:p14="http://schemas.microsoft.com/office/powerpoint/2010/main" val="1235988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9176" y="1295400"/>
            <a:ext cx="11153647" cy="5816977"/>
          </a:xfrm>
        </p:spPr>
        <p:txBody>
          <a:bodyPr/>
          <a:lstStyle/>
          <a:p>
            <a:pPr marL="285750" lvl="0" indent="-285750" algn="l">
              <a:buFont typeface="Wingdings" panose="05000000000000000000" pitchFamily="2" charset="2"/>
              <a:buChar char="§"/>
            </a:pPr>
            <a:r>
              <a:rPr lang="en-US" sz="1800" kern="1200" dirty="0" smtClean="0">
                <a:solidFill>
                  <a:schemeClr val="tx1"/>
                </a:solidFill>
                <a:latin typeface="+mn-lt"/>
                <a:cs typeface="+mn-cs"/>
              </a:rPr>
              <a:t>Automatic </a:t>
            </a:r>
            <a:r>
              <a:rPr lang="en-US" sz="1800" kern="1200" dirty="0">
                <a:solidFill>
                  <a:schemeClr val="tx1"/>
                </a:solidFill>
                <a:latin typeface="+mn-lt"/>
                <a:cs typeface="+mn-cs"/>
              </a:rPr>
              <a:t>availability of Tile and Map visualizations </a:t>
            </a:r>
          </a:p>
          <a:p>
            <a:pPr marL="285750" lvl="0" indent="-285750" algn="l">
              <a:buFont typeface="Wingdings" panose="05000000000000000000" pitchFamily="2" charset="2"/>
              <a:buChar char="§"/>
            </a:pPr>
            <a:r>
              <a:rPr lang="en-US" sz="1800" kern="1200" dirty="0">
                <a:solidFill>
                  <a:schemeClr val="tx1"/>
                </a:solidFill>
                <a:latin typeface="+mn-lt"/>
                <a:cs typeface="+mn-cs"/>
              </a:rPr>
              <a:t>Capability to load multiple Siebel CRM portlets simultaneously in an external application </a:t>
            </a:r>
          </a:p>
          <a:p>
            <a:pPr marL="285750" lvl="0" indent="-285750" algn="l">
              <a:buFont typeface="Wingdings" panose="05000000000000000000" pitchFamily="2" charset="2"/>
              <a:buChar char="§"/>
            </a:pPr>
            <a:r>
              <a:rPr lang="en-US" sz="1800" kern="1200" dirty="0">
                <a:solidFill>
                  <a:schemeClr val="tx1"/>
                </a:solidFill>
                <a:latin typeface="+mn-lt"/>
                <a:cs typeface="+mn-cs"/>
              </a:rPr>
              <a:t>Improved UI responsiveness via simultaneous loading within a single UI </a:t>
            </a:r>
          </a:p>
          <a:p>
            <a:pPr marL="285750" lvl="0" indent="-285750" algn="l">
              <a:buFont typeface="Wingdings" panose="05000000000000000000" pitchFamily="2" charset="2"/>
              <a:buChar char="§"/>
            </a:pPr>
            <a:r>
              <a:rPr lang="en-US" sz="1800" kern="1200" dirty="0">
                <a:solidFill>
                  <a:schemeClr val="tx1"/>
                </a:solidFill>
                <a:latin typeface="+mn-lt"/>
                <a:cs typeface="+mn-cs"/>
              </a:rPr>
              <a:t>Multi-tab browsing of different Views in the same Siebel CRM application open in different tabs </a:t>
            </a:r>
          </a:p>
          <a:p>
            <a:pPr marL="285750" lvl="0" indent="-285750" algn="l">
              <a:buFont typeface="Wingdings" panose="05000000000000000000" pitchFamily="2" charset="2"/>
              <a:buChar char="§"/>
            </a:pPr>
            <a:r>
              <a:rPr lang="en-US" sz="1800" kern="1200" dirty="0">
                <a:solidFill>
                  <a:schemeClr val="tx1"/>
                </a:solidFill>
                <a:latin typeface="+mn-lt"/>
                <a:cs typeface="+mn-cs"/>
              </a:rPr>
              <a:t>Improved Usability with multiple browser tabs accessing the same Siebel session </a:t>
            </a:r>
          </a:p>
          <a:p>
            <a:pPr marL="285750" lvl="0" indent="-285750" algn="l">
              <a:buFont typeface="Wingdings" panose="05000000000000000000" pitchFamily="2" charset="2"/>
              <a:buChar char="§"/>
            </a:pPr>
            <a:r>
              <a:rPr lang="en-US" sz="1800" kern="1200" dirty="0">
                <a:solidFill>
                  <a:schemeClr val="tx1"/>
                </a:solidFill>
                <a:latin typeface="+mn-lt"/>
                <a:cs typeface="+mn-cs"/>
              </a:rPr>
              <a:t>UI Right Click and Open - Ability to "Right Click and Open" Siebel navigation links </a:t>
            </a:r>
          </a:p>
          <a:p>
            <a:pPr marL="285750" lvl="0" indent="-285750" algn="l">
              <a:buFont typeface="Wingdings" panose="05000000000000000000" pitchFamily="2" charset="2"/>
              <a:buChar char="§"/>
            </a:pPr>
            <a:r>
              <a:rPr lang="en-US" sz="1800" kern="1200" dirty="0">
                <a:solidFill>
                  <a:schemeClr val="tx1"/>
                </a:solidFill>
                <a:latin typeface="+mn-lt"/>
                <a:cs typeface="+mn-cs"/>
              </a:rPr>
              <a:t>Improvement in UX for editing of hierarchies, including those involving multiple Object styles, across Siebel functional areas </a:t>
            </a:r>
            <a:endParaRPr lang="en-US" sz="1800" kern="1200" dirty="0" smtClean="0">
              <a:solidFill>
                <a:schemeClr val="tx1"/>
              </a:solidFill>
              <a:latin typeface="+mn-lt"/>
              <a:cs typeface="+mn-cs"/>
            </a:endParaRPr>
          </a:p>
          <a:p>
            <a:pPr marL="285750" lvl="0" indent="-285750" algn="l">
              <a:buFont typeface="Wingdings" panose="05000000000000000000" pitchFamily="2" charset="2"/>
              <a:buChar char="Ø"/>
            </a:pPr>
            <a:endParaRPr lang="en-US" sz="1800" kern="1200" dirty="0">
              <a:solidFill>
                <a:schemeClr val="tx1"/>
              </a:solidFill>
              <a:latin typeface="+mn-lt"/>
              <a:cs typeface="+mn-cs"/>
            </a:endParaRPr>
          </a:p>
          <a:p>
            <a:pPr marL="285750" indent="-285750">
              <a:buFont typeface="Wingdings" panose="05000000000000000000" pitchFamily="2" charset="2"/>
              <a:buChar char="Ø"/>
            </a:pPr>
            <a:r>
              <a:rPr lang="en-US" sz="2100" b="1" kern="1200" dirty="0">
                <a:solidFill>
                  <a:srgbClr val="FF0000"/>
                </a:solidFill>
                <a:latin typeface="+mn-lt"/>
                <a:cs typeface="+mn-cs"/>
              </a:rPr>
              <a:t>Contact Photo </a:t>
            </a:r>
            <a:r>
              <a:rPr lang="en-US" sz="2100" b="1" kern="1200" dirty="0" smtClean="0">
                <a:solidFill>
                  <a:srgbClr val="FF0000"/>
                </a:solidFill>
                <a:latin typeface="+mn-lt"/>
                <a:cs typeface="+mn-cs"/>
              </a:rPr>
              <a:t>Web Service </a:t>
            </a:r>
            <a:endParaRPr lang="en-US" sz="2100" b="1" kern="1200" dirty="0">
              <a:solidFill>
                <a:srgbClr val="FF0000"/>
              </a:solidFill>
              <a:latin typeface="+mn-lt"/>
              <a:cs typeface="+mn-cs"/>
            </a:endParaRPr>
          </a:p>
          <a:p>
            <a:r>
              <a:rPr lang="en-US" sz="1800" kern="1200" dirty="0">
                <a:solidFill>
                  <a:schemeClr val="tx1"/>
                </a:solidFill>
                <a:latin typeface="+mn-lt"/>
                <a:cs typeface="+mn-cs"/>
              </a:rPr>
              <a:t>Ability to call an API to associate a photo with a Contact. </a:t>
            </a:r>
            <a:endParaRPr lang="en-US" sz="1800" kern="1200" dirty="0" smtClean="0">
              <a:solidFill>
                <a:schemeClr val="tx1"/>
              </a:solidFill>
              <a:latin typeface="+mn-lt"/>
              <a:cs typeface="+mn-cs"/>
            </a:endParaRPr>
          </a:p>
          <a:p>
            <a:endParaRPr lang="en-US" sz="1800" kern="1200" dirty="0">
              <a:solidFill>
                <a:schemeClr val="tx1"/>
              </a:solidFill>
              <a:latin typeface="+mn-lt"/>
              <a:cs typeface="+mn-cs"/>
            </a:endParaRPr>
          </a:p>
          <a:p>
            <a:pPr marL="285750" indent="-285750">
              <a:buFont typeface="Wingdings" panose="05000000000000000000" pitchFamily="2" charset="2"/>
              <a:buChar char="Ø"/>
            </a:pPr>
            <a:r>
              <a:rPr lang="en-US" sz="2100" b="1" kern="1200" dirty="0">
                <a:solidFill>
                  <a:srgbClr val="FF0000"/>
                </a:solidFill>
                <a:latin typeface="+mn-lt"/>
                <a:cs typeface="+mn-cs"/>
              </a:rPr>
              <a:t>Reporting for Customer Portals </a:t>
            </a:r>
          </a:p>
          <a:p>
            <a:pPr algn="just"/>
            <a:r>
              <a:rPr lang="en-US" sz="1800" kern="1200" dirty="0">
                <a:solidFill>
                  <a:schemeClr val="tx1"/>
                </a:solidFill>
                <a:latin typeface="+mn-lt"/>
                <a:cs typeface="+mn-cs"/>
              </a:rPr>
              <a:t>Enable Oracle BI Publisher reports to be generated on customer facing portal applications via a report icon and supporting views. The reporting capability will be similar to the current reporting functionality. This feature will require an Oracle BI Publisher integration and relevant licenses. </a:t>
            </a:r>
          </a:p>
          <a:p>
            <a:endParaRPr lang="en-US" sz="1800" kern="1200" dirty="0">
              <a:solidFill>
                <a:schemeClr val="tx1"/>
              </a:solidFill>
              <a:latin typeface="+mn-lt"/>
              <a:cs typeface="+mn-cs"/>
            </a:endParaRPr>
          </a:p>
          <a:p>
            <a:pPr lvl="0" algn="l"/>
            <a:endParaRPr lang="en-US" sz="1800" kern="1200" dirty="0">
              <a:solidFill>
                <a:schemeClr val="tx1"/>
              </a:solidFill>
              <a:latin typeface="+mn-lt"/>
              <a:cs typeface="+mn-cs"/>
            </a:endParaRPr>
          </a:p>
          <a:p>
            <a:endParaRPr lang="en-US" dirty="0"/>
          </a:p>
          <a:p>
            <a:endParaRPr lang="en-US" dirty="0"/>
          </a:p>
        </p:txBody>
      </p:sp>
      <p:sp>
        <p:nvSpPr>
          <p:cNvPr id="5" name="TextBox 4"/>
          <p:cNvSpPr txBox="1"/>
          <p:nvPr/>
        </p:nvSpPr>
        <p:spPr>
          <a:xfrm>
            <a:off x="519176" y="609600"/>
            <a:ext cx="9234424" cy="461665"/>
          </a:xfrm>
          <a:prstGeom prst="rect">
            <a:avLst/>
          </a:prstGeom>
          <a:noFill/>
        </p:spPr>
        <p:txBody>
          <a:bodyPr wrap="square" rtlCol="0">
            <a:spAutoFit/>
          </a:bodyPr>
          <a:lstStyle/>
          <a:p>
            <a:r>
              <a:rPr lang="en-US" sz="2400" b="1" dirty="0">
                <a:solidFill>
                  <a:schemeClr val="tx2"/>
                </a:solidFill>
              </a:rPr>
              <a:t>New Open UI Features that will improve the usability of </a:t>
            </a:r>
            <a:r>
              <a:rPr lang="en-US" sz="2400" b="1" dirty="0" smtClean="0">
                <a:solidFill>
                  <a:schemeClr val="tx2"/>
                </a:solidFill>
              </a:rPr>
              <a:t>City </a:t>
            </a:r>
            <a:r>
              <a:rPr lang="en-US" sz="2400" b="1" dirty="0">
                <a:solidFill>
                  <a:schemeClr val="tx2"/>
                </a:solidFill>
              </a:rPr>
              <a:t>CRM users </a:t>
            </a:r>
          </a:p>
        </p:txBody>
      </p:sp>
    </p:spTree>
    <p:extLst>
      <p:ext uri="{BB962C8B-B14F-4D97-AF65-F5344CB8AC3E}">
        <p14:creationId xmlns:p14="http://schemas.microsoft.com/office/powerpoint/2010/main" val="3615019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762000"/>
            <a:ext cx="10664825" cy="2339102"/>
          </a:xfrm>
          <a:prstGeom prst="rect">
            <a:avLst/>
          </a:prstGeom>
          <a:noFill/>
        </p:spPr>
        <p:txBody>
          <a:bodyPr wrap="square" rtlCol="0">
            <a:spAutoFit/>
          </a:bodyPr>
          <a:lstStyle/>
          <a:p>
            <a:pPr marL="285750" indent="-285750">
              <a:buFont typeface="Wingdings" panose="05000000000000000000" pitchFamily="2" charset="2"/>
              <a:buChar char="Ø"/>
            </a:pPr>
            <a:r>
              <a:rPr lang="en-US" sz="2100" b="1" dirty="0">
                <a:solidFill>
                  <a:srgbClr val="FB4949"/>
                </a:solidFill>
              </a:rPr>
              <a:t>Siebel Mobile </a:t>
            </a:r>
            <a:endParaRPr lang="en-US" sz="2100" dirty="0">
              <a:solidFill>
                <a:srgbClr val="FB4949"/>
              </a:solidFill>
            </a:endParaRPr>
          </a:p>
          <a:p>
            <a:pPr algn="just"/>
            <a:r>
              <a:rPr lang="en-US" dirty="0"/>
              <a:t>The Siebel Mobile Framework is being enhanced to provide a more consistent user experience whether working online or offline and to ensure the minimum number of gestures (clicks, taps, etc.) is required to complete a task. </a:t>
            </a:r>
            <a:r>
              <a:rPr lang="en-US" dirty="0" smtClean="0"/>
              <a:t>With the new feature of Siebel Mobile framework the existing Atlanta 311 CRM requirement of Barcode scanning for field service can be extended using the mobile device camera instead of external Barcode scanning device.</a:t>
            </a:r>
          </a:p>
          <a:p>
            <a:endParaRPr lang="en-US" dirty="0"/>
          </a:p>
          <a:p>
            <a:endParaRPr lang="en-US" dirty="0"/>
          </a:p>
        </p:txBody>
      </p:sp>
      <p:pic>
        <p:nvPicPr>
          <p:cNvPr id="2050" name="Picture 2" descr="Image result for siebel mob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2839" y="2286000"/>
            <a:ext cx="1965386" cy="3962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600" y="2133600"/>
            <a:ext cx="7391400" cy="2585323"/>
          </a:xfrm>
          <a:prstGeom prst="rect">
            <a:avLst/>
          </a:prstGeom>
          <a:noFill/>
        </p:spPr>
        <p:txBody>
          <a:bodyPr wrap="square" rtlCol="0">
            <a:spAutoFit/>
          </a:bodyPr>
          <a:lstStyle/>
          <a:p>
            <a:endParaRPr lang="en-US" dirty="0" smtClean="0"/>
          </a:p>
          <a:p>
            <a:pPr lvl="0"/>
            <a:endParaRPr lang="en-US" b="1" dirty="0"/>
          </a:p>
          <a:p>
            <a:pPr marL="285750" lvl="0" indent="-285750" algn="just">
              <a:buFont typeface="Wingdings" panose="05000000000000000000" pitchFamily="2" charset="2"/>
              <a:buChar char="v"/>
            </a:pPr>
            <a:r>
              <a:rPr lang="en-US" b="1" dirty="0">
                <a:solidFill>
                  <a:srgbClr val="0000FF"/>
                </a:solidFill>
              </a:rPr>
              <a:t>Barcode &amp; QR Code scanning using device camera </a:t>
            </a:r>
            <a:r>
              <a:rPr lang="en-US" dirty="0">
                <a:solidFill>
                  <a:srgbClr val="0000FF"/>
                </a:solidFill>
              </a:rPr>
              <a:t>- </a:t>
            </a:r>
            <a:r>
              <a:rPr lang="en-US" dirty="0"/>
              <a:t>Siebel Mobile is able to use the built-in camera of the device to scan the QR code to either insert a record or query a record within the Siebel Mobile application. This will streamline the operation of a field technician or a sales rep performing a product audit by using the device camera to easily capture the product information or query a product within the application. </a:t>
            </a:r>
          </a:p>
          <a:p>
            <a:endParaRPr lang="en-US" dirty="0"/>
          </a:p>
        </p:txBody>
      </p:sp>
    </p:spTree>
    <p:extLst>
      <p:ext uri="{BB962C8B-B14F-4D97-AF65-F5344CB8AC3E}">
        <p14:creationId xmlns:p14="http://schemas.microsoft.com/office/powerpoint/2010/main" val="2957770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762000"/>
            <a:ext cx="10668000" cy="4293483"/>
          </a:xfrm>
          <a:prstGeom prst="rect">
            <a:avLst/>
          </a:prstGeom>
          <a:noFill/>
        </p:spPr>
        <p:txBody>
          <a:bodyPr wrap="square" rtlCol="0">
            <a:spAutoFit/>
          </a:bodyPr>
          <a:lstStyle/>
          <a:p>
            <a:pPr marL="285750" indent="-285750">
              <a:buFont typeface="Wingdings" panose="05000000000000000000" pitchFamily="2" charset="2"/>
              <a:buChar char="Ø"/>
            </a:pPr>
            <a:r>
              <a:rPr lang="en-US" sz="2100" b="1" dirty="0" err="1">
                <a:solidFill>
                  <a:srgbClr val="FF0000"/>
                </a:solidFill>
              </a:rPr>
              <a:t>Elasticsearch</a:t>
            </a:r>
            <a:r>
              <a:rPr lang="en-US" sz="2100" b="1" dirty="0">
                <a:solidFill>
                  <a:srgbClr val="FF0000"/>
                </a:solidFill>
              </a:rPr>
              <a:t> </a:t>
            </a:r>
            <a:endParaRPr lang="en-US" sz="2100" b="1" dirty="0" smtClean="0">
              <a:solidFill>
                <a:srgbClr val="FF0000"/>
              </a:solidFill>
            </a:endParaRPr>
          </a:p>
          <a:p>
            <a:r>
              <a:rPr lang="en-US" b="1" dirty="0"/>
              <a:t> </a:t>
            </a:r>
            <a:endParaRPr lang="en-US" dirty="0"/>
          </a:p>
          <a:p>
            <a:pPr algn="just"/>
            <a:r>
              <a:rPr lang="en-US" dirty="0" smtClean="0">
                <a:solidFill>
                  <a:schemeClr val="tx2"/>
                </a:solidFill>
              </a:rPr>
              <a:t>Siebel IP 2019 New feature of Elastic search will enable Atlanta 311 for </a:t>
            </a:r>
            <a:r>
              <a:rPr lang="en-US" dirty="0">
                <a:solidFill>
                  <a:schemeClr val="tx2"/>
                </a:solidFill>
              </a:rPr>
              <a:t>a</a:t>
            </a:r>
            <a:r>
              <a:rPr lang="en-US" dirty="0" smtClean="0">
                <a:solidFill>
                  <a:schemeClr val="tx2"/>
                </a:solidFill>
              </a:rPr>
              <a:t>dvanced </a:t>
            </a:r>
            <a:r>
              <a:rPr lang="en-US" dirty="0">
                <a:solidFill>
                  <a:schemeClr val="tx2"/>
                </a:solidFill>
              </a:rPr>
              <a:t>Search </a:t>
            </a:r>
            <a:r>
              <a:rPr lang="en-US" dirty="0" smtClean="0">
                <a:solidFill>
                  <a:schemeClr val="tx2"/>
                </a:solidFill>
              </a:rPr>
              <a:t>functionality </a:t>
            </a:r>
            <a:r>
              <a:rPr lang="en-US" dirty="0" err="1" smtClean="0">
                <a:solidFill>
                  <a:schemeClr val="tx2"/>
                </a:solidFill>
              </a:rPr>
              <a:t>eg</a:t>
            </a:r>
            <a:r>
              <a:rPr lang="en-US" dirty="0" smtClean="0">
                <a:solidFill>
                  <a:schemeClr val="tx2"/>
                </a:solidFill>
              </a:rPr>
              <a:t>: KBA Search with autocomplete without calling any API or web service integration.</a:t>
            </a:r>
          </a:p>
          <a:p>
            <a:endParaRPr lang="en-US" dirty="0" smtClean="0"/>
          </a:p>
          <a:p>
            <a:r>
              <a:rPr lang="en-US" dirty="0" smtClean="0"/>
              <a:t>This include </a:t>
            </a:r>
            <a:r>
              <a:rPr lang="en-US" dirty="0"/>
              <a:t>a number of enhancements to Siebel’s Advanced Search functionality: </a:t>
            </a:r>
          </a:p>
          <a:p>
            <a:r>
              <a:rPr lang="en-US" dirty="0"/>
              <a:t> </a:t>
            </a:r>
          </a:p>
          <a:p>
            <a:pPr marL="285750" lvl="0" indent="-285750" algn="just">
              <a:buFont typeface="Wingdings" panose="05000000000000000000" pitchFamily="2" charset="2"/>
              <a:buChar char="v"/>
            </a:pPr>
            <a:r>
              <a:rPr lang="en-US" dirty="0"/>
              <a:t>Integration with </a:t>
            </a:r>
            <a:r>
              <a:rPr lang="en-US" dirty="0" err="1"/>
              <a:t>Elasticsearch</a:t>
            </a:r>
            <a:r>
              <a:rPr lang="en-US" dirty="0"/>
              <a:t> embedded within Siebel (so a third-party REST adapter is not required for </a:t>
            </a:r>
            <a:r>
              <a:rPr lang="en-US" dirty="0" err="1"/>
              <a:t>Elasticsearch</a:t>
            </a:r>
            <a:r>
              <a:rPr lang="en-US" dirty="0"/>
              <a:t> integration). </a:t>
            </a:r>
          </a:p>
          <a:p>
            <a:pPr marL="285750" lvl="0" indent="-285750" algn="just">
              <a:buFont typeface="Wingdings" panose="05000000000000000000" pitchFamily="2" charset="2"/>
              <a:buChar char="v"/>
            </a:pPr>
            <a:r>
              <a:rPr lang="en-US" dirty="0"/>
              <a:t>Siebel CRM will provide a utility to help previous Oracle Secure Enterprise Search customers with the migration of their SES configuration to </a:t>
            </a:r>
            <a:r>
              <a:rPr lang="en-US" dirty="0" err="1"/>
              <a:t>Elasticsearch</a:t>
            </a:r>
            <a:r>
              <a:rPr lang="en-US" dirty="0"/>
              <a:t>. </a:t>
            </a:r>
          </a:p>
          <a:p>
            <a:pPr marL="285750" lvl="0" indent="-285750" algn="just">
              <a:buFont typeface="Wingdings" panose="05000000000000000000" pitchFamily="2" charset="2"/>
              <a:buChar char="v"/>
            </a:pPr>
            <a:r>
              <a:rPr lang="en-US" dirty="0"/>
              <a:t>Support for searching attachment content for </a:t>
            </a:r>
            <a:r>
              <a:rPr lang="en-US" dirty="0" err="1"/>
              <a:t>Elasticsearch</a:t>
            </a:r>
            <a:r>
              <a:rPr lang="en-US" dirty="0"/>
              <a:t> and third-party search engines. </a:t>
            </a:r>
          </a:p>
          <a:p>
            <a:pPr marL="285750" lvl="0" indent="-285750" algn="just">
              <a:buFont typeface="Wingdings" panose="05000000000000000000" pitchFamily="2" charset="2"/>
              <a:buChar char="v"/>
            </a:pPr>
            <a:r>
              <a:rPr lang="en-US" dirty="0"/>
              <a:t>Auto-complete supported out of the box with the embedded </a:t>
            </a:r>
            <a:r>
              <a:rPr lang="en-US" dirty="0" err="1"/>
              <a:t>Elasticsearch</a:t>
            </a:r>
            <a:r>
              <a:rPr lang="en-US" dirty="0"/>
              <a:t> implementation. </a:t>
            </a:r>
          </a:p>
          <a:p>
            <a:pPr marL="285750" lvl="0" indent="-285750" algn="just">
              <a:buFont typeface="Wingdings" panose="05000000000000000000" pitchFamily="2" charset="2"/>
              <a:buChar char="v"/>
            </a:pPr>
            <a:r>
              <a:rPr lang="en-US" dirty="0"/>
              <a:t>Search supported in non-traditional categories (for example Sales Catalog). </a:t>
            </a:r>
          </a:p>
          <a:p>
            <a:endParaRPr lang="en-US" dirty="0"/>
          </a:p>
        </p:txBody>
      </p:sp>
    </p:spTree>
    <p:extLst>
      <p:ext uri="{BB962C8B-B14F-4D97-AF65-F5344CB8AC3E}">
        <p14:creationId xmlns:p14="http://schemas.microsoft.com/office/powerpoint/2010/main" val="1293259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2140327"/>
            <a:ext cx="6324600" cy="3631763"/>
          </a:xfrm>
          <a:prstGeom prst="rect">
            <a:avLst/>
          </a:prstGeom>
          <a:noFill/>
        </p:spPr>
        <p:txBody>
          <a:bodyPr wrap="square" rtlCol="0">
            <a:spAutoFit/>
          </a:bodyPr>
          <a:lstStyle/>
          <a:p>
            <a:r>
              <a:rPr lang="en-US" sz="1600" b="1" dirty="0" smtClean="0"/>
              <a:t>Features </a:t>
            </a:r>
            <a:r>
              <a:rPr lang="en-US" sz="1600" b="1" dirty="0"/>
              <a:t>of new Siebel CRM REST API: </a:t>
            </a:r>
          </a:p>
          <a:p>
            <a:pPr marL="285750" lvl="0" indent="-285750">
              <a:buFont typeface="Wingdings" panose="05000000000000000000" pitchFamily="2" charset="2"/>
              <a:buChar char="§"/>
            </a:pPr>
            <a:r>
              <a:rPr lang="en-US" sz="1600" dirty="0"/>
              <a:t>Ability to Version REST APIs </a:t>
            </a:r>
          </a:p>
          <a:p>
            <a:pPr marL="285750" lvl="0" indent="-285750">
              <a:buFont typeface="Wingdings" panose="05000000000000000000" pitchFamily="2" charset="2"/>
              <a:buChar char="§"/>
            </a:pPr>
            <a:r>
              <a:rPr lang="en-US" sz="1600" dirty="0"/>
              <a:t>Support for REST Attachments </a:t>
            </a:r>
          </a:p>
          <a:p>
            <a:pPr marL="285750" lvl="0" indent="-285750">
              <a:buFont typeface="Wingdings" panose="05000000000000000000" pitchFamily="2" charset="2"/>
              <a:buChar char="§"/>
            </a:pPr>
            <a:r>
              <a:rPr lang="en-US" sz="1600" dirty="0"/>
              <a:t>Support for single request CRUD of entire Resource Hierarchy – This can facilitate insertion of Business Component records in an entire Business Object in one request. </a:t>
            </a:r>
          </a:p>
          <a:p>
            <a:pPr marL="285750" lvl="0" indent="-285750">
              <a:buFont typeface="Wingdings" panose="05000000000000000000" pitchFamily="2" charset="2"/>
              <a:buChar char="§"/>
            </a:pPr>
            <a:r>
              <a:rPr lang="en-US" sz="1600" dirty="0"/>
              <a:t>Support for single request CRUD of multiple resources of same type – This can facilitate insertion of multiple records of a Business Component in one request. </a:t>
            </a:r>
          </a:p>
          <a:p>
            <a:pPr marL="285750" lvl="0" indent="-285750">
              <a:buFont typeface="Wingdings" panose="05000000000000000000" pitchFamily="2" charset="2"/>
              <a:buChar char="§"/>
            </a:pPr>
            <a:r>
              <a:rPr lang="en-US" sz="1600" dirty="0"/>
              <a:t>Automation of CRUD APIs - Dynamic IOs </a:t>
            </a:r>
          </a:p>
          <a:p>
            <a:pPr marL="285750" indent="-285750">
              <a:buFont typeface="Wingdings" panose="05000000000000000000" pitchFamily="2" charset="2"/>
              <a:buChar char="§"/>
            </a:pPr>
            <a:r>
              <a:rPr lang="en-US" sz="1600" dirty="0"/>
              <a:t>Exposing Siebel Management Console REST APIs </a:t>
            </a:r>
          </a:p>
          <a:p>
            <a:pPr marL="285750" indent="-285750">
              <a:buFont typeface="Wingdings" panose="05000000000000000000" pitchFamily="2" charset="2"/>
              <a:buChar char="§"/>
            </a:pPr>
            <a:r>
              <a:rPr lang="en-US" sz="1600" dirty="0" err="1"/>
              <a:t>Oauth</a:t>
            </a:r>
            <a:r>
              <a:rPr lang="en-US" sz="1600" dirty="0"/>
              <a:t>/Open ID and SAML Integration </a:t>
            </a:r>
          </a:p>
          <a:p>
            <a:pPr marL="285750" indent="-285750">
              <a:buFont typeface="Wingdings" panose="05000000000000000000" pitchFamily="2" charset="2"/>
              <a:buChar char="§"/>
            </a:pPr>
            <a:r>
              <a:rPr lang="en-US" sz="1600" dirty="0"/>
              <a:t>Siebel Server Sync for Exchange (SSSE) </a:t>
            </a:r>
          </a:p>
          <a:p>
            <a:pPr marL="285750" lvl="0" indent="-285750">
              <a:buFont typeface="Wingdings" panose="05000000000000000000" pitchFamily="2" charset="2"/>
              <a:buChar char="§"/>
            </a:pPr>
            <a:endParaRPr lang="en-US" sz="1600" dirty="0"/>
          </a:p>
        </p:txBody>
      </p:sp>
      <p:sp>
        <p:nvSpPr>
          <p:cNvPr id="4" name="TextBox 3"/>
          <p:cNvSpPr txBox="1"/>
          <p:nvPr/>
        </p:nvSpPr>
        <p:spPr>
          <a:xfrm>
            <a:off x="685800" y="609600"/>
            <a:ext cx="10820400" cy="1785104"/>
          </a:xfrm>
          <a:prstGeom prst="rect">
            <a:avLst/>
          </a:prstGeom>
          <a:noFill/>
        </p:spPr>
        <p:txBody>
          <a:bodyPr wrap="square" rtlCol="0">
            <a:spAutoFit/>
          </a:bodyPr>
          <a:lstStyle/>
          <a:p>
            <a:pPr marL="342900" indent="-342900">
              <a:buFont typeface="Wingdings" panose="05000000000000000000" pitchFamily="2" charset="2"/>
              <a:buChar char="Ø"/>
            </a:pPr>
            <a:r>
              <a:rPr lang="en-US" sz="2100" b="1" dirty="0">
                <a:solidFill>
                  <a:srgbClr val="FF0000"/>
                </a:solidFill>
              </a:rPr>
              <a:t>REST API </a:t>
            </a:r>
            <a:endParaRPr lang="en-US" sz="2100" b="1" dirty="0" smtClean="0">
              <a:solidFill>
                <a:srgbClr val="FF0000"/>
              </a:solidFill>
            </a:endParaRPr>
          </a:p>
          <a:p>
            <a:pPr algn="just"/>
            <a:r>
              <a:rPr lang="en-US" dirty="0" smtClean="0">
                <a:solidFill>
                  <a:schemeClr val="accent1">
                    <a:lumMod val="50000"/>
                  </a:schemeClr>
                </a:solidFill>
              </a:rPr>
              <a:t>Atlanta 311 CRM system can integrate with any legacy applications, third party system’s, mobile, cloud services, social media’s etc.. using REST API. With Siebel IP 2019 it supports both Inbound and Outbound REST API calls which enables to easily integrate with </a:t>
            </a:r>
            <a:r>
              <a:rPr lang="en-US" b="1" dirty="0" err="1" smtClean="0">
                <a:solidFill>
                  <a:schemeClr val="accent1">
                    <a:lumMod val="50000"/>
                  </a:schemeClr>
                </a:solidFill>
              </a:rPr>
              <a:t>Inquesta</a:t>
            </a:r>
            <a:r>
              <a:rPr lang="en-US" b="1" dirty="0" smtClean="0">
                <a:solidFill>
                  <a:schemeClr val="accent1">
                    <a:lumMod val="50000"/>
                  </a:schemeClr>
                </a:solidFill>
              </a:rPr>
              <a:t> system</a:t>
            </a:r>
            <a:r>
              <a:rPr lang="en-US" dirty="0" smtClean="0">
                <a:solidFill>
                  <a:schemeClr val="accent1">
                    <a:lumMod val="50000"/>
                  </a:schemeClr>
                </a:solidFill>
              </a:rPr>
              <a:t>. With this enhanced REST API enable’s to call </a:t>
            </a:r>
            <a:r>
              <a:rPr lang="en-US" b="1" dirty="0" err="1" smtClean="0">
                <a:solidFill>
                  <a:schemeClr val="accent1">
                    <a:lumMod val="50000"/>
                  </a:schemeClr>
                </a:solidFill>
              </a:rPr>
              <a:t>twiiter</a:t>
            </a:r>
            <a:r>
              <a:rPr lang="en-US" dirty="0" smtClean="0">
                <a:solidFill>
                  <a:schemeClr val="accent1">
                    <a:lumMod val="50000"/>
                  </a:schemeClr>
                </a:solidFill>
              </a:rPr>
              <a:t> API’s for integrating </a:t>
            </a:r>
            <a:r>
              <a:rPr lang="en-US" b="1" dirty="0">
                <a:solidFill>
                  <a:schemeClr val="accent1">
                    <a:lumMod val="50000"/>
                  </a:schemeClr>
                </a:solidFill>
              </a:rPr>
              <a:t>T</a:t>
            </a:r>
            <a:r>
              <a:rPr lang="en-US" b="1" dirty="0" smtClean="0">
                <a:solidFill>
                  <a:schemeClr val="accent1">
                    <a:lumMod val="50000"/>
                  </a:schemeClr>
                </a:solidFill>
              </a:rPr>
              <a:t>witter</a:t>
            </a:r>
            <a:r>
              <a:rPr lang="en-US" dirty="0" smtClean="0">
                <a:solidFill>
                  <a:schemeClr val="accent1">
                    <a:lumMod val="50000"/>
                  </a:schemeClr>
                </a:solidFill>
              </a:rPr>
              <a:t> </a:t>
            </a:r>
            <a:r>
              <a:rPr lang="en-US" dirty="0" smtClean="0">
                <a:solidFill>
                  <a:schemeClr val="accent1">
                    <a:lumMod val="50000"/>
                  </a:schemeClr>
                </a:solidFill>
              </a:rPr>
              <a:t>or any social sites within Siebel.</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8036" y="1981200"/>
            <a:ext cx="3870964" cy="3419475"/>
          </a:xfrm>
          <a:prstGeom prst="rect">
            <a:avLst/>
          </a:prstGeom>
        </p:spPr>
      </p:pic>
    </p:spTree>
    <p:extLst>
      <p:ext uri="{BB962C8B-B14F-4D97-AF65-F5344CB8AC3E}">
        <p14:creationId xmlns:p14="http://schemas.microsoft.com/office/powerpoint/2010/main" val="4089547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19176" y="1734693"/>
            <a:ext cx="3784600" cy="513715"/>
          </a:xfrm>
          <a:prstGeom prst="rect">
            <a:avLst/>
          </a:prstGeom>
        </p:spPr>
        <p:txBody>
          <a:bodyPr vert="horz" wrap="square" lIns="0" tIns="13335" rIns="0" bIns="0" rtlCol="0">
            <a:spAutoFit/>
          </a:bodyPr>
          <a:lstStyle/>
          <a:p>
            <a:pPr marL="12700">
              <a:lnSpc>
                <a:spcPct val="100000"/>
              </a:lnSpc>
              <a:spcBef>
                <a:spcPts val="105"/>
              </a:spcBef>
            </a:pPr>
            <a:r>
              <a:rPr lang="en-US" sz="3200" b="1" spc="-285" dirty="0" smtClean="0">
                <a:solidFill>
                  <a:srgbClr val="57585B"/>
                </a:solidFill>
                <a:latin typeface="Arial"/>
                <a:cs typeface="Arial"/>
              </a:rPr>
              <a:t>Purpose</a:t>
            </a:r>
            <a:endParaRPr sz="3200" b="1" dirty="0">
              <a:latin typeface="Arial"/>
              <a:cs typeface="Arial"/>
            </a:endParaRPr>
          </a:p>
        </p:txBody>
      </p:sp>
      <p:sp>
        <p:nvSpPr>
          <p:cNvPr id="5" name="object 5"/>
          <p:cNvSpPr txBox="1">
            <a:spLocks noGrp="1"/>
          </p:cNvSpPr>
          <p:nvPr>
            <p:ph type="body" idx="1"/>
          </p:nvPr>
        </p:nvSpPr>
        <p:spPr>
          <a:xfrm>
            <a:off x="519176" y="2446146"/>
            <a:ext cx="11153647" cy="1378967"/>
          </a:xfrm>
          <a:prstGeom prst="rect">
            <a:avLst/>
          </a:prstGeom>
        </p:spPr>
        <p:txBody>
          <a:bodyPr vert="horz" wrap="square" lIns="0" tIns="48895" rIns="0" bIns="0" rtlCol="0">
            <a:spAutoFit/>
          </a:bodyPr>
          <a:lstStyle/>
          <a:p>
            <a:pPr marL="12700" marR="5080" algn="just">
              <a:lnSpc>
                <a:spcPct val="90000"/>
              </a:lnSpc>
              <a:spcBef>
                <a:spcPts val="385"/>
              </a:spcBef>
            </a:pPr>
            <a:r>
              <a:rPr lang="en-US" dirty="0" smtClean="0"/>
              <a:t>Shows the features </a:t>
            </a:r>
            <a:r>
              <a:rPr lang="en-US" dirty="0"/>
              <a:t>and enhancements included in Oracle Siebel CRM Release </a:t>
            </a:r>
            <a:r>
              <a:rPr lang="en-US" dirty="0" smtClean="0"/>
              <a:t>Updates also new features of Siebel IP 2019 version. </a:t>
            </a:r>
            <a:r>
              <a:rPr lang="en-US" dirty="0"/>
              <a:t>Its intended purpose is to help </a:t>
            </a:r>
            <a:r>
              <a:rPr lang="en-US" dirty="0" smtClean="0"/>
              <a:t>assess </a:t>
            </a:r>
            <a:r>
              <a:rPr lang="en-US" dirty="0"/>
              <a:t>the business benefits and for planning the implementation of the </a:t>
            </a:r>
            <a:r>
              <a:rPr lang="en-US" dirty="0" smtClean="0"/>
              <a:t>new product features.</a:t>
            </a:r>
            <a:endParaRPr spc="-1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956553" y="1463802"/>
            <a:ext cx="0" cy="4419600"/>
          </a:xfrm>
          <a:custGeom>
            <a:avLst/>
            <a:gdLst/>
            <a:ahLst/>
            <a:cxnLst/>
            <a:rect l="l" t="t" r="r" b="b"/>
            <a:pathLst>
              <a:path h="4419600">
                <a:moveTo>
                  <a:pt x="0" y="0"/>
                </a:moveTo>
                <a:lnTo>
                  <a:pt x="0" y="4419600"/>
                </a:lnTo>
              </a:path>
            </a:pathLst>
          </a:custGeom>
          <a:ln w="19812">
            <a:solidFill>
              <a:srgbClr val="C7D9DE"/>
            </a:solidFill>
          </a:ln>
        </p:spPr>
        <p:txBody>
          <a:bodyPr wrap="square" lIns="0" tIns="0" rIns="0" bIns="0" rtlCol="0"/>
          <a:lstStyle/>
          <a:p>
            <a:endParaRPr/>
          </a:p>
        </p:txBody>
      </p:sp>
      <p:sp>
        <p:nvSpPr>
          <p:cNvPr id="5" name="object 5"/>
          <p:cNvSpPr txBox="1">
            <a:spLocks noGrp="1"/>
          </p:cNvSpPr>
          <p:nvPr>
            <p:ph type="title"/>
          </p:nvPr>
        </p:nvSpPr>
        <p:spPr>
          <a:xfrm>
            <a:off x="444500" y="224739"/>
            <a:ext cx="4543425" cy="873760"/>
          </a:xfrm>
          <a:prstGeom prst="rect">
            <a:avLst/>
          </a:prstGeom>
        </p:spPr>
        <p:txBody>
          <a:bodyPr vert="horz" wrap="square" lIns="0" tIns="12700" rIns="0" bIns="0" rtlCol="0">
            <a:spAutoFit/>
          </a:bodyPr>
          <a:lstStyle/>
          <a:p>
            <a:pPr marL="12700">
              <a:lnSpc>
                <a:spcPts val="4054"/>
              </a:lnSpc>
              <a:spcBef>
                <a:spcPts val="100"/>
              </a:spcBef>
            </a:pPr>
            <a:r>
              <a:rPr sz="3600" spc="-175" dirty="0">
                <a:solidFill>
                  <a:srgbClr val="57585B"/>
                </a:solidFill>
                <a:latin typeface="Arial"/>
                <a:cs typeface="Arial"/>
              </a:rPr>
              <a:t>Developers:</a:t>
            </a:r>
            <a:r>
              <a:rPr sz="3600" spc="-265" dirty="0">
                <a:solidFill>
                  <a:srgbClr val="57585B"/>
                </a:solidFill>
                <a:latin typeface="Arial"/>
                <a:cs typeface="Arial"/>
              </a:rPr>
              <a:t> </a:t>
            </a:r>
            <a:r>
              <a:rPr sz="3600" spc="-80" dirty="0">
                <a:solidFill>
                  <a:srgbClr val="57585B"/>
                </a:solidFill>
                <a:latin typeface="Arial"/>
                <a:cs typeface="Arial"/>
              </a:rPr>
              <a:t>Automation</a:t>
            </a:r>
            <a:endParaRPr sz="3600" dirty="0">
              <a:latin typeface="Arial"/>
              <a:cs typeface="Arial"/>
            </a:endParaRPr>
          </a:p>
          <a:p>
            <a:pPr marL="12700">
              <a:lnSpc>
                <a:spcPts val="2615"/>
              </a:lnSpc>
            </a:pPr>
            <a:r>
              <a:rPr sz="2400" spc="-95" dirty="0">
                <a:solidFill>
                  <a:srgbClr val="FF0000"/>
                </a:solidFill>
                <a:latin typeface="Arial"/>
                <a:cs typeface="Arial"/>
              </a:rPr>
              <a:t>Contextual </a:t>
            </a:r>
            <a:r>
              <a:rPr sz="2400" spc="-85" dirty="0">
                <a:solidFill>
                  <a:srgbClr val="FF0000"/>
                </a:solidFill>
                <a:latin typeface="Arial"/>
                <a:cs typeface="Arial"/>
              </a:rPr>
              <a:t>metadata</a:t>
            </a:r>
            <a:r>
              <a:rPr sz="2400" spc="-235" dirty="0">
                <a:solidFill>
                  <a:srgbClr val="FF0000"/>
                </a:solidFill>
                <a:latin typeface="Arial"/>
                <a:cs typeface="Arial"/>
              </a:rPr>
              <a:t> </a:t>
            </a:r>
            <a:r>
              <a:rPr sz="2400" spc="-80" dirty="0">
                <a:solidFill>
                  <a:srgbClr val="FF0000"/>
                </a:solidFill>
                <a:latin typeface="Arial"/>
                <a:cs typeface="Arial"/>
              </a:rPr>
              <a:t>generation</a:t>
            </a:r>
            <a:endParaRPr sz="2400" dirty="0">
              <a:latin typeface="Arial"/>
              <a:cs typeface="Arial"/>
            </a:endParaRPr>
          </a:p>
        </p:txBody>
      </p:sp>
      <p:sp>
        <p:nvSpPr>
          <p:cNvPr id="6" name="object 6"/>
          <p:cNvSpPr/>
          <p:nvPr/>
        </p:nvSpPr>
        <p:spPr>
          <a:xfrm>
            <a:off x="807719" y="2200655"/>
            <a:ext cx="4437888" cy="181813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33627" y="2226564"/>
            <a:ext cx="4335780" cy="171602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240536" y="1540763"/>
            <a:ext cx="4453128" cy="110185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266444" y="1566672"/>
            <a:ext cx="4351020" cy="999743"/>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1245595" y="160020"/>
            <a:ext cx="755903" cy="702563"/>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729995" y="4564379"/>
            <a:ext cx="4805680" cy="453329"/>
          </a:xfrm>
          <a:prstGeom prst="rect">
            <a:avLst/>
          </a:prstGeom>
          <a:ln w="9144">
            <a:solidFill>
              <a:srgbClr val="FF0000"/>
            </a:solidFill>
          </a:ln>
        </p:spPr>
        <p:txBody>
          <a:bodyPr vert="horz" wrap="square" lIns="0" tIns="22225" rIns="0" bIns="0" rtlCol="0">
            <a:spAutoFit/>
          </a:bodyPr>
          <a:lstStyle/>
          <a:p>
            <a:pPr marL="434340" indent="-342900">
              <a:lnSpc>
                <a:spcPct val="100000"/>
              </a:lnSpc>
              <a:buChar char="•"/>
              <a:tabLst>
                <a:tab pos="434340" algn="l"/>
                <a:tab pos="434975" algn="l"/>
              </a:tabLst>
            </a:pPr>
            <a:r>
              <a:rPr sz="2800" spc="-135" dirty="0" smtClean="0">
                <a:solidFill>
                  <a:srgbClr val="57585B"/>
                </a:solidFill>
                <a:latin typeface="Arial"/>
                <a:cs typeface="Arial"/>
              </a:rPr>
              <a:t>Context-Sensitive</a:t>
            </a:r>
            <a:r>
              <a:rPr sz="2800" spc="-114" dirty="0" smtClean="0">
                <a:solidFill>
                  <a:srgbClr val="57585B"/>
                </a:solidFill>
                <a:latin typeface="Arial"/>
                <a:cs typeface="Arial"/>
              </a:rPr>
              <a:t> </a:t>
            </a:r>
            <a:r>
              <a:rPr sz="2800" spc="-120" dirty="0" smtClean="0">
                <a:solidFill>
                  <a:srgbClr val="57585B"/>
                </a:solidFill>
                <a:latin typeface="Arial"/>
                <a:cs typeface="Arial"/>
              </a:rPr>
              <a:t>Defaults</a:t>
            </a:r>
            <a:endParaRPr sz="2800" dirty="0">
              <a:latin typeface="Arial"/>
              <a:cs typeface="Arial"/>
            </a:endParaRPr>
          </a:p>
        </p:txBody>
      </p:sp>
      <p:sp>
        <p:nvSpPr>
          <p:cNvPr id="12" name="object 12"/>
          <p:cNvSpPr txBox="1"/>
          <p:nvPr/>
        </p:nvSpPr>
        <p:spPr>
          <a:xfrm>
            <a:off x="6300215" y="4034028"/>
            <a:ext cx="5130165" cy="1367041"/>
          </a:xfrm>
          <a:prstGeom prst="rect">
            <a:avLst/>
          </a:prstGeom>
          <a:ln w="9144">
            <a:solidFill>
              <a:srgbClr val="FF0000"/>
            </a:solidFill>
          </a:ln>
        </p:spPr>
        <p:txBody>
          <a:bodyPr vert="horz" wrap="square" lIns="0" tIns="0" rIns="0" bIns="0" rtlCol="0">
            <a:spAutoFit/>
          </a:bodyPr>
          <a:lstStyle/>
          <a:p>
            <a:pPr marL="229870" indent="-228600">
              <a:lnSpc>
                <a:spcPct val="100000"/>
              </a:lnSpc>
              <a:spcBef>
                <a:spcPts val="865"/>
              </a:spcBef>
              <a:buClr>
                <a:srgbClr val="9A9B9D"/>
              </a:buClr>
              <a:buChar char="•"/>
              <a:tabLst>
                <a:tab pos="229870" algn="l"/>
              </a:tabLst>
            </a:pPr>
            <a:r>
              <a:rPr sz="2800" spc="-160" dirty="0" smtClean="0">
                <a:solidFill>
                  <a:srgbClr val="57585B"/>
                </a:solidFill>
                <a:latin typeface="Arial"/>
                <a:cs typeface="Arial"/>
              </a:rPr>
              <a:t>Dynamic </a:t>
            </a:r>
            <a:r>
              <a:rPr sz="2800" spc="-105" dirty="0">
                <a:solidFill>
                  <a:srgbClr val="57585B"/>
                </a:solidFill>
                <a:latin typeface="Arial"/>
                <a:cs typeface="Arial"/>
              </a:rPr>
              <a:t>metadata</a:t>
            </a:r>
            <a:r>
              <a:rPr sz="2800" spc="-120" dirty="0">
                <a:solidFill>
                  <a:srgbClr val="57585B"/>
                </a:solidFill>
                <a:latin typeface="Arial"/>
                <a:cs typeface="Arial"/>
              </a:rPr>
              <a:t> </a:t>
            </a:r>
            <a:r>
              <a:rPr sz="2800" spc="-85" dirty="0">
                <a:solidFill>
                  <a:srgbClr val="57585B"/>
                </a:solidFill>
                <a:latin typeface="Arial"/>
                <a:cs typeface="Arial"/>
              </a:rPr>
              <a:t>alignment</a:t>
            </a:r>
            <a:endParaRPr sz="2800" dirty="0">
              <a:latin typeface="Arial"/>
              <a:cs typeface="Arial"/>
            </a:endParaRPr>
          </a:p>
          <a:p>
            <a:pPr marL="229870" marR="83185" indent="-228600">
              <a:lnSpc>
                <a:spcPts val="3020"/>
              </a:lnSpc>
              <a:spcBef>
                <a:spcPts val="1250"/>
              </a:spcBef>
              <a:buClr>
                <a:srgbClr val="9A9B9D"/>
              </a:buClr>
              <a:buChar char="•"/>
              <a:tabLst>
                <a:tab pos="229870" algn="l"/>
              </a:tabLst>
            </a:pPr>
            <a:r>
              <a:rPr sz="2800" spc="-315" dirty="0">
                <a:solidFill>
                  <a:srgbClr val="57585B"/>
                </a:solidFill>
                <a:latin typeface="Arial"/>
                <a:cs typeface="Arial"/>
              </a:rPr>
              <a:t>Easy </a:t>
            </a:r>
            <a:r>
              <a:rPr sz="2800" spc="-95" dirty="0">
                <a:solidFill>
                  <a:srgbClr val="57585B"/>
                </a:solidFill>
                <a:latin typeface="Arial"/>
                <a:cs typeface="Arial"/>
              </a:rPr>
              <a:t>development, </a:t>
            </a:r>
            <a:r>
              <a:rPr sz="2800" spc="-100" dirty="0">
                <a:solidFill>
                  <a:srgbClr val="57585B"/>
                </a:solidFill>
                <a:latin typeface="Arial"/>
                <a:cs typeface="Arial"/>
              </a:rPr>
              <a:t>customization  </a:t>
            </a:r>
            <a:r>
              <a:rPr sz="2800" spc="-135" dirty="0">
                <a:solidFill>
                  <a:srgbClr val="57585B"/>
                </a:solidFill>
                <a:latin typeface="Arial"/>
                <a:cs typeface="Arial"/>
              </a:rPr>
              <a:t>and</a:t>
            </a:r>
            <a:r>
              <a:rPr sz="2800" spc="-140" dirty="0">
                <a:solidFill>
                  <a:srgbClr val="57585B"/>
                </a:solidFill>
                <a:latin typeface="Arial"/>
                <a:cs typeface="Arial"/>
              </a:rPr>
              <a:t> </a:t>
            </a:r>
            <a:r>
              <a:rPr sz="2800" spc="-85" dirty="0">
                <a:solidFill>
                  <a:srgbClr val="57585B"/>
                </a:solidFill>
                <a:latin typeface="Arial"/>
                <a:cs typeface="Arial"/>
              </a:rPr>
              <a:t>deployment</a:t>
            </a:r>
            <a:endParaRPr sz="2800" dirty="0">
              <a:latin typeface="Arial"/>
              <a:cs typeface="Arial"/>
            </a:endParaRPr>
          </a:p>
        </p:txBody>
      </p:sp>
      <p:sp>
        <p:nvSpPr>
          <p:cNvPr id="13" name="object 13"/>
          <p:cNvSpPr/>
          <p:nvPr/>
        </p:nvSpPr>
        <p:spPr>
          <a:xfrm>
            <a:off x="6723888" y="864499"/>
            <a:ext cx="4085844" cy="2991220"/>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956553" y="1463802"/>
            <a:ext cx="0" cy="4419600"/>
          </a:xfrm>
          <a:custGeom>
            <a:avLst/>
            <a:gdLst/>
            <a:ahLst/>
            <a:cxnLst/>
            <a:rect l="l" t="t" r="r" b="b"/>
            <a:pathLst>
              <a:path h="4419600">
                <a:moveTo>
                  <a:pt x="0" y="0"/>
                </a:moveTo>
                <a:lnTo>
                  <a:pt x="0" y="4419600"/>
                </a:lnTo>
              </a:path>
            </a:pathLst>
          </a:custGeom>
          <a:ln w="19812">
            <a:solidFill>
              <a:srgbClr val="C7D9DE"/>
            </a:solidFill>
          </a:ln>
        </p:spPr>
        <p:txBody>
          <a:bodyPr wrap="square" lIns="0" tIns="0" rIns="0" bIns="0" rtlCol="0"/>
          <a:lstStyle/>
          <a:p>
            <a:endParaRPr/>
          </a:p>
        </p:txBody>
      </p:sp>
      <p:sp>
        <p:nvSpPr>
          <p:cNvPr id="6" name="object 6"/>
          <p:cNvSpPr txBox="1">
            <a:spLocks noGrp="1"/>
          </p:cNvSpPr>
          <p:nvPr>
            <p:ph type="title"/>
          </p:nvPr>
        </p:nvSpPr>
        <p:spPr>
          <a:xfrm>
            <a:off x="444500" y="224739"/>
            <a:ext cx="8807450" cy="873760"/>
          </a:xfrm>
          <a:prstGeom prst="rect">
            <a:avLst/>
          </a:prstGeom>
        </p:spPr>
        <p:txBody>
          <a:bodyPr vert="horz" wrap="square" lIns="0" tIns="12700" rIns="0" bIns="0" rtlCol="0">
            <a:spAutoFit/>
          </a:bodyPr>
          <a:lstStyle/>
          <a:p>
            <a:pPr marL="12700">
              <a:lnSpc>
                <a:spcPts val="4054"/>
              </a:lnSpc>
              <a:spcBef>
                <a:spcPts val="100"/>
              </a:spcBef>
            </a:pPr>
            <a:r>
              <a:rPr sz="3600" spc="-105" dirty="0">
                <a:solidFill>
                  <a:srgbClr val="57585B"/>
                </a:solidFill>
                <a:latin typeface="Arial"/>
                <a:cs typeface="Arial"/>
              </a:rPr>
              <a:t>Administrators: </a:t>
            </a:r>
            <a:r>
              <a:rPr sz="3600" spc="-110" dirty="0">
                <a:solidFill>
                  <a:srgbClr val="57585B"/>
                </a:solidFill>
                <a:latin typeface="Arial"/>
                <a:cs typeface="Arial"/>
              </a:rPr>
              <a:t>Automated </a:t>
            </a:r>
            <a:r>
              <a:rPr sz="3600" spc="-260" dirty="0">
                <a:solidFill>
                  <a:srgbClr val="57585B"/>
                </a:solidFill>
                <a:latin typeface="Arial"/>
                <a:cs typeface="Arial"/>
              </a:rPr>
              <a:t>Secure</a:t>
            </a:r>
            <a:r>
              <a:rPr sz="3600" spc="-440" dirty="0">
                <a:solidFill>
                  <a:srgbClr val="57585B"/>
                </a:solidFill>
                <a:latin typeface="Arial"/>
                <a:cs typeface="Arial"/>
              </a:rPr>
              <a:t> </a:t>
            </a:r>
            <a:r>
              <a:rPr sz="3600" spc="-130" dirty="0">
                <a:solidFill>
                  <a:srgbClr val="57585B"/>
                </a:solidFill>
                <a:latin typeface="Arial"/>
                <a:cs typeface="Arial"/>
              </a:rPr>
              <a:t>Deployment</a:t>
            </a:r>
            <a:endParaRPr sz="3600">
              <a:latin typeface="Arial"/>
              <a:cs typeface="Arial"/>
            </a:endParaRPr>
          </a:p>
          <a:p>
            <a:pPr marL="12700">
              <a:lnSpc>
                <a:spcPts val="2615"/>
              </a:lnSpc>
            </a:pPr>
            <a:r>
              <a:rPr sz="2400" spc="-40" dirty="0">
                <a:solidFill>
                  <a:srgbClr val="FF0000"/>
                </a:solidFill>
                <a:latin typeface="Arial"/>
                <a:cs typeface="Arial"/>
              </a:rPr>
              <a:t>Migration </a:t>
            </a:r>
            <a:r>
              <a:rPr sz="2400" spc="-140" dirty="0">
                <a:solidFill>
                  <a:srgbClr val="FF0000"/>
                </a:solidFill>
                <a:latin typeface="Arial"/>
                <a:cs typeface="Arial"/>
              </a:rPr>
              <a:t>– </a:t>
            </a:r>
            <a:r>
              <a:rPr sz="2400" spc="-145" dirty="0">
                <a:solidFill>
                  <a:srgbClr val="FF0000"/>
                </a:solidFill>
                <a:latin typeface="Arial"/>
                <a:cs typeface="Arial"/>
              </a:rPr>
              <a:t>Synchronous </a:t>
            </a:r>
            <a:r>
              <a:rPr sz="2400" spc="-20" dirty="0">
                <a:solidFill>
                  <a:srgbClr val="FF0000"/>
                </a:solidFill>
                <a:latin typeface="Arial"/>
                <a:cs typeface="Arial"/>
              </a:rPr>
              <a:t>or</a:t>
            </a:r>
            <a:r>
              <a:rPr sz="2400" spc="-235" dirty="0">
                <a:solidFill>
                  <a:srgbClr val="FF0000"/>
                </a:solidFill>
                <a:latin typeface="Arial"/>
                <a:cs typeface="Arial"/>
              </a:rPr>
              <a:t> </a:t>
            </a:r>
            <a:r>
              <a:rPr sz="2400" spc="-130" dirty="0">
                <a:solidFill>
                  <a:srgbClr val="FF0000"/>
                </a:solidFill>
                <a:latin typeface="Arial"/>
                <a:cs typeface="Arial"/>
              </a:rPr>
              <a:t>Asynchronous</a:t>
            </a:r>
            <a:endParaRPr sz="2400">
              <a:latin typeface="Arial"/>
              <a:cs typeface="Arial"/>
            </a:endParaRPr>
          </a:p>
        </p:txBody>
      </p:sp>
      <p:sp>
        <p:nvSpPr>
          <p:cNvPr id="7" name="object 7"/>
          <p:cNvSpPr/>
          <p:nvPr/>
        </p:nvSpPr>
        <p:spPr>
          <a:xfrm>
            <a:off x="611123" y="1534667"/>
            <a:ext cx="4954524" cy="2548127"/>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37031" y="1560575"/>
            <a:ext cx="4852416" cy="2446020"/>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1156208" y="2828036"/>
            <a:ext cx="813435" cy="193675"/>
          </a:xfrm>
          <a:prstGeom prst="rect">
            <a:avLst/>
          </a:prstGeom>
        </p:spPr>
        <p:txBody>
          <a:bodyPr vert="horz" wrap="square" lIns="0" tIns="13335" rIns="0" bIns="0" rtlCol="0">
            <a:spAutoFit/>
          </a:bodyPr>
          <a:lstStyle/>
          <a:p>
            <a:pPr marL="12700">
              <a:lnSpc>
                <a:spcPct val="100000"/>
              </a:lnSpc>
              <a:spcBef>
                <a:spcPts val="105"/>
              </a:spcBef>
            </a:pPr>
            <a:r>
              <a:rPr sz="1100" b="1" spc="-70" dirty="0">
                <a:solidFill>
                  <a:srgbClr val="57585B"/>
                </a:solidFill>
                <a:latin typeface="Arial"/>
                <a:cs typeface="Arial"/>
              </a:rPr>
              <a:t>Development</a:t>
            </a:r>
            <a:endParaRPr sz="1100">
              <a:latin typeface="Arial"/>
              <a:cs typeface="Arial"/>
            </a:endParaRPr>
          </a:p>
        </p:txBody>
      </p:sp>
      <p:sp>
        <p:nvSpPr>
          <p:cNvPr id="12" name="object 12"/>
          <p:cNvSpPr txBox="1"/>
          <p:nvPr/>
        </p:nvSpPr>
        <p:spPr>
          <a:xfrm>
            <a:off x="4134739" y="2738120"/>
            <a:ext cx="667385" cy="193675"/>
          </a:xfrm>
          <a:prstGeom prst="rect">
            <a:avLst/>
          </a:prstGeom>
        </p:spPr>
        <p:txBody>
          <a:bodyPr vert="horz" wrap="square" lIns="0" tIns="13335" rIns="0" bIns="0" rtlCol="0">
            <a:spAutoFit/>
          </a:bodyPr>
          <a:lstStyle/>
          <a:p>
            <a:pPr marL="12700">
              <a:lnSpc>
                <a:spcPct val="100000"/>
              </a:lnSpc>
              <a:spcBef>
                <a:spcPts val="105"/>
              </a:spcBef>
            </a:pPr>
            <a:r>
              <a:rPr sz="1100" b="1" spc="-80" dirty="0">
                <a:solidFill>
                  <a:srgbClr val="57585B"/>
                </a:solidFill>
                <a:latin typeface="Arial"/>
                <a:cs typeface="Arial"/>
              </a:rPr>
              <a:t>Production</a:t>
            </a:r>
            <a:endParaRPr sz="1100">
              <a:latin typeface="Arial"/>
              <a:cs typeface="Arial"/>
            </a:endParaRPr>
          </a:p>
        </p:txBody>
      </p:sp>
      <p:sp>
        <p:nvSpPr>
          <p:cNvPr id="13" name="object 13"/>
          <p:cNvSpPr txBox="1"/>
          <p:nvPr/>
        </p:nvSpPr>
        <p:spPr>
          <a:xfrm>
            <a:off x="2716529" y="3234308"/>
            <a:ext cx="601980" cy="193675"/>
          </a:xfrm>
          <a:prstGeom prst="rect">
            <a:avLst/>
          </a:prstGeom>
        </p:spPr>
        <p:txBody>
          <a:bodyPr vert="horz" wrap="square" lIns="0" tIns="13335" rIns="0" bIns="0" rtlCol="0">
            <a:spAutoFit/>
          </a:bodyPr>
          <a:lstStyle/>
          <a:p>
            <a:pPr marL="12700">
              <a:lnSpc>
                <a:spcPct val="100000"/>
              </a:lnSpc>
              <a:spcBef>
                <a:spcPts val="105"/>
              </a:spcBef>
            </a:pPr>
            <a:r>
              <a:rPr sz="1100" b="1" spc="40" dirty="0">
                <a:solidFill>
                  <a:srgbClr val="57585B"/>
                </a:solidFill>
                <a:latin typeface="Arial"/>
                <a:cs typeface="Arial"/>
              </a:rPr>
              <a:t>M</a:t>
            </a:r>
            <a:r>
              <a:rPr sz="1100" b="1" spc="-35" dirty="0">
                <a:solidFill>
                  <a:srgbClr val="57585B"/>
                </a:solidFill>
                <a:latin typeface="Arial"/>
                <a:cs typeface="Arial"/>
              </a:rPr>
              <a:t>i</a:t>
            </a:r>
            <a:r>
              <a:rPr sz="1100" b="1" spc="-150" dirty="0">
                <a:solidFill>
                  <a:srgbClr val="57585B"/>
                </a:solidFill>
                <a:latin typeface="Arial"/>
                <a:cs typeface="Arial"/>
              </a:rPr>
              <a:t>g</a:t>
            </a:r>
            <a:r>
              <a:rPr sz="1100" b="1" spc="-40" dirty="0">
                <a:solidFill>
                  <a:srgbClr val="57585B"/>
                </a:solidFill>
                <a:latin typeface="Arial"/>
                <a:cs typeface="Arial"/>
              </a:rPr>
              <a:t>r</a:t>
            </a:r>
            <a:r>
              <a:rPr sz="1100" b="1" spc="-80" dirty="0">
                <a:solidFill>
                  <a:srgbClr val="57585B"/>
                </a:solidFill>
                <a:latin typeface="Arial"/>
                <a:cs typeface="Arial"/>
              </a:rPr>
              <a:t>a</a:t>
            </a:r>
            <a:r>
              <a:rPr sz="1100" b="1" spc="-10" dirty="0">
                <a:solidFill>
                  <a:srgbClr val="57585B"/>
                </a:solidFill>
                <a:latin typeface="Arial"/>
                <a:cs typeface="Arial"/>
              </a:rPr>
              <a:t>ti</a:t>
            </a:r>
            <a:r>
              <a:rPr sz="1100" b="1" spc="-90" dirty="0">
                <a:solidFill>
                  <a:srgbClr val="57585B"/>
                </a:solidFill>
                <a:latin typeface="Arial"/>
                <a:cs typeface="Arial"/>
              </a:rPr>
              <a:t>o</a:t>
            </a:r>
            <a:r>
              <a:rPr sz="1100" b="1" spc="-80" dirty="0">
                <a:solidFill>
                  <a:srgbClr val="57585B"/>
                </a:solidFill>
                <a:latin typeface="Arial"/>
                <a:cs typeface="Arial"/>
              </a:rPr>
              <a:t>n</a:t>
            </a:r>
            <a:endParaRPr sz="1100">
              <a:latin typeface="Arial"/>
              <a:cs typeface="Arial"/>
            </a:endParaRPr>
          </a:p>
        </p:txBody>
      </p:sp>
      <p:sp>
        <p:nvSpPr>
          <p:cNvPr id="14" name="object 14"/>
          <p:cNvSpPr/>
          <p:nvPr/>
        </p:nvSpPr>
        <p:spPr>
          <a:xfrm>
            <a:off x="6646164" y="871727"/>
            <a:ext cx="4588764" cy="2939796"/>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6477000" y="774191"/>
            <a:ext cx="4972811" cy="3336036"/>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6672071" y="969263"/>
            <a:ext cx="4402835" cy="276606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8360664" y="1348739"/>
            <a:ext cx="1333500" cy="227329"/>
          </a:xfrm>
          <a:custGeom>
            <a:avLst/>
            <a:gdLst/>
            <a:ahLst/>
            <a:cxnLst/>
            <a:rect l="l" t="t" r="r" b="b"/>
            <a:pathLst>
              <a:path w="1333500" h="227330">
                <a:moveTo>
                  <a:pt x="0" y="227075"/>
                </a:moveTo>
                <a:lnTo>
                  <a:pt x="1333500" y="227075"/>
                </a:lnTo>
                <a:lnTo>
                  <a:pt x="1333500" y="0"/>
                </a:lnTo>
                <a:lnTo>
                  <a:pt x="0" y="0"/>
                </a:lnTo>
                <a:lnTo>
                  <a:pt x="0" y="227075"/>
                </a:lnTo>
                <a:close/>
              </a:path>
            </a:pathLst>
          </a:custGeom>
          <a:solidFill>
            <a:srgbClr val="FFFFFF"/>
          </a:solidFill>
        </p:spPr>
        <p:txBody>
          <a:bodyPr wrap="square" lIns="0" tIns="0" rIns="0" bIns="0" rtlCol="0"/>
          <a:lstStyle/>
          <a:p>
            <a:endParaRPr/>
          </a:p>
        </p:txBody>
      </p:sp>
      <p:sp>
        <p:nvSpPr>
          <p:cNvPr id="18" name="object 18"/>
          <p:cNvSpPr/>
          <p:nvPr/>
        </p:nvSpPr>
        <p:spPr>
          <a:xfrm>
            <a:off x="6903719" y="1680972"/>
            <a:ext cx="1168907" cy="1470660"/>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9297923" y="1601724"/>
            <a:ext cx="1168907" cy="1472184"/>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7061072" y="1318387"/>
            <a:ext cx="1000125" cy="239395"/>
          </a:xfrm>
          <a:prstGeom prst="rect">
            <a:avLst/>
          </a:prstGeom>
        </p:spPr>
        <p:txBody>
          <a:bodyPr vert="horz" wrap="square" lIns="0" tIns="13335" rIns="0" bIns="0" rtlCol="0">
            <a:spAutoFit/>
          </a:bodyPr>
          <a:lstStyle/>
          <a:p>
            <a:pPr marL="12700">
              <a:lnSpc>
                <a:spcPct val="100000"/>
              </a:lnSpc>
              <a:spcBef>
                <a:spcPts val="105"/>
              </a:spcBef>
            </a:pPr>
            <a:r>
              <a:rPr sz="1400" spc="-135" dirty="0">
                <a:solidFill>
                  <a:srgbClr val="57585B"/>
                </a:solidFill>
                <a:latin typeface="Arial"/>
                <a:cs typeface="Arial"/>
              </a:rPr>
              <a:t>D</a:t>
            </a:r>
            <a:r>
              <a:rPr sz="1400" spc="-114" dirty="0">
                <a:solidFill>
                  <a:srgbClr val="57585B"/>
                </a:solidFill>
                <a:latin typeface="Arial"/>
                <a:cs typeface="Arial"/>
              </a:rPr>
              <a:t>e</a:t>
            </a:r>
            <a:r>
              <a:rPr sz="1400" spc="-85" dirty="0">
                <a:solidFill>
                  <a:srgbClr val="57585B"/>
                </a:solidFill>
                <a:latin typeface="Arial"/>
                <a:cs typeface="Arial"/>
              </a:rPr>
              <a:t>v</a:t>
            </a:r>
            <a:r>
              <a:rPr sz="1400" spc="-35" dirty="0">
                <a:solidFill>
                  <a:srgbClr val="57585B"/>
                </a:solidFill>
                <a:latin typeface="Arial"/>
                <a:cs typeface="Arial"/>
              </a:rPr>
              <a:t>elop</a:t>
            </a:r>
            <a:r>
              <a:rPr sz="1400" spc="-70" dirty="0">
                <a:solidFill>
                  <a:srgbClr val="57585B"/>
                </a:solidFill>
                <a:latin typeface="Arial"/>
                <a:cs typeface="Arial"/>
              </a:rPr>
              <a:t>m</a:t>
            </a:r>
            <a:r>
              <a:rPr sz="1400" spc="-65" dirty="0">
                <a:solidFill>
                  <a:srgbClr val="57585B"/>
                </a:solidFill>
                <a:latin typeface="Arial"/>
                <a:cs typeface="Arial"/>
              </a:rPr>
              <a:t>e</a:t>
            </a:r>
            <a:r>
              <a:rPr sz="1400" spc="-85" dirty="0">
                <a:solidFill>
                  <a:srgbClr val="57585B"/>
                </a:solidFill>
                <a:latin typeface="Arial"/>
                <a:cs typeface="Arial"/>
              </a:rPr>
              <a:t>n</a:t>
            </a:r>
            <a:r>
              <a:rPr sz="1400" spc="80" dirty="0">
                <a:solidFill>
                  <a:srgbClr val="57585B"/>
                </a:solidFill>
                <a:latin typeface="Arial"/>
                <a:cs typeface="Arial"/>
              </a:rPr>
              <a:t>t</a:t>
            </a:r>
            <a:endParaRPr sz="1400">
              <a:latin typeface="Arial"/>
              <a:cs typeface="Arial"/>
            </a:endParaRPr>
          </a:p>
        </p:txBody>
      </p:sp>
      <p:sp>
        <p:nvSpPr>
          <p:cNvPr id="21" name="object 21"/>
          <p:cNvSpPr txBox="1"/>
          <p:nvPr/>
        </p:nvSpPr>
        <p:spPr>
          <a:xfrm>
            <a:off x="9583928" y="1318387"/>
            <a:ext cx="820419" cy="239395"/>
          </a:xfrm>
          <a:prstGeom prst="rect">
            <a:avLst/>
          </a:prstGeom>
        </p:spPr>
        <p:txBody>
          <a:bodyPr vert="horz" wrap="square" lIns="0" tIns="13335" rIns="0" bIns="0" rtlCol="0">
            <a:spAutoFit/>
          </a:bodyPr>
          <a:lstStyle/>
          <a:p>
            <a:pPr marL="12700">
              <a:lnSpc>
                <a:spcPct val="100000"/>
              </a:lnSpc>
              <a:spcBef>
                <a:spcPts val="105"/>
              </a:spcBef>
            </a:pPr>
            <a:r>
              <a:rPr sz="1400" spc="-50" dirty="0">
                <a:solidFill>
                  <a:srgbClr val="57585B"/>
                </a:solidFill>
                <a:latin typeface="Arial"/>
                <a:cs typeface="Arial"/>
              </a:rPr>
              <a:t>Production</a:t>
            </a:r>
            <a:endParaRPr sz="1400">
              <a:latin typeface="Arial"/>
              <a:cs typeface="Arial"/>
            </a:endParaRPr>
          </a:p>
        </p:txBody>
      </p:sp>
      <p:sp>
        <p:nvSpPr>
          <p:cNvPr id="22" name="object 22"/>
          <p:cNvSpPr/>
          <p:nvPr/>
        </p:nvSpPr>
        <p:spPr>
          <a:xfrm>
            <a:off x="9991343" y="969263"/>
            <a:ext cx="1082040" cy="1028700"/>
          </a:xfrm>
          <a:custGeom>
            <a:avLst/>
            <a:gdLst/>
            <a:ahLst/>
            <a:cxnLst/>
            <a:rect l="l" t="t" r="r" b="b"/>
            <a:pathLst>
              <a:path w="1082040" h="1028700">
                <a:moveTo>
                  <a:pt x="1082039" y="0"/>
                </a:moveTo>
                <a:lnTo>
                  <a:pt x="0" y="0"/>
                </a:lnTo>
                <a:lnTo>
                  <a:pt x="1082039" y="1028700"/>
                </a:lnTo>
                <a:lnTo>
                  <a:pt x="1082039" y="0"/>
                </a:lnTo>
                <a:close/>
              </a:path>
            </a:pathLst>
          </a:custGeom>
          <a:solidFill>
            <a:srgbClr val="FFFFFF"/>
          </a:solidFill>
        </p:spPr>
        <p:txBody>
          <a:bodyPr wrap="square" lIns="0" tIns="0" rIns="0" bIns="0" rtlCol="0"/>
          <a:lstStyle/>
          <a:p>
            <a:endParaRPr/>
          </a:p>
        </p:txBody>
      </p:sp>
      <p:sp>
        <p:nvSpPr>
          <p:cNvPr id="24" name="object 24"/>
          <p:cNvSpPr txBox="1"/>
          <p:nvPr/>
        </p:nvSpPr>
        <p:spPr>
          <a:xfrm>
            <a:off x="495300" y="4226052"/>
            <a:ext cx="5096510" cy="1772920"/>
          </a:xfrm>
          <a:prstGeom prst="rect">
            <a:avLst/>
          </a:prstGeom>
          <a:ln w="9144">
            <a:solidFill>
              <a:srgbClr val="FF0000"/>
            </a:solidFill>
          </a:ln>
        </p:spPr>
        <p:txBody>
          <a:bodyPr vert="horz" wrap="square" lIns="0" tIns="0" rIns="0" bIns="0" rtlCol="0">
            <a:spAutoFit/>
          </a:bodyPr>
          <a:lstStyle/>
          <a:p>
            <a:pPr algn="ctr">
              <a:lnSpc>
                <a:spcPts val="3625"/>
              </a:lnSpc>
            </a:pPr>
            <a:r>
              <a:rPr sz="3200" spc="-105" dirty="0" smtClean="0">
                <a:solidFill>
                  <a:srgbClr val="57585B"/>
                </a:solidFill>
                <a:latin typeface="Trebuchet MS"/>
                <a:cs typeface="Trebuchet MS"/>
              </a:rPr>
              <a:t>IP-201</a:t>
            </a:r>
            <a:r>
              <a:rPr lang="en-US" sz="3200" spc="-105" dirty="0" smtClean="0">
                <a:solidFill>
                  <a:srgbClr val="57585B"/>
                </a:solidFill>
                <a:latin typeface="Trebuchet MS"/>
                <a:cs typeface="Trebuchet MS"/>
              </a:rPr>
              <a:t>7</a:t>
            </a:r>
            <a:endParaRPr sz="3200" dirty="0">
              <a:latin typeface="Trebuchet MS"/>
              <a:cs typeface="Trebuchet MS"/>
            </a:endParaRPr>
          </a:p>
          <a:p>
            <a:pPr marL="90805">
              <a:lnSpc>
                <a:spcPct val="100000"/>
              </a:lnSpc>
              <a:spcBef>
                <a:spcPts val="75"/>
              </a:spcBef>
            </a:pPr>
            <a:r>
              <a:rPr sz="2000" spc="-135" dirty="0">
                <a:solidFill>
                  <a:srgbClr val="57585B"/>
                </a:solidFill>
                <a:latin typeface="Arial"/>
                <a:cs typeface="Arial"/>
              </a:rPr>
              <a:t>Source </a:t>
            </a:r>
            <a:r>
              <a:rPr sz="2000" spc="-95" dirty="0">
                <a:solidFill>
                  <a:srgbClr val="57585B"/>
                </a:solidFill>
                <a:latin typeface="Arial"/>
                <a:cs typeface="Arial"/>
              </a:rPr>
              <a:t>and </a:t>
            </a:r>
            <a:r>
              <a:rPr sz="2000" spc="-130" dirty="0">
                <a:solidFill>
                  <a:srgbClr val="57585B"/>
                </a:solidFill>
                <a:latin typeface="Arial"/>
                <a:cs typeface="Arial"/>
              </a:rPr>
              <a:t>Target </a:t>
            </a:r>
            <a:r>
              <a:rPr sz="2000" spc="-110" dirty="0">
                <a:solidFill>
                  <a:srgbClr val="57585B"/>
                </a:solidFill>
                <a:latin typeface="Arial"/>
                <a:cs typeface="Arial"/>
              </a:rPr>
              <a:t>servers</a:t>
            </a:r>
            <a:r>
              <a:rPr sz="2000" spc="-45" dirty="0">
                <a:solidFill>
                  <a:srgbClr val="57585B"/>
                </a:solidFill>
                <a:latin typeface="Arial"/>
                <a:cs typeface="Arial"/>
              </a:rPr>
              <a:t> </a:t>
            </a:r>
            <a:r>
              <a:rPr sz="2000" spc="-70" dirty="0">
                <a:solidFill>
                  <a:srgbClr val="57585B"/>
                </a:solidFill>
                <a:latin typeface="Arial"/>
                <a:cs typeface="Arial"/>
              </a:rPr>
              <a:t>available/connected</a:t>
            </a:r>
            <a:endParaRPr sz="2000" dirty="0">
              <a:latin typeface="Arial"/>
              <a:cs typeface="Arial"/>
            </a:endParaRPr>
          </a:p>
          <a:p>
            <a:pPr>
              <a:lnSpc>
                <a:spcPct val="100000"/>
              </a:lnSpc>
              <a:spcBef>
                <a:spcPts val="40"/>
              </a:spcBef>
            </a:pPr>
            <a:endParaRPr sz="2050" dirty="0">
              <a:latin typeface="Times New Roman"/>
              <a:cs typeface="Times New Roman"/>
            </a:endParaRPr>
          </a:p>
          <a:p>
            <a:pPr marL="90805" marR="408940">
              <a:lnSpc>
                <a:spcPct val="100000"/>
              </a:lnSpc>
            </a:pPr>
            <a:r>
              <a:rPr sz="2000" spc="-110" dirty="0">
                <a:solidFill>
                  <a:srgbClr val="57585B"/>
                </a:solidFill>
                <a:latin typeface="Arial"/>
                <a:cs typeface="Arial"/>
              </a:rPr>
              <a:t>Discovery </a:t>
            </a:r>
            <a:r>
              <a:rPr sz="2000" spc="-105" dirty="0">
                <a:solidFill>
                  <a:srgbClr val="57585B"/>
                </a:solidFill>
                <a:latin typeface="Arial"/>
                <a:cs typeface="Arial"/>
              </a:rPr>
              <a:t>is </a:t>
            </a:r>
            <a:r>
              <a:rPr sz="2000" spc="-65" dirty="0">
                <a:solidFill>
                  <a:srgbClr val="57585B"/>
                </a:solidFill>
                <a:latin typeface="Arial"/>
                <a:cs typeface="Arial"/>
              </a:rPr>
              <a:t>dependent </a:t>
            </a:r>
            <a:r>
              <a:rPr sz="2000" spc="-60" dirty="0">
                <a:solidFill>
                  <a:srgbClr val="57585B"/>
                </a:solidFill>
                <a:latin typeface="Arial"/>
                <a:cs typeface="Arial"/>
              </a:rPr>
              <a:t>on </a:t>
            </a:r>
            <a:r>
              <a:rPr sz="2000" spc="-20" dirty="0">
                <a:solidFill>
                  <a:srgbClr val="57585B"/>
                </a:solidFill>
                <a:latin typeface="Arial"/>
                <a:cs typeface="Arial"/>
              </a:rPr>
              <a:t>the</a:t>
            </a:r>
            <a:r>
              <a:rPr sz="2000" spc="-225" dirty="0">
                <a:solidFill>
                  <a:srgbClr val="57585B"/>
                </a:solidFill>
                <a:latin typeface="Arial"/>
                <a:cs typeface="Arial"/>
              </a:rPr>
              <a:t> </a:t>
            </a:r>
            <a:r>
              <a:rPr sz="2000" spc="-50" dirty="0">
                <a:solidFill>
                  <a:srgbClr val="57585B"/>
                </a:solidFill>
                <a:latin typeface="Arial"/>
                <a:cs typeface="Arial"/>
              </a:rPr>
              <a:t>source/target  </a:t>
            </a:r>
            <a:r>
              <a:rPr sz="2000" spc="-55" dirty="0">
                <a:solidFill>
                  <a:srgbClr val="57585B"/>
                </a:solidFill>
                <a:latin typeface="Arial"/>
                <a:cs typeface="Arial"/>
              </a:rPr>
              <a:t>availability</a:t>
            </a:r>
            <a:endParaRPr sz="2000" dirty="0">
              <a:latin typeface="Arial"/>
              <a:cs typeface="Arial"/>
            </a:endParaRPr>
          </a:p>
        </p:txBody>
      </p:sp>
      <p:sp>
        <p:nvSpPr>
          <p:cNvPr id="25" name="object 25"/>
          <p:cNvSpPr txBox="1"/>
          <p:nvPr/>
        </p:nvSpPr>
        <p:spPr>
          <a:xfrm>
            <a:off x="6411467" y="3735323"/>
            <a:ext cx="5096510" cy="1713290"/>
          </a:xfrm>
          <a:prstGeom prst="rect">
            <a:avLst/>
          </a:prstGeom>
          <a:ln w="9144">
            <a:solidFill>
              <a:srgbClr val="FF0000"/>
            </a:solidFill>
          </a:ln>
        </p:spPr>
        <p:txBody>
          <a:bodyPr vert="horz" wrap="square" lIns="0" tIns="0" rIns="0" bIns="0" rtlCol="0">
            <a:spAutoFit/>
          </a:bodyPr>
          <a:lstStyle/>
          <a:p>
            <a:pPr algn="ctr">
              <a:lnSpc>
                <a:spcPts val="3625"/>
              </a:lnSpc>
            </a:pPr>
            <a:r>
              <a:rPr sz="3200" spc="-165" dirty="0">
                <a:solidFill>
                  <a:srgbClr val="57585B"/>
                </a:solidFill>
                <a:latin typeface="Trebuchet MS"/>
                <a:cs typeface="Trebuchet MS"/>
              </a:rPr>
              <a:t>Siebel</a:t>
            </a:r>
            <a:r>
              <a:rPr sz="3200" spc="-235" dirty="0">
                <a:solidFill>
                  <a:srgbClr val="57585B"/>
                </a:solidFill>
                <a:latin typeface="Trebuchet MS"/>
                <a:cs typeface="Trebuchet MS"/>
              </a:rPr>
              <a:t> </a:t>
            </a:r>
            <a:r>
              <a:rPr sz="3200" spc="-60" dirty="0" smtClean="0">
                <a:solidFill>
                  <a:srgbClr val="57585B"/>
                </a:solidFill>
                <a:latin typeface="Trebuchet MS"/>
                <a:cs typeface="Trebuchet MS"/>
              </a:rPr>
              <a:t>201</a:t>
            </a:r>
            <a:r>
              <a:rPr lang="en-US" sz="3200" spc="-60" dirty="0" smtClean="0">
                <a:solidFill>
                  <a:srgbClr val="57585B"/>
                </a:solidFill>
                <a:latin typeface="Trebuchet MS"/>
                <a:cs typeface="Trebuchet MS"/>
              </a:rPr>
              <a:t>9</a:t>
            </a:r>
            <a:endParaRPr sz="3200" dirty="0">
              <a:latin typeface="Trebuchet MS"/>
              <a:cs typeface="Trebuchet MS"/>
            </a:endParaRPr>
          </a:p>
          <a:p>
            <a:pPr marL="91440">
              <a:lnSpc>
                <a:spcPct val="100000"/>
              </a:lnSpc>
              <a:spcBef>
                <a:spcPts val="70"/>
              </a:spcBef>
            </a:pPr>
            <a:r>
              <a:rPr sz="2000" spc="-90" dirty="0">
                <a:solidFill>
                  <a:srgbClr val="57585B"/>
                </a:solidFill>
                <a:latin typeface="Arial"/>
                <a:cs typeface="Arial"/>
              </a:rPr>
              <a:t>Eliminates </a:t>
            </a:r>
            <a:r>
              <a:rPr sz="2000" spc="-100" dirty="0">
                <a:solidFill>
                  <a:srgbClr val="57585B"/>
                </a:solidFill>
                <a:latin typeface="Arial"/>
                <a:cs typeface="Arial"/>
              </a:rPr>
              <a:t>dependencies </a:t>
            </a:r>
            <a:r>
              <a:rPr sz="2000" spc="-60" dirty="0">
                <a:solidFill>
                  <a:srgbClr val="57585B"/>
                </a:solidFill>
                <a:latin typeface="Arial"/>
                <a:cs typeface="Arial"/>
              </a:rPr>
              <a:t>on </a:t>
            </a:r>
            <a:r>
              <a:rPr sz="2000" spc="-135" dirty="0">
                <a:solidFill>
                  <a:srgbClr val="57585B"/>
                </a:solidFill>
                <a:latin typeface="Arial"/>
                <a:cs typeface="Arial"/>
              </a:rPr>
              <a:t>Source </a:t>
            </a:r>
            <a:r>
              <a:rPr sz="2000" spc="-95" dirty="0">
                <a:solidFill>
                  <a:srgbClr val="57585B"/>
                </a:solidFill>
                <a:latin typeface="Arial"/>
                <a:cs typeface="Arial"/>
              </a:rPr>
              <a:t>and</a:t>
            </a:r>
            <a:r>
              <a:rPr sz="2000" spc="-145" dirty="0">
                <a:solidFill>
                  <a:srgbClr val="57585B"/>
                </a:solidFill>
                <a:latin typeface="Arial"/>
                <a:cs typeface="Arial"/>
              </a:rPr>
              <a:t> </a:t>
            </a:r>
            <a:r>
              <a:rPr sz="2000" spc="-130" dirty="0">
                <a:solidFill>
                  <a:srgbClr val="57585B"/>
                </a:solidFill>
                <a:latin typeface="Arial"/>
                <a:cs typeface="Arial"/>
              </a:rPr>
              <a:t>Target</a:t>
            </a:r>
            <a:endParaRPr sz="2000" dirty="0">
              <a:latin typeface="Arial"/>
              <a:cs typeface="Arial"/>
            </a:endParaRPr>
          </a:p>
          <a:p>
            <a:pPr>
              <a:lnSpc>
                <a:spcPct val="100000"/>
              </a:lnSpc>
              <a:spcBef>
                <a:spcPts val="40"/>
              </a:spcBef>
            </a:pPr>
            <a:endParaRPr sz="2050" dirty="0">
              <a:latin typeface="Times New Roman"/>
              <a:cs typeface="Times New Roman"/>
            </a:endParaRPr>
          </a:p>
          <a:p>
            <a:pPr marL="91440">
              <a:lnSpc>
                <a:spcPct val="100000"/>
              </a:lnSpc>
              <a:spcBef>
                <a:spcPts val="5"/>
              </a:spcBef>
            </a:pPr>
            <a:r>
              <a:rPr sz="2000" spc="-100" dirty="0">
                <a:solidFill>
                  <a:srgbClr val="57585B"/>
                </a:solidFill>
                <a:latin typeface="Arial"/>
                <a:cs typeface="Arial"/>
              </a:rPr>
              <a:t>Organizations </a:t>
            </a:r>
            <a:r>
              <a:rPr sz="2000" spc="-125" dirty="0">
                <a:solidFill>
                  <a:srgbClr val="57585B"/>
                </a:solidFill>
                <a:latin typeface="Arial"/>
                <a:cs typeface="Arial"/>
              </a:rPr>
              <a:t>have </a:t>
            </a:r>
            <a:r>
              <a:rPr sz="2000" spc="-114" dirty="0">
                <a:solidFill>
                  <a:srgbClr val="57585B"/>
                </a:solidFill>
                <a:latin typeface="Arial"/>
                <a:cs typeface="Arial"/>
              </a:rPr>
              <a:t>Governance </a:t>
            </a:r>
            <a:r>
              <a:rPr sz="2000" spc="-5" dirty="0">
                <a:solidFill>
                  <a:srgbClr val="57585B"/>
                </a:solidFill>
                <a:latin typeface="Arial"/>
                <a:cs typeface="Arial"/>
              </a:rPr>
              <a:t>for</a:t>
            </a:r>
            <a:r>
              <a:rPr sz="2000" spc="-95" dirty="0">
                <a:solidFill>
                  <a:srgbClr val="57585B"/>
                </a:solidFill>
                <a:latin typeface="Arial"/>
                <a:cs typeface="Arial"/>
              </a:rPr>
              <a:t> </a:t>
            </a:r>
            <a:r>
              <a:rPr sz="2000" spc="-85" dirty="0">
                <a:solidFill>
                  <a:srgbClr val="57585B"/>
                </a:solidFill>
                <a:latin typeface="Arial"/>
                <a:cs typeface="Arial"/>
              </a:rPr>
              <a:t>accepting</a:t>
            </a:r>
            <a:endParaRPr sz="2000" dirty="0">
              <a:latin typeface="Arial"/>
              <a:cs typeface="Arial"/>
            </a:endParaRPr>
          </a:p>
          <a:p>
            <a:pPr marL="91440">
              <a:lnSpc>
                <a:spcPct val="100000"/>
              </a:lnSpc>
            </a:pPr>
            <a:r>
              <a:rPr sz="2000" spc="-45" dirty="0">
                <a:solidFill>
                  <a:srgbClr val="57585B"/>
                </a:solidFill>
                <a:latin typeface="Arial"/>
                <a:cs typeface="Arial"/>
              </a:rPr>
              <a:t>migration </a:t>
            </a:r>
            <a:r>
              <a:rPr sz="2000" spc="-145" dirty="0">
                <a:solidFill>
                  <a:srgbClr val="57585B"/>
                </a:solidFill>
                <a:latin typeface="Arial"/>
                <a:cs typeface="Arial"/>
              </a:rPr>
              <a:t>packages </a:t>
            </a:r>
            <a:r>
              <a:rPr sz="2000" spc="-25" dirty="0">
                <a:solidFill>
                  <a:srgbClr val="57585B"/>
                </a:solidFill>
                <a:latin typeface="Arial"/>
                <a:cs typeface="Arial"/>
              </a:rPr>
              <a:t>from</a:t>
            </a:r>
            <a:r>
              <a:rPr sz="2000" spc="-145" dirty="0">
                <a:solidFill>
                  <a:srgbClr val="57585B"/>
                </a:solidFill>
                <a:latin typeface="Arial"/>
                <a:cs typeface="Arial"/>
              </a:rPr>
              <a:t> </a:t>
            </a:r>
            <a:r>
              <a:rPr sz="2000" spc="-110" dirty="0">
                <a:solidFill>
                  <a:srgbClr val="57585B"/>
                </a:solidFill>
                <a:latin typeface="Arial"/>
                <a:cs typeface="Arial"/>
              </a:rPr>
              <a:t>SI/Vendors</a:t>
            </a:r>
            <a:endParaRPr sz="2000" dirty="0">
              <a:latin typeface="Arial"/>
              <a:cs typeface="Arial"/>
            </a:endParaRPr>
          </a:p>
        </p:txBody>
      </p:sp>
      <p:sp>
        <p:nvSpPr>
          <p:cNvPr id="26" name="object 26"/>
          <p:cNvSpPr/>
          <p:nvPr/>
        </p:nvSpPr>
        <p:spPr>
          <a:xfrm>
            <a:off x="6613642" y="5636542"/>
            <a:ext cx="810580" cy="400754"/>
          </a:xfrm>
          <a:prstGeom prst="rect">
            <a:avLst/>
          </a:prstGeom>
          <a:blipFill>
            <a:blip r:embed="rId8" cstate="print"/>
            <a:stretch>
              <a:fillRect/>
            </a:stretch>
          </a:blipFill>
        </p:spPr>
        <p:txBody>
          <a:bodyPr wrap="square" lIns="0" tIns="0" rIns="0" bIns="0" rtlCol="0"/>
          <a:lstStyle/>
          <a:p>
            <a:endParaRPr/>
          </a:p>
        </p:txBody>
      </p:sp>
      <p:sp>
        <p:nvSpPr>
          <p:cNvPr id="27" name="object 27"/>
          <p:cNvSpPr/>
          <p:nvPr/>
        </p:nvSpPr>
        <p:spPr>
          <a:xfrm>
            <a:off x="7913382" y="5578347"/>
            <a:ext cx="449603" cy="616230"/>
          </a:xfrm>
          <a:prstGeom prst="rect">
            <a:avLst/>
          </a:prstGeom>
          <a:blipFill>
            <a:blip r:embed="rId9" cstate="print"/>
            <a:stretch>
              <a:fillRect/>
            </a:stretch>
          </a:blipFill>
        </p:spPr>
        <p:txBody>
          <a:bodyPr wrap="square" lIns="0" tIns="0" rIns="0" bIns="0" rtlCol="0"/>
          <a:lstStyle/>
          <a:p>
            <a:endParaRPr/>
          </a:p>
        </p:txBody>
      </p:sp>
      <p:sp>
        <p:nvSpPr>
          <p:cNvPr id="28" name="object 28"/>
          <p:cNvSpPr/>
          <p:nvPr/>
        </p:nvSpPr>
        <p:spPr>
          <a:xfrm>
            <a:off x="8894064" y="5530596"/>
            <a:ext cx="725424" cy="725424"/>
          </a:xfrm>
          <a:prstGeom prst="rect">
            <a:avLst/>
          </a:prstGeom>
          <a:blipFill>
            <a:blip r:embed="rId10" cstate="print"/>
            <a:stretch>
              <a:fillRect/>
            </a:stretch>
          </a:blipFill>
        </p:spPr>
        <p:txBody>
          <a:bodyPr wrap="square" lIns="0" tIns="0" rIns="0" bIns="0" rtlCol="0"/>
          <a:lstStyle/>
          <a:p>
            <a:endParaRPr/>
          </a:p>
        </p:txBody>
      </p:sp>
      <p:sp>
        <p:nvSpPr>
          <p:cNvPr id="29" name="object 29"/>
          <p:cNvSpPr/>
          <p:nvPr/>
        </p:nvSpPr>
        <p:spPr>
          <a:xfrm>
            <a:off x="10111483" y="5573988"/>
            <a:ext cx="1026566" cy="579470"/>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11245595" y="160020"/>
            <a:ext cx="755903" cy="702563"/>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42970" y="1197789"/>
            <a:ext cx="7332074" cy="500648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1535918" y="6563969"/>
            <a:ext cx="135255" cy="155575"/>
          </a:xfrm>
          <a:prstGeom prst="rect">
            <a:avLst/>
          </a:prstGeom>
        </p:spPr>
        <p:txBody>
          <a:bodyPr vert="horz" wrap="square" lIns="0" tIns="12700" rIns="0" bIns="0" rtlCol="0">
            <a:spAutoFit/>
          </a:bodyPr>
          <a:lstStyle/>
          <a:p>
            <a:pPr marL="12700">
              <a:lnSpc>
                <a:spcPct val="100000"/>
              </a:lnSpc>
              <a:spcBef>
                <a:spcPts val="100"/>
              </a:spcBef>
            </a:pPr>
            <a:r>
              <a:rPr sz="850" spc="-45" dirty="0">
                <a:solidFill>
                  <a:srgbClr val="57585B"/>
                </a:solidFill>
                <a:latin typeface="Arial"/>
                <a:cs typeface="Arial"/>
              </a:rPr>
              <a:t>16</a:t>
            </a:r>
            <a:endParaRPr sz="850" dirty="0">
              <a:latin typeface="Arial"/>
              <a:cs typeface="Arial"/>
            </a:endParaRPr>
          </a:p>
        </p:txBody>
      </p:sp>
      <p:sp>
        <p:nvSpPr>
          <p:cNvPr id="6" name="object 6"/>
          <p:cNvSpPr txBox="1">
            <a:spLocks noGrp="1"/>
          </p:cNvSpPr>
          <p:nvPr>
            <p:ph type="title"/>
          </p:nvPr>
        </p:nvSpPr>
        <p:spPr>
          <a:xfrm>
            <a:off x="444500" y="224739"/>
            <a:ext cx="7054850" cy="873760"/>
          </a:xfrm>
          <a:prstGeom prst="rect">
            <a:avLst/>
          </a:prstGeom>
        </p:spPr>
        <p:txBody>
          <a:bodyPr vert="horz" wrap="square" lIns="0" tIns="12700" rIns="0" bIns="0" rtlCol="0">
            <a:spAutoFit/>
          </a:bodyPr>
          <a:lstStyle/>
          <a:p>
            <a:pPr marL="12700">
              <a:lnSpc>
                <a:spcPts val="4054"/>
              </a:lnSpc>
              <a:spcBef>
                <a:spcPts val="100"/>
              </a:spcBef>
            </a:pPr>
            <a:r>
              <a:rPr sz="3600" spc="-114" dirty="0">
                <a:solidFill>
                  <a:srgbClr val="57585B"/>
                </a:solidFill>
                <a:latin typeface="Arial"/>
                <a:cs typeface="Arial"/>
              </a:rPr>
              <a:t>Architects: </a:t>
            </a:r>
            <a:r>
              <a:rPr sz="3600" spc="-200" dirty="0">
                <a:solidFill>
                  <a:srgbClr val="57585B"/>
                </a:solidFill>
                <a:latin typeface="Arial"/>
                <a:cs typeface="Arial"/>
              </a:rPr>
              <a:t>Elastic</a:t>
            </a:r>
            <a:r>
              <a:rPr sz="3600" spc="-300" dirty="0">
                <a:solidFill>
                  <a:srgbClr val="57585B"/>
                </a:solidFill>
                <a:latin typeface="Arial"/>
                <a:cs typeface="Arial"/>
              </a:rPr>
              <a:t> </a:t>
            </a:r>
            <a:r>
              <a:rPr sz="3600" spc="-100" dirty="0">
                <a:solidFill>
                  <a:srgbClr val="57585B"/>
                </a:solidFill>
                <a:latin typeface="Arial"/>
                <a:cs typeface="Arial"/>
              </a:rPr>
              <a:t>deployment</a:t>
            </a:r>
            <a:endParaRPr sz="3600">
              <a:latin typeface="Arial"/>
              <a:cs typeface="Arial"/>
            </a:endParaRPr>
          </a:p>
          <a:p>
            <a:pPr marL="12700">
              <a:lnSpc>
                <a:spcPts val="2615"/>
              </a:lnSpc>
            </a:pPr>
            <a:r>
              <a:rPr sz="2400" spc="-95" dirty="0">
                <a:solidFill>
                  <a:srgbClr val="FF0000"/>
                </a:solidFill>
                <a:latin typeface="Arial"/>
                <a:cs typeface="Arial"/>
              </a:rPr>
              <a:t>Microservices </a:t>
            </a:r>
            <a:r>
              <a:rPr sz="2400" spc="-25" dirty="0">
                <a:solidFill>
                  <a:srgbClr val="FF0000"/>
                </a:solidFill>
                <a:latin typeface="Arial"/>
                <a:cs typeface="Arial"/>
              </a:rPr>
              <a:t>: </a:t>
            </a:r>
            <a:r>
              <a:rPr sz="2400" spc="-55" dirty="0">
                <a:solidFill>
                  <a:srgbClr val="FF0000"/>
                </a:solidFill>
                <a:latin typeface="Arial"/>
                <a:cs typeface="Arial"/>
              </a:rPr>
              <a:t>Distributing </a:t>
            </a:r>
            <a:r>
              <a:rPr sz="2400" spc="-140" dirty="0">
                <a:solidFill>
                  <a:srgbClr val="FF0000"/>
                </a:solidFill>
                <a:latin typeface="Arial"/>
                <a:cs typeface="Arial"/>
              </a:rPr>
              <a:t>apps, </a:t>
            </a:r>
            <a:r>
              <a:rPr sz="2400" spc="-75" dirty="0">
                <a:solidFill>
                  <a:srgbClr val="FF0000"/>
                </a:solidFill>
                <a:latin typeface="Arial"/>
                <a:cs typeface="Arial"/>
              </a:rPr>
              <a:t>repositories,</a:t>
            </a:r>
            <a:r>
              <a:rPr sz="2400" spc="-325" dirty="0">
                <a:solidFill>
                  <a:srgbClr val="FF0000"/>
                </a:solidFill>
                <a:latin typeface="Arial"/>
                <a:cs typeface="Arial"/>
              </a:rPr>
              <a:t> </a:t>
            </a:r>
            <a:r>
              <a:rPr sz="2400" spc="-145" dirty="0">
                <a:solidFill>
                  <a:srgbClr val="FF0000"/>
                </a:solidFill>
                <a:latin typeface="Arial"/>
                <a:cs typeface="Arial"/>
              </a:rPr>
              <a:t>databases</a:t>
            </a:r>
            <a:endParaRPr sz="2400">
              <a:latin typeface="Arial"/>
              <a:cs typeface="Arial"/>
            </a:endParaRPr>
          </a:p>
        </p:txBody>
      </p:sp>
      <p:sp>
        <p:nvSpPr>
          <p:cNvPr id="7" name="object 7"/>
          <p:cNvSpPr/>
          <p:nvPr/>
        </p:nvSpPr>
        <p:spPr>
          <a:xfrm>
            <a:off x="586740" y="1790700"/>
            <a:ext cx="3500754" cy="1790700"/>
          </a:xfrm>
          <a:custGeom>
            <a:avLst/>
            <a:gdLst/>
            <a:ahLst/>
            <a:cxnLst/>
            <a:rect l="l" t="t" r="r" b="b"/>
            <a:pathLst>
              <a:path w="3500754" h="1382395">
                <a:moveTo>
                  <a:pt x="0" y="1382267"/>
                </a:moveTo>
                <a:lnTo>
                  <a:pt x="3500628" y="1382267"/>
                </a:lnTo>
                <a:lnTo>
                  <a:pt x="3500628" y="0"/>
                </a:lnTo>
                <a:lnTo>
                  <a:pt x="0" y="0"/>
                </a:lnTo>
                <a:lnTo>
                  <a:pt x="0" y="1382267"/>
                </a:lnTo>
                <a:close/>
              </a:path>
            </a:pathLst>
          </a:custGeom>
          <a:ln w="9144">
            <a:solidFill>
              <a:srgbClr val="F80000"/>
            </a:solidFill>
          </a:ln>
        </p:spPr>
        <p:txBody>
          <a:bodyPr wrap="square" lIns="0" tIns="0" rIns="0" bIns="0" rtlCol="0"/>
          <a:lstStyle/>
          <a:p>
            <a:endParaRPr/>
          </a:p>
        </p:txBody>
      </p:sp>
      <p:sp>
        <p:nvSpPr>
          <p:cNvPr id="8" name="object 8"/>
          <p:cNvSpPr txBox="1"/>
          <p:nvPr/>
        </p:nvSpPr>
        <p:spPr>
          <a:xfrm>
            <a:off x="659688" y="1703654"/>
            <a:ext cx="2919730" cy="2193549"/>
          </a:xfrm>
          <a:prstGeom prst="rect">
            <a:avLst/>
          </a:prstGeom>
        </p:spPr>
        <p:txBody>
          <a:bodyPr vert="horz" wrap="square" lIns="0" tIns="13335" rIns="0" bIns="0" rtlCol="0">
            <a:spAutoFit/>
          </a:bodyPr>
          <a:lstStyle/>
          <a:p>
            <a:pPr marL="1237615">
              <a:lnSpc>
                <a:spcPts val="3720"/>
              </a:lnSpc>
              <a:spcBef>
                <a:spcPts val="105"/>
              </a:spcBef>
            </a:pPr>
            <a:r>
              <a:rPr sz="3200" spc="-270" dirty="0">
                <a:solidFill>
                  <a:srgbClr val="57585B"/>
                </a:solidFill>
                <a:latin typeface="Arial"/>
                <a:cs typeface="Arial"/>
              </a:rPr>
              <a:t>Today</a:t>
            </a:r>
            <a:endParaRPr sz="3200" dirty="0">
              <a:latin typeface="Arial"/>
              <a:cs typeface="Arial"/>
            </a:endParaRPr>
          </a:p>
          <a:p>
            <a:pPr marL="355600" indent="-342900">
              <a:lnSpc>
                <a:spcPts val="2615"/>
              </a:lnSpc>
              <a:buChar char="•"/>
              <a:tabLst>
                <a:tab pos="354965" algn="l"/>
                <a:tab pos="355600" algn="l"/>
              </a:tabLst>
            </a:pPr>
            <a:r>
              <a:rPr sz="2400" spc="50" dirty="0">
                <a:solidFill>
                  <a:srgbClr val="57585B"/>
                </a:solidFill>
                <a:latin typeface="Arial"/>
                <a:cs typeface="Arial"/>
              </a:rPr>
              <a:t>M</a:t>
            </a:r>
            <a:r>
              <a:rPr sz="2400" spc="-215" dirty="0">
                <a:solidFill>
                  <a:srgbClr val="57585B"/>
                </a:solidFill>
                <a:latin typeface="Arial"/>
                <a:cs typeface="Arial"/>
              </a:rPr>
              <a:t> </a:t>
            </a:r>
            <a:r>
              <a:rPr sz="2400" spc="-155" dirty="0">
                <a:solidFill>
                  <a:srgbClr val="57585B"/>
                </a:solidFill>
                <a:latin typeface="Arial"/>
                <a:cs typeface="Arial"/>
              </a:rPr>
              <a:t>apps</a:t>
            </a:r>
            <a:endParaRPr sz="2400" dirty="0">
              <a:latin typeface="Arial"/>
              <a:cs typeface="Arial"/>
            </a:endParaRPr>
          </a:p>
          <a:p>
            <a:pPr marL="355600" indent="-342900">
              <a:lnSpc>
                <a:spcPts val="2590"/>
              </a:lnSpc>
              <a:buChar char="•"/>
              <a:tabLst>
                <a:tab pos="354965" algn="l"/>
                <a:tab pos="355600" algn="l"/>
              </a:tabLst>
            </a:pPr>
            <a:r>
              <a:rPr sz="2400" spc="-120" dirty="0">
                <a:solidFill>
                  <a:srgbClr val="57585B"/>
                </a:solidFill>
                <a:latin typeface="Arial"/>
                <a:cs typeface="Arial"/>
              </a:rPr>
              <a:t>1 </a:t>
            </a:r>
            <a:r>
              <a:rPr sz="2400" spc="-30" dirty="0">
                <a:solidFill>
                  <a:srgbClr val="57585B"/>
                </a:solidFill>
                <a:latin typeface="Arial"/>
                <a:cs typeface="Arial"/>
              </a:rPr>
              <a:t>runtime</a:t>
            </a:r>
            <a:r>
              <a:rPr sz="2400" spc="-204" dirty="0">
                <a:solidFill>
                  <a:srgbClr val="57585B"/>
                </a:solidFill>
                <a:latin typeface="Arial"/>
                <a:cs typeface="Arial"/>
              </a:rPr>
              <a:t> </a:t>
            </a:r>
            <a:r>
              <a:rPr sz="2400" spc="-60" dirty="0">
                <a:solidFill>
                  <a:srgbClr val="57585B"/>
                </a:solidFill>
                <a:latin typeface="Arial"/>
                <a:cs typeface="Arial"/>
              </a:rPr>
              <a:t>repository</a:t>
            </a:r>
            <a:endParaRPr sz="2400" dirty="0">
              <a:latin typeface="Arial"/>
              <a:cs typeface="Arial"/>
            </a:endParaRPr>
          </a:p>
          <a:p>
            <a:pPr marL="355600" indent="-342900">
              <a:lnSpc>
                <a:spcPts val="2735"/>
              </a:lnSpc>
              <a:buChar char="•"/>
              <a:tabLst>
                <a:tab pos="354965" algn="l"/>
                <a:tab pos="355600" algn="l"/>
              </a:tabLst>
            </a:pPr>
            <a:r>
              <a:rPr sz="2400" spc="-120" dirty="0">
                <a:solidFill>
                  <a:srgbClr val="57585B"/>
                </a:solidFill>
                <a:latin typeface="Arial"/>
                <a:cs typeface="Arial"/>
              </a:rPr>
              <a:t>1</a:t>
            </a:r>
            <a:r>
              <a:rPr sz="2400" spc="-140" dirty="0">
                <a:solidFill>
                  <a:srgbClr val="57585B"/>
                </a:solidFill>
                <a:latin typeface="Arial"/>
                <a:cs typeface="Arial"/>
              </a:rPr>
              <a:t> </a:t>
            </a:r>
            <a:r>
              <a:rPr sz="2400" spc="-130" dirty="0" smtClean="0">
                <a:solidFill>
                  <a:srgbClr val="57585B"/>
                </a:solidFill>
                <a:latin typeface="Arial"/>
                <a:cs typeface="Arial"/>
              </a:rPr>
              <a:t>database</a:t>
            </a:r>
            <a:endParaRPr lang="en-US" sz="2400" spc="-130" dirty="0" smtClean="0">
              <a:solidFill>
                <a:srgbClr val="57585B"/>
              </a:solidFill>
              <a:latin typeface="Arial"/>
              <a:cs typeface="Arial"/>
            </a:endParaRPr>
          </a:p>
          <a:p>
            <a:pPr marL="355600" indent="-342900">
              <a:lnSpc>
                <a:spcPts val="2735"/>
              </a:lnSpc>
              <a:buFontTx/>
              <a:buChar char="•"/>
              <a:tabLst>
                <a:tab pos="354965" algn="l"/>
                <a:tab pos="355600" algn="l"/>
              </a:tabLst>
            </a:pPr>
            <a:r>
              <a:rPr lang="en-US" sz="2400" spc="-60" dirty="0" smtClean="0">
                <a:solidFill>
                  <a:srgbClr val="57585B"/>
                </a:solidFill>
                <a:latin typeface="Arial"/>
                <a:cs typeface="Arial"/>
              </a:rPr>
              <a:t>AI </a:t>
            </a:r>
            <a:r>
              <a:rPr lang="en-US" sz="2400" spc="-105" dirty="0" smtClean="0">
                <a:solidFill>
                  <a:srgbClr val="57585B"/>
                </a:solidFill>
                <a:latin typeface="Arial"/>
                <a:cs typeface="Arial"/>
              </a:rPr>
              <a:t>embedded</a:t>
            </a:r>
            <a:r>
              <a:rPr lang="en-US" sz="2400" spc="-215" dirty="0" smtClean="0">
                <a:solidFill>
                  <a:srgbClr val="57585B"/>
                </a:solidFill>
                <a:latin typeface="Arial"/>
                <a:cs typeface="Arial"/>
              </a:rPr>
              <a:t> </a:t>
            </a:r>
            <a:r>
              <a:rPr lang="en-US" sz="2400" spc="-155" dirty="0">
                <a:solidFill>
                  <a:srgbClr val="57585B"/>
                </a:solidFill>
                <a:latin typeface="Arial"/>
                <a:cs typeface="Arial"/>
              </a:rPr>
              <a:t>apps</a:t>
            </a:r>
            <a:endParaRPr lang="en-US" sz="2400" dirty="0">
              <a:latin typeface="Arial"/>
              <a:cs typeface="Arial"/>
            </a:endParaRPr>
          </a:p>
          <a:p>
            <a:pPr marL="355600" indent="-342900">
              <a:lnSpc>
                <a:spcPts val="2735"/>
              </a:lnSpc>
              <a:buChar char="•"/>
              <a:tabLst>
                <a:tab pos="354965" algn="l"/>
                <a:tab pos="355600" algn="l"/>
              </a:tabLst>
            </a:pPr>
            <a:endParaRPr sz="2400" dirty="0">
              <a:latin typeface="Arial"/>
              <a:cs typeface="Arial"/>
            </a:endParaRPr>
          </a:p>
        </p:txBody>
      </p:sp>
      <p:sp>
        <p:nvSpPr>
          <p:cNvPr id="9" name="object 9"/>
          <p:cNvSpPr txBox="1"/>
          <p:nvPr/>
        </p:nvSpPr>
        <p:spPr>
          <a:xfrm>
            <a:off x="586740" y="4085844"/>
            <a:ext cx="3500754" cy="1866900"/>
          </a:xfrm>
          <a:prstGeom prst="rect">
            <a:avLst/>
          </a:prstGeom>
          <a:ln w="9144">
            <a:solidFill>
              <a:srgbClr val="F80000"/>
            </a:solidFill>
          </a:ln>
        </p:spPr>
        <p:txBody>
          <a:bodyPr vert="horz" wrap="square" lIns="0" tIns="0" rIns="0" bIns="0" rtlCol="0">
            <a:spAutoFit/>
          </a:bodyPr>
          <a:lstStyle/>
          <a:p>
            <a:pPr marL="1246505">
              <a:lnSpc>
                <a:spcPts val="3140"/>
              </a:lnSpc>
            </a:pPr>
            <a:r>
              <a:rPr sz="3200" spc="-114" dirty="0">
                <a:solidFill>
                  <a:srgbClr val="57585B"/>
                </a:solidFill>
                <a:latin typeface="Arial"/>
                <a:cs typeface="Arial"/>
              </a:rPr>
              <a:t>Future</a:t>
            </a:r>
            <a:endParaRPr sz="3200" dirty="0">
              <a:latin typeface="Arial"/>
              <a:cs typeface="Arial"/>
            </a:endParaRPr>
          </a:p>
          <a:p>
            <a:pPr marL="427990" indent="-342900">
              <a:lnSpc>
                <a:spcPts val="2615"/>
              </a:lnSpc>
              <a:buChar char="•"/>
              <a:tabLst>
                <a:tab pos="427990" algn="l"/>
                <a:tab pos="428625" algn="l"/>
              </a:tabLst>
            </a:pPr>
            <a:r>
              <a:rPr sz="2400" spc="50" dirty="0">
                <a:solidFill>
                  <a:srgbClr val="57585B"/>
                </a:solidFill>
                <a:latin typeface="Arial"/>
                <a:cs typeface="Arial"/>
              </a:rPr>
              <a:t>M</a:t>
            </a:r>
            <a:r>
              <a:rPr sz="2400" spc="-130" dirty="0">
                <a:solidFill>
                  <a:srgbClr val="57585B"/>
                </a:solidFill>
                <a:latin typeface="Arial"/>
                <a:cs typeface="Arial"/>
              </a:rPr>
              <a:t> </a:t>
            </a:r>
            <a:r>
              <a:rPr sz="2400" spc="-155" dirty="0">
                <a:solidFill>
                  <a:srgbClr val="57585B"/>
                </a:solidFill>
                <a:latin typeface="Arial"/>
                <a:cs typeface="Arial"/>
              </a:rPr>
              <a:t>apps</a:t>
            </a:r>
            <a:endParaRPr sz="2400" dirty="0">
              <a:latin typeface="Arial"/>
              <a:cs typeface="Arial"/>
            </a:endParaRPr>
          </a:p>
          <a:p>
            <a:pPr marL="427990" indent="-342900">
              <a:lnSpc>
                <a:spcPts val="2590"/>
              </a:lnSpc>
              <a:buChar char="•"/>
              <a:tabLst>
                <a:tab pos="427990" algn="l"/>
                <a:tab pos="428625" algn="l"/>
              </a:tabLst>
            </a:pPr>
            <a:r>
              <a:rPr sz="2400" spc="-185" dirty="0">
                <a:solidFill>
                  <a:srgbClr val="57585B"/>
                </a:solidFill>
                <a:latin typeface="Arial"/>
                <a:cs typeface="Arial"/>
              </a:rPr>
              <a:t>N</a:t>
            </a:r>
            <a:r>
              <a:rPr sz="2400" spc="-130" dirty="0">
                <a:solidFill>
                  <a:srgbClr val="57585B"/>
                </a:solidFill>
                <a:latin typeface="Arial"/>
                <a:cs typeface="Arial"/>
              </a:rPr>
              <a:t> </a:t>
            </a:r>
            <a:r>
              <a:rPr sz="2400" spc="-75" dirty="0">
                <a:solidFill>
                  <a:srgbClr val="57585B"/>
                </a:solidFill>
                <a:latin typeface="Arial"/>
                <a:cs typeface="Arial"/>
              </a:rPr>
              <a:t>repositories</a:t>
            </a:r>
            <a:endParaRPr sz="2400" dirty="0">
              <a:latin typeface="Arial"/>
              <a:cs typeface="Arial"/>
            </a:endParaRPr>
          </a:p>
          <a:p>
            <a:pPr marL="427990" indent="-342900">
              <a:lnSpc>
                <a:spcPts val="2590"/>
              </a:lnSpc>
              <a:buChar char="•"/>
              <a:tabLst>
                <a:tab pos="427990" algn="l"/>
                <a:tab pos="428625" algn="l"/>
              </a:tabLst>
            </a:pPr>
            <a:r>
              <a:rPr sz="2400" spc="-434" dirty="0">
                <a:solidFill>
                  <a:srgbClr val="57585B"/>
                </a:solidFill>
                <a:latin typeface="Arial"/>
                <a:cs typeface="Arial"/>
              </a:rPr>
              <a:t>J</a:t>
            </a:r>
            <a:r>
              <a:rPr sz="2400" spc="-375" dirty="0">
                <a:solidFill>
                  <a:srgbClr val="57585B"/>
                </a:solidFill>
                <a:latin typeface="Arial"/>
                <a:cs typeface="Arial"/>
              </a:rPr>
              <a:t> </a:t>
            </a:r>
            <a:r>
              <a:rPr sz="2400" spc="-165" dirty="0">
                <a:solidFill>
                  <a:srgbClr val="57585B"/>
                </a:solidFill>
                <a:latin typeface="Arial"/>
                <a:cs typeface="Arial"/>
              </a:rPr>
              <a:t>Databases</a:t>
            </a:r>
            <a:endParaRPr sz="2400" dirty="0">
              <a:latin typeface="Arial"/>
              <a:cs typeface="Arial"/>
            </a:endParaRPr>
          </a:p>
          <a:p>
            <a:pPr marL="427990" indent="-342900">
              <a:lnSpc>
                <a:spcPts val="2735"/>
              </a:lnSpc>
              <a:buChar char="•"/>
              <a:tabLst>
                <a:tab pos="427990" algn="l"/>
                <a:tab pos="428625" algn="l"/>
              </a:tabLst>
            </a:pPr>
            <a:r>
              <a:rPr sz="2400" spc="-60" dirty="0">
                <a:solidFill>
                  <a:srgbClr val="57585B"/>
                </a:solidFill>
                <a:latin typeface="Arial"/>
                <a:cs typeface="Arial"/>
              </a:rPr>
              <a:t>AI/ML </a:t>
            </a:r>
            <a:r>
              <a:rPr sz="2400" spc="-105" dirty="0">
                <a:solidFill>
                  <a:srgbClr val="57585B"/>
                </a:solidFill>
                <a:latin typeface="Arial"/>
                <a:cs typeface="Arial"/>
              </a:rPr>
              <a:t>embedded</a:t>
            </a:r>
            <a:r>
              <a:rPr sz="2400" spc="-215" dirty="0">
                <a:solidFill>
                  <a:srgbClr val="57585B"/>
                </a:solidFill>
                <a:latin typeface="Arial"/>
                <a:cs typeface="Arial"/>
              </a:rPr>
              <a:t> </a:t>
            </a:r>
            <a:r>
              <a:rPr sz="2400" spc="-155" dirty="0">
                <a:solidFill>
                  <a:srgbClr val="57585B"/>
                </a:solidFill>
                <a:latin typeface="Arial"/>
                <a:cs typeface="Arial"/>
              </a:rPr>
              <a:t>apps</a:t>
            </a:r>
            <a:endParaRPr sz="2400" dirty="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3547" y="6376415"/>
            <a:ext cx="11802110" cy="24765"/>
          </a:xfrm>
          <a:custGeom>
            <a:avLst/>
            <a:gdLst/>
            <a:ahLst/>
            <a:cxnLst/>
            <a:rect l="l" t="t" r="r" b="b"/>
            <a:pathLst>
              <a:path w="11802110" h="24764">
                <a:moveTo>
                  <a:pt x="0" y="24383"/>
                </a:moveTo>
                <a:lnTo>
                  <a:pt x="11801856" y="24383"/>
                </a:lnTo>
                <a:lnTo>
                  <a:pt x="11801856" y="0"/>
                </a:lnTo>
                <a:lnTo>
                  <a:pt x="0" y="0"/>
                </a:lnTo>
                <a:lnTo>
                  <a:pt x="0" y="24383"/>
                </a:lnTo>
                <a:close/>
              </a:path>
            </a:pathLst>
          </a:custGeom>
          <a:solidFill>
            <a:srgbClr val="D7E0E6"/>
          </a:solidFill>
        </p:spPr>
        <p:txBody>
          <a:bodyPr wrap="square" lIns="0" tIns="0" rIns="0" bIns="0" rtlCol="0"/>
          <a:lstStyle/>
          <a:p>
            <a:endParaRPr/>
          </a:p>
        </p:txBody>
      </p:sp>
      <p:sp>
        <p:nvSpPr>
          <p:cNvPr id="3" name="object 3"/>
          <p:cNvSpPr txBox="1"/>
          <p:nvPr/>
        </p:nvSpPr>
        <p:spPr>
          <a:xfrm>
            <a:off x="5622671" y="6603720"/>
            <a:ext cx="2952115" cy="108585"/>
          </a:xfrm>
          <a:prstGeom prst="rect">
            <a:avLst/>
          </a:prstGeom>
        </p:spPr>
        <p:txBody>
          <a:bodyPr vert="horz" wrap="square" lIns="0" tIns="0" rIns="0" bIns="0" rtlCol="0">
            <a:spAutoFit/>
          </a:bodyPr>
          <a:lstStyle/>
          <a:p>
            <a:pPr>
              <a:lnSpc>
                <a:spcPts val="810"/>
              </a:lnSpc>
            </a:pPr>
            <a:r>
              <a:rPr sz="850" spc="-35" dirty="0">
                <a:solidFill>
                  <a:srgbClr val="57585B"/>
                </a:solidFill>
                <a:latin typeface="Arial"/>
                <a:cs typeface="Arial"/>
              </a:rPr>
              <a:t>Copyright </a:t>
            </a:r>
            <a:r>
              <a:rPr sz="850" spc="80" dirty="0">
                <a:solidFill>
                  <a:srgbClr val="57585B"/>
                </a:solidFill>
                <a:latin typeface="Arial"/>
                <a:cs typeface="Arial"/>
              </a:rPr>
              <a:t>© </a:t>
            </a:r>
            <a:r>
              <a:rPr sz="850" spc="-40" dirty="0">
                <a:solidFill>
                  <a:srgbClr val="57585B"/>
                </a:solidFill>
                <a:latin typeface="Arial"/>
                <a:cs typeface="Arial"/>
              </a:rPr>
              <a:t>2018, </a:t>
            </a:r>
            <a:r>
              <a:rPr sz="850" spc="-45" dirty="0">
                <a:solidFill>
                  <a:srgbClr val="57585B"/>
                </a:solidFill>
                <a:latin typeface="Arial"/>
                <a:cs typeface="Arial"/>
              </a:rPr>
              <a:t>Oracle </a:t>
            </a:r>
            <a:r>
              <a:rPr sz="850" spc="-15" dirty="0">
                <a:solidFill>
                  <a:srgbClr val="57585B"/>
                </a:solidFill>
                <a:latin typeface="Arial"/>
                <a:cs typeface="Arial"/>
              </a:rPr>
              <a:t>and/or its </a:t>
            </a:r>
            <a:r>
              <a:rPr sz="850" spc="-20" dirty="0">
                <a:solidFill>
                  <a:srgbClr val="57585B"/>
                </a:solidFill>
                <a:latin typeface="Arial"/>
                <a:cs typeface="Arial"/>
              </a:rPr>
              <a:t>affiliates. </a:t>
            </a:r>
            <a:r>
              <a:rPr sz="850" spc="-25" dirty="0">
                <a:solidFill>
                  <a:srgbClr val="57585B"/>
                </a:solidFill>
                <a:latin typeface="Arial"/>
                <a:cs typeface="Arial"/>
              </a:rPr>
              <a:t>All rights </a:t>
            </a:r>
            <a:r>
              <a:rPr sz="850" spc="-40" dirty="0">
                <a:solidFill>
                  <a:srgbClr val="57585B"/>
                </a:solidFill>
                <a:latin typeface="Arial"/>
                <a:cs typeface="Arial"/>
              </a:rPr>
              <a:t>reserved.</a:t>
            </a:r>
            <a:r>
              <a:rPr sz="850" spc="10" dirty="0">
                <a:solidFill>
                  <a:srgbClr val="57585B"/>
                </a:solidFill>
                <a:latin typeface="Arial"/>
                <a:cs typeface="Arial"/>
              </a:rPr>
              <a:t> </a:t>
            </a:r>
            <a:r>
              <a:rPr sz="850" spc="170" dirty="0">
                <a:solidFill>
                  <a:srgbClr val="57585B"/>
                </a:solidFill>
                <a:latin typeface="Arial"/>
                <a:cs typeface="Arial"/>
              </a:rPr>
              <a:t>|</a:t>
            </a:r>
            <a:endParaRPr sz="850">
              <a:latin typeface="Arial"/>
              <a:cs typeface="Arial"/>
            </a:endParaRPr>
          </a:p>
        </p:txBody>
      </p:sp>
      <p:sp>
        <p:nvSpPr>
          <p:cNvPr id="4" name="object 4"/>
          <p:cNvSpPr/>
          <p:nvPr/>
        </p:nvSpPr>
        <p:spPr>
          <a:xfrm>
            <a:off x="530351" y="6263639"/>
            <a:ext cx="1624584" cy="59435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192023"/>
            <a:ext cx="193675" cy="6209030"/>
          </a:xfrm>
          <a:custGeom>
            <a:avLst/>
            <a:gdLst/>
            <a:ahLst/>
            <a:cxnLst/>
            <a:rect l="l" t="t" r="r" b="b"/>
            <a:pathLst>
              <a:path w="193675" h="6209030">
                <a:moveTo>
                  <a:pt x="0" y="6208775"/>
                </a:moveTo>
                <a:lnTo>
                  <a:pt x="193548" y="6208775"/>
                </a:lnTo>
                <a:lnTo>
                  <a:pt x="193548" y="0"/>
                </a:lnTo>
                <a:lnTo>
                  <a:pt x="0" y="0"/>
                </a:lnTo>
                <a:lnTo>
                  <a:pt x="0" y="6208775"/>
                </a:lnTo>
                <a:close/>
              </a:path>
            </a:pathLst>
          </a:custGeom>
          <a:solidFill>
            <a:srgbClr val="D7E0E6"/>
          </a:solidFill>
        </p:spPr>
        <p:txBody>
          <a:bodyPr wrap="square" lIns="0" tIns="0" rIns="0" bIns="0" rtlCol="0"/>
          <a:lstStyle/>
          <a:p>
            <a:endParaRPr/>
          </a:p>
        </p:txBody>
      </p:sp>
      <p:sp>
        <p:nvSpPr>
          <p:cNvPr id="6" name="object 6"/>
          <p:cNvSpPr/>
          <p:nvPr/>
        </p:nvSpPr>
        <p:spPr>
          <a:xfrm>
            <a:off x="11995404" y="192023"/>
            <a:ext cx="193675" cy="6209030"/>
          </a:xfrm>
          <a:custGeom>
            <a:avLst/>
            <a:gdLst/>
            <a:ahLst/>
            <a:cxnLst/>
            <a:rect l="l" t="t" r="r" b="b"/>
            <a:pathLst>
              <a:path w="193675" h="6209030">
                <a:moveTo>
                  <a:pt x="0" y="6208775"/>
                </a:moveTo>
                <a:lnTo>
                  <a:pt x="193548" y="6208775"/>
                </a:lnTo>
                <a:lnTo>
                  <a:pt x="193548" y="0"/>
                </a:lnTo>
                <a:lnTo>
                  <a:pt x="0" y="0"/>
                </a:lnTo>
                <a:lnTo>
                  <a:pt x="0" y="6208775"/>
                </a:lnTo>
                <a:close/>
              </a:path>
            </a:pathLst>
          </a:custGeom>
          <a:solidFill>
            <a:srgbClr val="D7E0E6"/>
          </a:solidFill>
        </p:spPr>
        <p:txBody>
          <a:bodyPr wrap="square" lIns="0" tIns="0" rIns="0" bIns="0" rtlCol="0"/>
          <a:lstStyle/>
          <a:p>
            <a:endParaRPr/>
          </a:p>
        </p:txBody>
      </p:sp>
      <p:sp>
        <p:nvSpPr>
          <p:cNvPr id="7" name="object 7"/>
          <p:cNvSpPr/>
          <p:nvPr/>
        </p:nvSpPr>
        <p:spPr>
          <a:xfrm>
            <a:off x="0" y="6400799"/>
            <a:ext cx="12189460" cy="457200"/>
          </a:xfrm>
          <a:custGeom>
            <a:avLst/>
            <a:gdLst/>
            <a:ahLst/>
            <a:cxnLst/>
            <a:rect l="l" t="t" r="r" b="b"/>
            <a:pathLst>
              <a:path w="12189460" h="457200">
                <a:moveTo>
                  <a:pt x="0" y="457199"/>
                </a:moveTo>
                <a:lnTo>
                  <a:pt x="12188952" y="457199"/>
                </a:lnTo>
                <a:lnTo>
                  <a:pt x="12188952" y="0"/>
                </a:lnTo>
                <a:lnTo>
                  <a:pt x="0" y="0"/>
                </a:lnTo>
                <a:lnTo>
                  <a:pt x="0" y="457199"/>
                </a:lnTo>
                <a:close/>
              </a:path>
            </a:pathLst>
          </a:custGeom>
          <a:solidFill>
            <a:srgbClr val="D7E0E6"/>
          </a:solidFill>
        </p:spPr>
        <p:txBody>
          <a:bodyPr wrap="square" lIns="0" tIns="0" rIns="0" bIns="0" rtlCol="0"/>
          <a:lstStyle/>
          <a:p>
            <a:endParaRPr/>
          </a:p>
        </p:txBody>
      </p:sp>
      <p:sp>
        <p:nvSpPr>
          <p:cNvPr id="8" name="object 8"/>
          <p:cNvSpPr/>
          <p:nvPr/>
        </p:nvSpPr>
        <p:spPr>
          <a:xfrm>
            <a:off x="0" y="0"/>
            <a:ext cx="12189460" cy="192405"/>
          </a:xfrm>
          <a:custGeom>
            <a:avLst/>
            <a:gdLst/>
            <a:ahLst/>
            <a:cxnLst/>
            <a:rect l="l" t="t" r="r" b="b"/>
            <a:pathLst>
              <a:path w="12189460" h="192405">
                <a:moveTo>
                  <a:pt x="0" y="192024"/>
                </a:moveTo>
                <a:lnTo>
                  <a:pt x="12188952" y="192024"/>
                </a:lnTo>
                <a:lnTo>
                  <a:pt x="12188952" y="0"/>
                </a:lnTo>
                <a:lnTo>
                  <a:pt x="0" y="0"/>
                </a:lnTo>
                <a:lnTo>
                  <a:pt x="0" y="192024"/>
                </a:lnTo>
                <a:close/>
              </a:path>
            </a:pathLst>
          </a:custGeom>
          <a:solidFill>
            <a:srgbClr val="D7E0E6"/>
          </a:solidFill>
        </p:spPr>
        <p:txBody>
          <a:bodyPr wrap="square" lIns="0" tIns="0" rIns="0" bIns="0" rtlCol="0"/>
          <a:lstStyle/>
          <a:p>
            <a:endParaRPr/>
          </a:p>
        </p:txBody>
      </p:sp>
      <p:sp>
        <p:nvSpPr>
          <p:cNvPr id="9" name="object 9"/>
          <p:cNvSpPr/>
          <p:nvPr/>
        </p:nvSpPr>
        <p:spPr>
          <a:xfrm>
            <a:off x="193547" y="181355"/>
            <a:ext cx="11801856" cy="6219444"/>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92023" y="185928"/>
            <a:ext cx="11801856" cy="6214872"/>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202692" y="3845052"/>
            <a:ext cx="4503420" cy="941832"/>
          </a:xfrm>
          <a:prstGeom prst="rect">
            <a:avLst/>
          </a:prstGeom>
          <a:blipFill>
            <a:blip r:embed="rId5" cstate="print"/>
            <a:stretch>
              <a:fillRect/>
            </a:stretch>
          </a:blipFill>
        </p:spPr>
        <p:txBody>
          <a:bodyPr wrap="square" lIns="0" tIns="0" rIns="0" bIns="0" rtlCol="0"/>
          <a:lstStyle/>
          <a:p>
            <a:endParaRPr/>
          </a:p>
        </p:txBody>
      </p:sp>
      <p:sp>
        <p:nvSpPr>
          <p:cNvPr id="14" name="object 14"/>
          <p:cNvSpPr txBox="1">
            <a:spLocks noGrp="1"/>
          </p:cNvSpPr>
          <p:nvPr>
            <p:ph type="title"/>
          </p:nvPr>
        </p:nvSpPr>
        <p:spPr>
          <a:xfrm>
            <a:off x="1106220" y="3985386"/>
            <a:ext cx="2678430" cy="756920"/>
          </a:xfrm>
          <a:prstGeom prst="rect">
            <a:avLst/>
          </a:prstGeom>
        </p:spPr>
        <p:txBody>
          <a:bodyPr vert="horz" wrap="square" lIns="0" tIns="12700" rIns="0" bIns="0" rtlCol="0">
            <a:spAutoFit/>
          </a:bodyPr>
          <a:lstStyle/>
          <a:p>
            <a:pPr marL="12700">
              <a:lnSpc>
                <a:spcPct val="100000"/>
              </a:lnSpc>
              <a:spcBef>
                <a:spcPts val="100"/>
              </a:spcBef>
            </a:pPr>
            <a:r>
              <a:rPr sz="4800" spc="-130" dirty="0">
                <a:solidFill>
                  <a:srgbClr val="FFFFFF"/>
                </a:solidFill>
                <a:latin typeface="Arial"/>
                <a:cs typeface="Arial"/>
              </a:rPr>
              <a:t>Innovation</a:t>
            </a:r>
            <a:endParaRPr sz="48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44500" y="517905"/>
            <a:ext cx="6652895" cy="574040"/>
          </a:xfrm>
          <a:prstGeom prst="rect">
            <a:avLst/>
          </a:prstGeom>
        </p:spPr>
        <p:txBody>
          <a:bodyPr vert="horz" wrap="square" lIns="0" tIns="12700" rIns="0" bIns="0" rtlCol="0">
            <a:spAutoFit/>
          </a:bodyPr>
          <a:lstStyle/>
          <a:p>
            <a:pPr marL="12700">
              <a:lnSpc>
                <a:spcPct val="100000"/>
              </a:lnSpc>
              <a:spcBef>
                <a:spcPts val="100"/>
              </a:spcBef>
            </a:pPr>
            <a:r>
              <a:rPr sz="3600" spc="-155" dirty="0">
                <a:solidFill>
                  <a:srgbClr val="57585B"/>
                </a:solidFill>
                <a:latin typeface="Arial"/>
                <a:cs typeface="Arial"/>
              </a:rPr>
              <a:t>Continuous </a:t>
            </a:r>
            <a:r>
              <a:rPr sz="3600" spc="-125" dirty="0">
                <a:solidFill>
                  <a:srgbClr val="57585B"/>
                </a:solidFill>
                <a:latin typeface="Arial"/>
                <a:cs typeface="Arial"/>
              </a:rPr>
              <a:t>Delivery: </a:t>
            </a:r>
            <a:r>
              <a:rPr sz="3600" spc="-195" dirty="0">
                <a:solidFill>
                  <a:srgbClr val="57585B"/>
                </a:solidFill>
                <a:latin typeface="Arial"/>
                <a:cs typeface="Arial"/>
              </a:rPr>
              <a:t>Serial</a:t>
            </a:r>
            <a:r>
              <a:rPr sz="3600" spc="-390" dirty="0">
                <a:solidFill>
                  <a:srgbClr val="57585B"/>
                </a:solidFill>
                <a:latin typeface="Arial"/>
                <a:cs typeface="Arial"/>
              </a:rPr>
              <a:t> </a:t>
            </a:r>
            <a:r>
              <a:rPr sz="3600" spc="-185" dirty="0">
                <a:solidFill>
                  <a:srgbClr val="57585B"/>
                </a:solidFill>
                <a:latin typeface="Arial"/>
                <a:cs typeface="Arial"/>
              </a:rPr>
              <a:t>Updates</a:t>
            </a:r>
            <a:endParaRPr sz="3600">
              <a:latin typeface="Arial"/>
              <a:cs typeface="Arial"/>
            </a:endParaRPr>
          </a:p>
        </p:txBody>
      </p:sp>
      <p:sp>
        <p:nvSpPr>
          <p:cNvPr id="6" name="object 6"/>
          <p:cNvSpPr txBox="1"/>
          <p:nvPr/>
        </p:nvSpPr>
        <p:spPr>
          <a:xfrm>
            <a:off x="520700" y="1304924"/>
            <a:ext cx="8013700" cy="751488"/>
          </a:xfrm>
          <a:prstGeom prst="rect">
            <a:avLst/>
          </a:prstGeom>
        </p:spPr>
        <p:txBody>
          <a:bodyPr vert="horz" wrap="square" lIns="0" tIns="12700" rIns="0" bIns="0" rtlCol="0">
            <a:spAutoFit/>
          </a:bodyPr>
          <a:lstStyle/>
          <a:p>
            <a:pPr marL="12700">
              <a:lnSpc>
                <a:spcPct val="100000"/>
              </a:lnSpc>
              <a:spcBef>
                <a:spcPts val="100"/>
              </a:spcBef>
            </a:pPr>
            <a:r>
              <a:rPr sz="2400" spc="-130" dirty="0">
                <a:solidFill>
                  <a:srgbClr val="FF0000"/>
                </a:solidFill>
                <a:latin typeface="Arial"/>
                <a:cs typeface="Arial"/>
              </a:rPr>
              <a:t>No </a:t>
            </a:r>
            <a:r>
              <a:rPr sz="2400" spc="-120" dirty="0">
                <a:solidFill>
                  <a:srgbClr val="FF0000"/>
                </a:solidFill>
                <a:latin typeface="Arial"/>
                <a:cs typeface="Arial"/>
              </a:rPr>
              <a:t>upgrades: </a:t>
            </a:r>
            <a:r>
              <a:rPr sz="2400" spc="-165" dirty="0">
                <a:solidFill>
                  <a:srgbClr val="FF0000"/>
                </a:solidFill>
                <a:latin typeface="Arial"/>
                <a:cs typeface="Arial"/>
              </a:rPr>
              <a:t>less </a:t>
            </a:r>
            <a:r>
              <a:rPr sz="2400" spc="-50" dirty="0">
                <a:solidFill>
                  <a:srgbClr val="FF0000"/>
                </a:solidFill>
                <a:latin typeface="Arial"/>
                <a:cs typeface="Arial"/>
              </a:rPr>
              <a:t>disruption, </a:t>
            </a:r>
            <a:r>
              <a:rPr sz="2400" spc="-75" dirty="0">
                <a:solidFill>
                  <a:srgbClr val="FF0000"/>
                </a:solidFill>
                <a:latin typeface="Arial"/>
                <a:cs typeface="Arial"/>
              </a:rPr>
              <a:t>faster </a:t>
            </a:r>
            <a:r>
              <a:rPr sz="2400" spc="-55" dirty="0">
                <a:solidFill>
                  <a:srgbClr val="FF0000"/>
                </a:solidFill>
                <a:latin typeface="Arial"/>
                <a:cs typeface="Arial"/>
              </a:rPr>
              <a:t>adoption</a:t>
            </a:r>
            <a:r>
              <a:rPr sz="2400" spc="-235" dirty="0">
                <a:solidFill>
                  <a:srgbClr val="FF0000"/>
                </a:solidFill>
                <a:latin typeface="Arial"/>
                <a:cs typeface="Arial"/>
              </a:rPr>
              <a:t> </a:t>
            </a:r>
            <a:r>
              <a:rPr sz="2400" spc="-45" dirty="0" smtClean="0">
                <a:solidFill>
                  <a:srgbClr val="FF0000"/>
                </a:solidFill>
                <a:latin typeface="Arial"/>
                <a:cs typeface="Arial"/>
              </a:rPr>
              <a:t>monthly</a:t>
            </a:r>
            <a:r>
              <a:rPr lang="en-US" sz="2400" spc="-45" dirty="0" smtClean="0">
                <a:solidFill>
                  <a:srgbClr val="FF0000"/>
                </a:solidFill>
                <a:latin typeface="Arial"/>
                <a:cs typeface="Arial"/>
              </a:rPr>
              <a:t> only patch updates from Siebel IP 2018</a:t>
            </a:r>
            <a:endParaRPr sz="2400" dirty="0">
              <a:latin typeface="Arial"/>
              <a:cs typeface="Arial"/>
            </a:endParaRPr>
          </a:p>
        </p:txBody>
      </p:sp>
      <p:sp>
        <p:nvSpPr>
          <p:cNvPr id="7" name="object 7"/>
          <p:cNvSpPr/>
          <p:nvPr/>
        </p:nvSpPr>
        <p:spPr>
          <a:xfrm>
            <a:off x="1230630" y="4790694"/>
            <a:ext cx="4319270" cy="859790"/>
          </a:xfrm>
          <a:custGeom>
            <a:avLst/>
            <a:gdLst/>
            <a:ahLst/>
            <a:cxnLst/>
            <a:rect l="l" t="t" r="r" b="b"/>
            <a:pathLst>
              <a:path w="4319270" h="859789">
                <a:moveTo>
                  <a:pt x="0" y="859535"/>
                </a:moveTo>
                <a:lnTo>
                  <a:pt x="4319016" y="859535"/>
                </a:lnTo>
                <a:lnTo>
                  <a:pt x="4319016" y="0"/>
                </a:lnTo>
                <a:lnTo>
                  <a:pt x="0" y="0"/>
                </a:lnTo>
                <a:lnTo>
                  <a:pt x="0" y="859535"/>
                </a:lnTo>
                <a:close/>
              </a:path>
            </a:pathLst>
          </a:custGeom>
          <a:solidFill>
            <a:srgbClr val="F1F1F1"/>
          </a:solidFill>
        </p:spPr>
        <p:txBody>
          <a:bodyPr wrap="square" lIns="0" tIns="0" rIns="0" bIns="0" rtlCol="0"/>
          <a:lstStyle/>
          <a:p>
            <a:endParaRPr/>
          </a:p>
        </p:txBody>
      </p:sp>
      <p:sp>
        <p:nvSpPr>
          <p:cNvPr id="8" name="object 8"/>
          <p:cNvSpPr/>
          <p:nvPr/>
        </p:nvSpPr>
        <p:spPr>
          <a:xfrm>
            <a:off x="1230630" y="4790694"/>
            <a:ext cx="4319270" cy="859790"/>
          </a:xfrm>
          <a:custGeom>
            <a:avLst/>
            <a:gdLst/>
            <a:ahLst/>
            <a:cxnLst/>
            <a:rect l="l" t="t" r="r" b="b"/>
            <a:pathLst>
              <a:path w="4319270" h="859789">
                <a:moveTo>
                  <a:pt x="0" y="859535"/>
                </a:moveTo>
                <a:lnTo>
                  <a:pt x="4319016" y="859535"/>
                </a:lnTo>
                <a:lnTo>
                  <a:pt x="4319016" y="0"/>
                </a:lnTo>
                <a:lnTo>
                  <a:pt x="0" y="0"/>
                </a:lnTo>
                <a:lnTo>
                  <a:pt x="0" y="859535"/>
                </a:lnTo>
                <a:close/>
              </a:path>
            </a:pathLst>
          </a:custGeom>
          <a:ln w="25908">
            <a:solidFill>
              <a:srgbClr val="FFFFFF"/>
            </a:solidFill>
          </a:ln>
        </p:spPr>
        <p:txBody>
          <a:bodyPr wrap="square" lIns="0" tIns="0" rIns="0" bIns="0" rtlCol="0"/>
          <a:lstStyle/>
          <a:p>
            <a:endParaRPr/>
          </a:p>
        </p:txBody>
      </p:sp>
      <p:sp>
        <p:nvSpPr>
          <p:cNvPr id="9" name="object 9"/>
          <p:cNvSpPr txBox="1"/>
          <p:nvPr/>
        </p:nvSpPr>
        <p:spPr>
          <a:xfrm>
            <a:off x="1438402" y="5056377"/>
            <a:ext cx="2515235" cy="488315"/>
          </a:xfrm>
          <a:prstGeom prst="rect">
            <a:avLst/>
          </a:prstGeom>
        </p:spPr>
        <p:txBody>
          <a:bodyPr vert="horz" wrap="square" lIns="0" tIns="12065" rIns="0" bIns="0" rtlCol="0">
            <a:spAutoFit/>
          </a:bodyPr>
          <a:lstStyle/>
          <a:p>
            <a:pPr marL="134620" indent="-121920">
              <a:lnSpc>
                <a:spcPts val="1825"/>
              </a:lnSpc>
              <a:spcBef>
                <a:spcPts val="95"/>
              </a:spcBef>
              <a:buChar char="•"/>
              <a:tabLst>
                <a:tab pos="134620" algn="l"/>
              </a:tabLst>
            </a:pPr>
            <a:r>
              <a:rPr sz="1600" spc="-10" dirty="0">
                <a:solidFill>
                  <a:srgbClr val="5F5F5F"/>
                </a:solidFill>
                <a:latin typeface="Arial"/>
                <a:cs typeface="Arial"/>
              </a:rPr>
              <a:t>Multiple </a:t>
            </a:r>
            <a:r>
              <a:rPr sz="1600" spc="-50" dirty="0">
                <a:solidFill>
                  <a:srgbClr val="5F5F5F"/>
                </a:solidFill>
                <a:latin typeface="Arial"/>
                <a:cs typeface="Arial"/>
              </a:rPr>
              <a:t>parallel</a:t>
            </a:r>
            <a:r>
              <a:rPr sz="1600" spc="-204" dirty="0">
                <a:solidFill>
                  <a:srgbClr val="5F5F5F"/>
                </a:solidFill>
                <a:latin typeface="Arial"/>
                <a:cs typeface="Arial"/>
              </a:rPr>
              <a:t> </a:t>
            </a:r>
            <a:r>
              <a:rPr sz="1600" spc="-75" dirty="0">
                <a:solidFill>
                  <a:srgbClr val="5F5F5F"/>
                </a:solidFill>
                <a:latin typeface="Arial"/>
                <a:cs typeface="Arial"/>
              </a:rPr>
              <a:t>codelines</a:t>
            </a:r>
            <a:endParaRPr sz="1600" dirty="0">
              <a:latin typeface="Arial"/>
              <a:cs typeface="Arial"/>
            </a:endParaRPr>
          </a:p>
          <a:p>
            <a:pPr marL="134620" indent="-121920">
              <a:lnSpc>
                <a:spcPts val="1825"/>
              </a:lnSpc>
              <a:buChar char="•"/>
              <a:tabLst>
                <a:tab pos="134620" algn="l"/>
              </a:tabLst>
            </a:pPr>
            <a:r>
              <a:rPr sz="1600" spc="-65" dirty="0">
                <a:solidFill>
                  <a:srgbClr val="5F5F5F"/>
                </a:solidFill>
                <a:latin typeface="Arial"/>
                <a:cs typeface="Arial"/>
              </a:rPr>
              <a:t>Numbering </a:t>
            </a:r>
            <a:r>
              <a:rPr sz="1600" spc="-85" dirty="0">
                <a:solidFill>
                  <a:srgbClr val="5F5F5F"/>
                </a:solidFill>
                <a:latin typeface="Arial"/>
                <a:cs typeface="Arial"/>
              </a:rPr>
              <a:t>is </a:t>
            </a:r>
            <a:r>
              <a:rPr sz="1600" spc="-80" dirty="0">
                <a:solidFill>
                  <a:srgbClr val="5F5F5F"/>
                </a:solidFill>
                <a:latin typeface="Arial"/>
                <a:cs typeface="Arial"/>
              </a:rPr>
              <a:t>[IP</a:t>
            </a:r>
            <a:r>
              <a:rPr sz="1600" spc="-145" dirty="0">
                <a:solidFill>
                  <a:srgbClr val="5F5F5F"/>
                </a:solidFill>
                <a:latin typeface="Arial"/>
                <a:cs typeface="Arial"/>
              </a:rPr>
              <a:t> </a:t>
            </a:r>
            <a:r>
              <a:rPr sz="1600" spc="-70" dirty="0">
                <a:solidFill>
                  <a:srgbClr val="5F5F5F"/>
                </a:solidFill>
                <a:latin typeface="Arial"/>
                <a:cs typeface="Arial"/>
              </a:rPr>
              <a:t>Year].[</a:t>
            </a:r>
            <a:r>
              <a:rPr sz="1600" spc="-70" dirty="0" smtClean="0">
                <a:solidFill>
                  <a:srgbClr val="5F5F5F"/>
                </a:solidFill>
                <a:latin typeface="Arial"/>
                <a:cs typeface="Arial"/>
              </a:rPr>
              <a:t>1-1</a:t>
            </a:r>
            <a:r>
              <a:rPr lang="en-US" sz="1600" spc="-70" dirty="0" smtClean="0">
                <a:solidFill>
                  <a:srgbClr val="5F5F5F"/>
                </a:solidFill>
                <a:latin typeface="Arial"/>
                <a:cs typeface="Arial"/>
              </a:rPr>
              <a:t>9</a:t>
            </a:r>
            <a:r>
              <a:rPr sz="1600" spc="-70" dirty="0" smtClean="0">
                <a:solidFill>
                  <a:srgbClr val="5F5F5F"/>
                </a:solidFill>
                <a:latin typeface="Arial"/>
                <a:cs typeface="Arial"/>
              </a:rPr>
              <a:t>]</a:t>
            </a:r>
            <a:endParaRPr sz="1600" dirty="0">
              <a:latin typeface="Arial"/>
              <a:cs typeface="Arial"/>
            </a:endParaRPr>
          </a:p>
        </p:txBody>
      </p:sp>
      <p:sp>
        <p:nvSpPr>
          <p:cNvPr id="10" name="object 10"/>
          <p:cNvSpPr/>
          <p:nvPr/>
        </p:nvSpPr>
        <p:spPr>
          <a:xfrm>
            <a:off x="6846569" y="4790694"/>
            <a:ext cx="4319270" cy="859790"/>
          </a:xfrm>
          <a:custGeom>
            <a:avLst/>
            <a:gdLst/>
            <a:ahLst/>
            <a:cxnLst/>
            <a:rect l="l" t="t" r="r" b="b"/>
            <a:pathLst>
              <a:path w="4319270" h="859789">
                <a:moveTo>
                  <a:pt x="0" y="859535"/>
                </a:moveTo>
                <a:lnTo>
                  <a:pt x="4319016" y="859535"/>
                </a:lnTo>
                <a:lnTo>
                  <a:pt x="4319016" y="0"/>
                </a:lnTo>
                <a:lnTo>
                  <a:pt x="0" y="0"/>
                </a:lnTo>
                <a:lnTo>
                  <a:pt x="0" y="859535"/>
                </a:lnTo>
                <a:close/>
              </a:path>
            </a:pathLst>
          </a:custGeom>
          <a:solidFill>
            <a:srgbClr val="F1F1F1"/>
          </a:solidFill>
        </p:spPr>
        <p:txBody>
          <a:bodyPr wrap="square" lIns="0" tIns="0" rIns="0" bIns="0" rtlCol="0"/>
          <a:lstStyle/>
          <a:p>
            <a:endParaRPr/>
          </a:p>
        </p:txBody>
      </p:sp>
      <p:sp>
        <p:nvSpPr>
          <p:cNvPr id="11" name="object 11"/>
          <p:cNvSpPr/>
          <p:nvPr/>
        </p:nvSpPr>
        <p:spPr>
          <a:xfrm>
            <a:off x="6846569" y="4790694"/>
            <a:ext cx="4319270" cy="859790"/>
          </a:xfrm>
          <a:custGeom>
            <a:avLst/>
            <a:gdLst/>
            <a:ahLst/>
            <a:cxnLst/>
            <a:rect l="l" t="t" r="r" b="b"/>
            <a:pathLst>
              <a:path w="4319270" h="859789">
                <a:moveTo>
                  <a:pt x="0" y="859535"/>
                </a:moveTo>
                <a:lnTo>
                  <a:pt x="4319016" y="859535"/>
                </a:lnTo>
                <a:lnTo>
                  <a:pt x="4319016" y="0"/>
                </a:lnTo>
                <a:lnTo>
                  <a:pt x="0" y="0"/>
                </a:lnTo>
                <a:lnTo>
                  <a:pt x="0" y="859535"/>
                </a:lnTo>
                <a:close/>
              </a:path>
            </a:pathLst>
          </a:custGeom>
          <a:ln w="25908">
            <a:solidFill>
              <a:srgbClr val="FFFFFF"/>
            </a:solidFill>
          </a:ln>
        </p:spPr>
        <p:txBody>
          <a:bodyPr wrap="square" lIns="0" tIns="0" rIns="0" bIns="0" rtlCol="0"/>
          <a:lstStyle/>
          <a:p>
            <a:endParaRPr/>
          </a:p>
        </p:txBody>
      </p:sp>
      <p:sp>
        <p:nvSpPr>
          <p:cNvPr id="12" name="object 12"/>
          <p:cNvSpPr txBox="1"/>
          <p:nvPr/>
        </p:nvSpPr>
        <p:spPr>
          <a:xfrm>
            <a:off x="7019925" y="5081777"/>
            <a:ext cx="2335530" cy="488315"/>
          </a:xfrm>
          <a:prstGeom prst="rect">
            <a:avLst/>
          </a:prstGeom>
        </p:spPr>
        <p:txBody>
          <a:bodyPr vert="horz" wrap="square" lIns="0" tIns="12065" rIns="0" bIns="0" rtlCol="0">
            <a:spAutoFit/>
          </a:bodyPr>
          <a:lstStyle/>
          <a:p>
            <a:pPr marL="134620" indent="-121920">
              <a:lnSpc>
                <a:spcPts val="1825"/>
              </a:lnSpc>
              <a:spcBef>
                <a:spcPts val="95"/>
              </a:spcBef>
              <a:buChar char="•"/>
              <a:tabLst>
                <a:tab pos="134620" algn="l"/>
              </a:tabLst>
            </a:pPr>
            <a:r>
              <a:rPr sz="1600" spc="-105" dirty="0">
                <a:solidFill>
                  <a:srgbClr val="5F5F5F"/>
                </a:solidFill>
                <a:latin typeface="Arial"/>
                <a:cs typeface="Arial"/>
              </a:rPr>
              <a:t>Single </a:t>
            </a:r>
            <a:r>
              <a:rPr sz="1600" spc="-50" dirty="0">
                <a:solidFill>
                  <a:srgbClr val="5F5F5F"/>
                </a:solidFill>
                <a:latin typeface="Arial"/>
                <a:cs typeface="Arial"/>
              </a:rPr>
              <a:t>cumulative</a:t>
            </a:r>
            <a:r>
              <a:rPr sz="1600" spc="-120" dirty="0">
                <a:solidFill>
                  <a:srgbClr val="5F5F5F"/>
                </a:solidFill>
                <a:latin typeface="Arial"/>
                <a:cs typeface="Arial"/>
              </a:rPr>
              <a:t> </a:t>
            </a:r>
            <a:r>
              <a:rPr sz="1600" spc="-65" dirty="0">
                <a:solidFill>
                  <a:srgbClr val="5F5F5F"/>
                </a:solidFill>
                <a:latin typeface="Arial"/>
                <a:cs typeface="Arial"/>
              </a:rPr>
              <a:t>codeline</a:t>
            </a:r>
            <a:endParaRPr sz="1600">
              <a:latin typeface="Arial"/>
              <a:cs typeface="Arial"/>
            </a:endParaRPr>
          </a:p>
          <a:p>
            <a:pPr marL="134620" indent="-121920">
              <a:lnSpc>
                <a:spcPts val="1825"/>
              </a:lnSpc>
              <a:buChar char="•"/>
              <a:tabLst>
                <a:tab pos="134620" algn="l"/>
              </a:tabLst>
            </a:pPr>
            <a:r>
              <a:rPr sz="1600" spc="-65" dirty="0">
                <a:solidFill>
                  <a:srgbClr val="5F5F5F"/>
                </a:solidFill>
                <a:latin typeface="Arial"/>
                <a:cs typeface="Arial"/>
              </a:rPr>
              <a:t>Numbering </a:t>
            </a:r>
            <a:r>
              <a:rPr sz="1600" spc="-85" dirty="0">
                <a:solidFill>
                  <a:srgbClr val="5F5F5F"/>
                </a:solidFill>
                <a:latin typeface="Arial"/>
                <a:cs typeface="Arial"/>
              </a:rPr>
              <a:t>is</a:t>
            </a:r>
            <a:r>
              <a:rPr sz="1600" spc="-125" dirty="0">
                <a:solidFill>
                  <a:srgbClr val="5F5F5F"/>
                </a:solidFill>
                <a:latin typeface="Arial"/>
                <a:cs typeface="Arial"/>
              </a:rPr>
              <a:t> </a:t>
            </a:r>
            <a:r>
              <a:rPr sz="1600" spc="-85" dirty="0">
                <a:solidFill>
                  <a:srgbClr val="5F5F5F"/>
                </a:solidFill>
                <a:latin typeface="Arial"/>
                <a:cs typeface="Arial"/>
              </a:rPr>
              <a:t>Year.Month</a:t>
            </a:r>
            <a:endParaRPr sz="1600">
              <a:latin typeface="Arial"/>
              <a:cs typeface="Arial"/>
            </a:endParaRPr>
          </a:p>
        </p:txBody>
      </p:sp>
      <p:sp>
        <p:nvSpPr>
          <p:cNvPr id="13" name="object 13"/>
          <p:cNvSpPr/>
          <p:nvPr/>
        </p:nvSpPr>
        <p:spPr>
          <a:xfrm>
            <a:off x="6643116" y="2362200"/>
            <a:ext cx="4466844" cy="2740152"/>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6669023" y="2388107"/>
            <a:ext cx="4364735" cy="2638044"/>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065275" y="2331720"/>
            <a:ext cx="4424172" cy="2727960"/>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1091183" y="2357627"/>
            <a:ext cx="4322064" cy="2625852"/>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5684520" y="3282696"/>
            <a:ext cx="848868" cy="848867"/>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11485498" y="400811"/>
            <a:ext cx="271780" cy="257810"/>
          </a:xfrm>
          <a:custGeom>
            <a:avLst/>
            <a:gdLst/>
            <a:ahLst/>
            <a:cxnLst/>
            <a:rect l="l" t="t" r="r" b="b"/>
            <a:pathLst>
              <a:path w="271779" h="257809">
                <a:moveTo>
                  <a:pt x="240029" y="162560"/>
                </a:moveTo>
                <a:lnTo>
                  <a:pt x="232918" y="162560"/>
                </a:lnTo>
                <a:lnTo>
                  <a:pt x="229489" y="163830"/>
                </a:lnTo>
                <a:lnTo>
                  <a:pt x="226441" y="165100"/>
                </a:lnTo>
                <a:lnTo>
                  <a:pt x="223266" y="166370"/>
                </a:lnTo>
                <a:lnTo>
                  <a:pt x="220345" y="167639"/>
                </a:lnTo>
                <a:lnTo>
                  <a:pt x="217677" y="171450"/>
                </a:lnTo>
                <a:lnTo>
                  <a:pt x="215900" y="172720"/>
                </a:lnTo>
                <a:lnTo>
                  <a:pt x="214375" y="175260"/>
                </a:lnTo>
                <a:lnTo>
                  <a:pt x="213359" y="176530"/>
                </a:lnTo>
                <a:lnTo>
                  <a:pt x="212344" y="179070"/>
                </a:lnTo>
                <a:lnTo>
                  <a:pt x="211708" y="181610"/>
                </a:lnTo>
                <a:lnTo>
                  <a:pt x="211327" y="185420"/>
                </a:lnTo>
                <a:lnTo>
                  <a:pt x="211200" y="189230"/>
                </a:lnTo>
                <a:lnTo>
                  <a:pt x="211962" y="194310"/>
                </a:lnTo>
                <a:lnTo>
                  <a:pt x="212598" y="196850"/>
                </a:lnTo>
                <a:lnTo>
                  <a:pt x="213486" y="199389"/>
                </a:lnTo>
                <a:lnTo>
                  <a:pt x="188341" y="199389"/>
                </a:lnTo>
                <a:lnTo>
                  <a:pt x="186054" y="200660"/>
                </a:lnTo>
                <a:lnTo>
                  <a:pt x="184023" y="203200"/>
                </a:lnTo>
                <a:lnTo>
                  <a:pt x="182118" y="204470"/>
                </a:lnTo>
                <a:lnTo>
                  <a:pt x="175005" y="220980"/>
                </a:lnTo>
                <a:lnTo>
                  <a:pt x="175514" y="223520"/>
                </a:lnTo>
                <a:lnTo>
                  <a:pt x="176149" y="227330"/>
                </a:lnTo>
                <a:lnTo>
                  <a:pt x="177546" y="231139"/>
                </a:lnTo>
                <a:lnTo>
                  <a:pt x="179831" y="234950"/>
                </a:lnTo>
                <a:lnTo>
                  <a:pt x="181991" y="237489"/>
                </a:lnTo>
                <a:lnTo>
                  <a:pt x="185166" y="241300"/>
                </a:lnTo>
                <a:lnTo>
                  <a:pt x="197357" y="252730"/>
                </a:lnTo>
                <a:lnTo>
                  <a:pt x="201295" y="254000"/>
                </a:lnTo>
                <a:lnTo>
                  <a:pt x="205358" y="256539"/>
                </a:lnTo>
                <a:lnTo>
                  <a:pt x="209296" y="257810"/>
                </a:lnTo>
                <a:lnTo>
                  <a:pt x="220345" y="257810"/>
                </a:lnTo>
                <a:lnTo>
                  <a:pt x="223774" y="256539"/>
                </a:lnTo>
                <a:lnTo>
                  <a:pt x="227329" y="255270"/>
                </a:lnTo>
                <a:lnTo>
                  <a:pt x="238759" y="241300"/>
                </a:lnTo>
                <a:lnTo>
                  <a:pt x="206755" y="241300"/>
                </a:lnTo>
                <a:lnTo>
                  <a:pt x="203453" y="238760"/>
                </a:lnTo>
                <a:lnTo>
                  <a:pt x="196215" y="232410"/>
                </a:lnTo>
                <a:lnTo>
                  <a:pt x="194182" y="228600"/>
                </a:lnTo>
                <a:lnTo>
                  <a:pt x="193421" y="222250"/>
                </a:lnTo>
                <a:lnTo>
                  <a:pt x="194564" y="219710"/>
                </a:lnTo>
                <a:lnTo>
                  <a:pt x="199644" y="214630"/>
                </a:lnTo>
                <a:lnTo>
                  <a:pt x="201168" y="213360"/>
                </a:lnTo>
                <a:lnTo>
                  <a:pt x="204216" y="213360"/>
                </a:lnTo>
                <a:lnTo>
                  <a:pt x="207772" y="212089"/>
                </a:lnTo>
                <a:lnTo>
                  <a:pt x="264795" y="212089"/>
                </a:lnTo>
                <a:lnTo>
                  <a:pt x="267207" y="209550"/>
                </a:lnTo>
                <a:lnTo>
                  <a:pt x="268985" y="207010"/>
                </a:lnTo>
                <a:lnTo>
                  <a:pt x="269900" y="204470"/>
                </a:lnTo>
                <a:lnTo>
                  <a:pt x="235457" y="204470"/>
                </a:lnTo>
                <a:lnTo>
                  <a:pt x="231394" y="203200"/>
                </a:lnTo>
                <a:lnTo>
                  <a:pt x="230504" y="200660"/>
                </a:lnTo>
                <a:lnTo>
                  <a:pt x="229870" y="199389"/>
                </a:lnTo>
                <a:lnTo>
                  <a:pt x="228600" y="193039"/>
                </a:lnTo>
                <a:lnTo>
                  <a:pt x="234315" y="180339"/>
                </a:lnTo>
                <a:lnTo>
                  <a:pt x="264837" y="180339"/>
                </a:lnTo>
                <a:lnTo>
                  <a:pt x="262890" y="177800"/>
                </a:lnTo>
                <a:lnTo>
                  <a:pt x="255143" y="170180"/>
                </a:lnTo>
                <a:lnTo>
                  <a:pt x="251332" y="167639"/>
                </a:lnTo>
                <a:lnTo>
                  <a:pt x="243712" y="163830"/>
                </a:lnTo>
                <a:lnTo>
                  <a:pt x="240029" y="162560"/>
                </a:lnTo>
                <a:close/>
              </a:path>
              <a:path w="271779" h="257809">
                <a:moveTo>
                  <a:pt x="264795" y="212089"/>
                </a:moveTo>
                <a:lnTo>
                  <a:pt x="209676" y="212089"/>
                </a:lnTo>
                <a:lnTo>
                  <a:pt x="213868" y="213360"/>
                </a:lnTo>
                <a:lnTo>
                  <a:pt x="216153" y="213360"/>
                </a:lnTo>
                <a:lnTo>
                  <a:pt x="218694" y="214630"/>
                </a:lnTo>
                <a:lnTo>
                  <a:pt x="220599" y="219710"/>
                </a:lnTo>
                <a:lnTo>
                  <a:pt x="221106" y="220980"/>
                </a:lnTo>
                <a:lnTo>
                  <a:pt x="221742" y="223520"/>
                </a:lnTo>
                <a:lnTo>
                  <a:pt x="222123" y="227330"/>
                </a:lnTo>
                <a:lnTo>
                  <a:pt x="222123" y="229870"/>
                </a:lnTo>
                <a:lnTo>
                  <a:pt x="221869" y="231139"/>
                </a:lnTo>
                <a:lnTo>
                  <a:pt x="221233" y="232410"/>
                </a:lnTo>
                <a:lnTo>
                  <a:pt x="220725" y="234950"/>
                </a:lnTo>
                <a:lnTo>
                  <a:pt x="219709" y="236220"/>
                </a:lnTo>
                <a:lnTo>
                  <a:pt x="218440" y="237489"/>
                </a:lnTo>
                <a:lnTo>
                  <a:pt x="216026" y="240030"/>
                </a:lnTo>
                <a:lnTo>
                  <a:pt x="213105" y="241300"/>
                </a:lnTo>
                <a:lnTo>
                  <a:pt x="238759" y="241300"/>
                </a:lnTo>
                <a:lnTo>
                  <a:pt x="239268" y="238760"/>
                </a:lnTo>
                <a:lnTo>
                  <a:pt x="239649" y="234950"/>
                </a:lnTo>
                <a:lnTo>
                  <a:pt x="239649" y="229870"/>
                </a:lnTo>
                <a:lnTo>
                  <a:pt x="238632" y="224789"/>
                </a:lnTo>
                <a:lnTo>
                  <a:pt x="237744" y="220980"/>
                </a:lnTo>
                <a:lnTo>
                  <a:pt x="236727" y="218439"/>
                </a:lnTo>
                <a:lnTo>
                  <a:pt x="255016" y="218439"/>
                </a:lnTo>
                <a:lnTo>
                  <a:pt x="257175" y="217170"/>
                </a:lnTo>
                <a:lnTo>
                  <a:pt x="259206" y="215900"/>
                </a:lnTo>
                <a:lnTo>
                  <a:pt x="261366" y="215900"/>
                </a:lnTo>
                <a:lnTo>
                  <a:pt x="263144" y="213360"/>
                </a:lnTo>
                <a:lnTo>
                  <a:pt x="264795" y="212089"/>
                </a:lnTo>
                <a:close/>
              </a:path>
              <a:path w="271779" h="257809">
                <a:moveTo>
                  <a:pt x="255016" y="218439"/>
                </a:moveTo>
                <a:lnTo>
                  <a:pt x="239522" y="218439"/>
                </a:lnTo>
                <a:lnTo>
                  <a:pt x="242316" y="219710"/>
                </a:lnTo>
                <a:lnTo>
                  <a:pt x="250190" y="219710"/>
                </a:lnTo>
                <a:lnTo>
                  <a:pt x="255016" y="218439"/>
                </a:lnTo>
                <a:close/>
              </a:path>
              <a:path w="271779" h="257809">
                <a:moveTo>
                  <a:pt x="127000" y="163830"/>
                </a:moveTo>
                <a:lnTo>
                  <a:pt x="123062" y="163830"/>
                </a:lnTo>
                <a:lnTo>
                  <a:pt x="121539" y="165100"/>
                </a:lnTo>
                <a:lnTo>
                  <a:pt x="119633" y="167639"/>
                </a:lnTo>
                <a:lnTo>
                  <a:pt x="118745" y="168910"/>
                </a:lnTo>
                <a:lnTo>
                  <a:pt x="117348" y="170180"/>
                </a:lnTo>
                <a:lnTo>
                  <a:pt x="116458" y="171450"/>
                </a:lnTo>
                <a:lnTo>
                  <a:pt x="116204" y="172720"/>
                </a:lnTo>
                <a:lnTo>
                  <a:pt x="115950" y="173989"/>
                </a:lnTo>
                <a:lnTo>
                  <a:pt x="116331" y="173989"/>
                </a:lnTo>
                <a:lnTo>
                  <a:pt x="116712" y="175260"/>
                </a:lnTo>
                <a:lnTo>
                  <a:pt x="155321" y="210820"/>
                </a:lnTo>
                <a:lnTo>
                  <a:pt x="155701" y="212089"/>
                </a:lnTo>
                <a:lnTo>
                  <a:pt x="158496" y="212089"/>
                </a:lnTo>
                <a:lnTo>
                  <a:pt x="160020" y="210820"/>
                </a:lnTo>
                <a:lnTo>
                  <a:pt x="161671" y="209550"/>
                </a:lnTo>
                <a:lnTo>
                  <a:pt x="162559" y="208280"/>
                </a:lnTo>
                <a:lnTo>
                  <a:pt x="163575" y="207010"/>
                </a:lnTo>
                <a:lnTo>
                  <a:pt x="164973" y="205739"/>
                </a:lnTo>
                <a:lnTo>
                  <a:pt x="165480" y="204470"/>
                </a:lnTo>
                <a:lnTo>
                  <a:pt x="165861" y="203200"/>
                </a:lnTo>
                <a:lnTo>
                  <a:pt x="166370" y="201930"/>
                </a:lnTo>
                <a:lnTo>
                  <a:pt x="166243" y="200660"/>
                </a:lnTo>
                <a:lnTo>
                  <a:pt x="165989" y="200660"/>
                </a:lnTo>
                <a:lnTo>
                  <a:pt x="154304" y="189230"/>
                </a:lnTo>
                <a:lnTo>
                  <a:pt x="166412" y="176530"/>
                </a:lnTo>
                <a:lnTo>
                  <a:pt x="140080" y="176530"/>
                </a:lnTo>
                <a:lnTo>
                  <a:pt x="127000" y="163830"/>
                </a:lnTo>
                <a:close/>
              </a:path>
              <a:path w="271779" h="257809">
                <a:moveTo>
                  <a:pt x="264837" y="180339"/>
                </a:moveTo>
                <a:lnTo>
                  <a:pt x="242443" y="180339"/>
                </a:lnTo>
                <a:lnTo>
                  <a:pt x="245364" y="181610"/>
                </a:lnTo>
                <a:lnTo>
                  <a:pt x="248284" y="184150"/>
                </a:lnTo>
                <a:lnTo>
                  <a:pt x="253365" y="194310"/>
                </a:lnTo>
                <a:lnTo>
                  <a:pt x="253110" y="195580"/>
                </a:lnTo>
                <a:lnTo>
                  <a:pt x="252475" y="196850"/>
                </a:lnTo>
                <a:lnTo>
                  <a:pt x="251968" y="198120"/>
                </a:lnTo>
                <a:lnTo>
                  <a:pt x="251078" y="199389"/>
                </a:lnTo>
                <a:lnTo>
                  <a:pt x="249808" y="200660"/>
                </a:lnTo>
                <a:lnTo>
                  <a:pt x="247776" y="203200"/>
                </a:lnTo>
                <a:lnTo>
                  <a:pt x="245236" y="204470"/>
                </a:lnTo>
                <a:lnTo>
                  <a:pt x="269900" y="204470"/>
                </a:lnTo>
                <a:lnTo>
                  <a:pt x="271272" y="200660"/>
                </a:lnTo>
                <a:lnTo>
                  <a:pt x="271652" y="198120"/>
                </a:lnTo>
                <a:lnTo>
                  <a:pt x="271018" y="191770"/>
                </a:lnTo>
                <a:lnTo>
                  <a:pt x="269748" y="187960"/>
                </a:lnTo>
                <a:lnTo>
                  <a:pt x="267843" y="185420"/>
                </a:lnTo>
                <a:lnTo>
                  <a:pt x="265810" y="181610"/>
                </a:lnTo>
                <a:lnTo>
                  <a:pt x="264837" y="180339"/>
                </a:lnTo>
                <a:close/>
              </a:path>
              <a:path w="271779" h="257809">
                <a:moveTo>
                  <a:pt x="203961" y="196850"/>
                </a:moveTo>
                <a:lnTo>
                  <a:pt x="198120" y="196850"/>
                </a:lnTo>
                <a:lnTo>
                  <a:pt x="193040" y="198120"/>
                </a:lnTo>
                <a:lnTo>
                  <a:pt x="190626" y="199389"/>
                </a:lnTo>
                <a:lnTo>
                  <a:pt x="213486" y="199389"/>
                </a:lnTo>
                <a:lnTo>
                  <a:pt x="210184" y="198120"/>
                </a:lnTo>
                <a:lnTo>
                  <a:pt x="206882" y="198120"/>
                </a:lnTo>
                <a:lnTo>
                  <a:pt x="203961" y="196850"/>
                </a:lnTo>
                <a:close/>
              </a:path>
              <a:path w="271779" h="257809">
                <a:moveTo>
                  <a:pt x="206501" y="125730"/>
                </a:moveTo>
                <a:lnTo>
                  <a:pt x="165861" y="125730"/>
                </a:lnTo>
                <a:lnTo>
                  <a:pt x="183006" y="130810"/>
                </a:lnTo>
                <a:lnTo>
                  <a:pt x="140080" y="176530"/>
                </a:lnTo>
                <a:lnTo>
                  <a:pt x="166412" y="176530"/>
                </a:lnTo>
                <a:lnTo>
                  <a:pt x="208787" y="132080"/>
                </a:lnTo>
                <a:lnTo>
                  <a:pt x="209169" y="130810"/>
                </a:lnTo>
                <a:lnTo>
                  <a:pt x="209423" y="130810"/>
                </a:lnTo>
                <a:lnTo>
                  <a:pt x="209296" y="129539"/>
                </a:lnTo>
                <a:lnTo>
                  <a:pt x="208915" y="129539"/>
                </a:lnTo>
                <a:lnTo>
                  <a:pt x="208660" y="128270"/>
                </a:lnTo>
                <a:lnTo>
                  <a:pt x="208152" y="128270"/>
                </a:lnTo>
                <a:lnTo>
                  <a:pt x="207264" y="127000"/>
                </a:lnTo>
                <a:lnTo>
                  <a:pt x="206501" y="125730"/>
                </a:lnTo>
                <a:close/>
              </a:path>
              <a:path w="271779" h="257809">
                <a:moveTo>
                  <a:pt x="126619" y="57150"/>
                </a:moveTo>
                <a:lnTo>
                  <a:pt x="121666" y="57150"/>
                </a:lnTo>
                <a:lnTo>
                  <a:pt x="111632" y="59689"/>
                </a:lnTo>
                <a:lnTo>
                  <a:pt x="106425" y="62230"/>
                </a:lnTo>
                <a:lnTo>
                  <a:pt x="101346" y="66039"/>
                </a:lnTo>
                <a:lnTo>
                  <a:pt x="96139" y="69850"/>
                </a:lnTo>
                <a:lnTo>
                  <a:pt x="90931" y="74930"/>
                </a:lnTo>
                <a:lnTo>
                  <a:pt x="85598" y="80010"/>
                </a:lnTo>
                <a:lnTo>
                  <a:pt x="80391" y="85089"/>
                </a:lnTo>
                <a:lnTo>
                  <a:pt x="75946" y="91439"/>
                </a:lnTo>
                <a:lnTo>
                  <a:pt x="69087" y="101600"/>
                </a:lnTo>
                <a:lnTo>
                  <a:pt x="66801" y="106680"/>
                </a:lnTo>
                <a:lnTo>
                  <a:pt x="65658" y="111760"/>
                </a:lnTo>
                <a:lnTo>
                  <a:pt x="64643" y="115570"/>
                </a:lnTo>
                <a:lnTo>
                  <a:pt x="95376" y="148589"/>
                </a:lnTo>
                <a:lnTo>
                  <a:pt x="105282" y="148589"/>
                </a:lnTo>
                <a:lnTo>
                  <a:pt x="110362" y="146050"/>
                </a:lnTo>
                <a:lnTo>
                  <a:pt x="115443" y="144780"/>
                </a:lnTo>
                <a:lnTo>
                  <a:pt x="120650" y="140970"/>
                </a:lnTo>
                <a:lnTo>
                  <a:pt x="125729" y="137160"/>
                </a:lnTo>
                <a:lnTo>
                  <a:pt x="130936" y="132080"/>
                </a:lnTo>
                <a:lnTo>
                  <a:pt x="93218" y="132080"/>
                </a:lnTo>
                <a:lnTo>
                  <a:pt x="91694" y="130810"/>
                </a:lnTo>
                <a:lnTo>
                  <a:pt x="90170" y="130810"/>
                </a:lnTo>
                <a:lnTo>
                  <a:pt x="88646" y="129539"/>
                </a:lnTo>
                <a:lnTo>
                  <a:pt x="87249" y="128270"/>
                </a:lnTo>
                <a:lnTo>
                  <a:pt x="85344" y="127000"/>
                </a:lnTo>
                <a:lnTo>
                  <a:pt x="84200" y="124460"/>
                </a:lnTo>
                <a:lnTo>
                  <a:pt x="82930" y="120650"/>
                </a:lnTo>
                <a:lnTo>
                  <a:pt x="83184" y="118110"/>
                </a:lnTo>
                <a:lnTo>
                  <a:pt x="96011" y="97789"/>
                </a:lnTo>
                <a:lnTo>
                  <a:pt x="100710" y="92710"/>
                </a:lnTo>
                <a:lnTo>
                  <a:pt x="104521" y="88900"/>
                </a:lnTo>
                <a:lnTo>
                  <a:pt x="108076" y="85089"/>
                </a:lnTo>
                <a:lnTo>
                  <a:pt x="114426" y="80010"/>
                </a:lnTo>
                <a:lnTo>
                  <a:pt x="117475" y="77470"/>
                </a:lnTo>
                <a:lnTo>
                  <a:pt x="120142" y="76200"/>
                </a:lnTo>
                <a:lnTo>
                  <a:pt x="122935" y="74930"/>
                </a:lnTo>
                <a:lnTo>
                  <a:pt x="152738" y="74930"/>
                </a:lnTo>
                <a:lnTo>
                  <a:pt x="150622" y="72389"/>
                </a:lnTo>
                <a:lnTo>
                  <a:pt x="145796" y="67310"/>
                </a:lnTo>
                <a:lnTo>
                  <a:pt x="141097" y="63500"/>
                </a:lnTo>
                <a:lnTo>
                  <a:pt x="136398" y="60960"/>
                </a:lnTo>
                <a:lnTo>
                  <a:pt x="131445" y="59689"/>
                </a:lnTo>
                <a:lnTo>
                  <a:pt x="126619" y="57150"/>
                </a:lnTo>
                <a:close/>
              </a:path>
              <a:path w="271779" h="257809">
                <a:moveTo>
                  <a:pt x="152738" y="74930"/>
                </a:moveTo>
                <a:lnTo>
                  <a:pt x="130175" y="74930"/>
                </a:lnTo>
                <a:lnTo>
                  <a:pt x="132460" y="76200"/>
                </a:lnTo>
                <a:lnTo>
                  <a:pt x="134620" y="78739"/>
                </a:lnTo>
                <a:lnTo>
                  <a:pt x="138683" y="87630"/>
                </a:lnTo>
                <a:lnTo>
                  <a:pt x="138429" y="88900"/>
                </a:lnTo>
                <a:lnTo>
                  <a:pt x="137795" y="91439"/>
                </a:lnTo>
                <a:lnTo>
                  <a:pt x="137032" y="92710"/>
                </a:lnTo>
                <a:lnTo>
                  <a:pt x="136017" y="95250"/>
                </a:lnTo>
                <a:lnTo>
                  <a:pt x="133223" y="99060"/>
                </a:lnTo>
                <a:lnTo>
                  <a:pt x="131445" y="101600"/>
                </a:lnTo>
                <a:lnTo>
                  <a:pt x="129285" y="105410"/>
                </a:lnTo>
                <a:lnTo>
                  <a:pt x="127000" y="107950"/>
                </a:lnTo>
                <a:lnTo>
                  <a:pt x="124332" y="110489"/>
                </a:lnTo>
                <a:lnTo>
                  <a:pt x="121284" y="114300"/>
                </a:lnTo>
                <a:lnTo>
                  <a:pt x="118618" y="116839"/>
                </a:lnTo>
                <a:lnTo>
                  <a:pt x="116204" y="119380"/>
                </a:lnTo>
                <a:lnTo>
                  <a:pt x="111632" y="123189"/>
                </a:lnTo>
                <a:lnTo>
                  <a:pt x="109474" y="125730"/>
                </a:lnTo>
                <a:lnTo>
                  <a:pt x="105409" y="128270"/>
                </a:lnTo>
                <a:lnTo>
                  <a:pt x="103504" y="129539"/>
                </a:lnTo>
                <a:lnTo>
                  <a:pt x="101600" y="129539"/>
                </a:lnTo>
                <a:lnTo>
                  <a:pt x="98044" y="132080"/>
                </a:lnTo>
                <a:lnTo>
                  <a:pt x="130936" y="132080"/>
                </a:lnTo>
                <a:lnTo>
                  <a:pt x="136271" y="127000"/>
                </a:lnTo>
                <a:lnTo>
                  <a:pt x="141604" y="120650"/>
                </a:lnTo>
                <a:lnTo>
                  <a:pt x="145923" y="115570"/>
                </a:lnTo>
                <a:lnTo>
                  <a:pt x="149478" y="110489"/>
                </a:lnTo>
                <a:lnTo>
                  <a:pt x="152907" y="105410"/>
                </a:lnTo>
                <a:lnTo>
                  <a:pt x="155194" y="100330"/>
                </a:lnTo>
                <a:lnTo>
                  <a:pt x="156209" y="95250"/>
                </a:lnTo>
                <a:lnTo>
                  <a:pt x="157352" y="91439"/>
                </a:lnTo>
                <a:lnTo>
                  <a:pt x="157099" y="86360"/>
                </a:lnTo>
                <a:lnTo>
                  <a:pt x="153797" y="76200"/>
                </a:lnTo>
                <a:lnTo>
                  <a:pt x="152738" y="74930"/>
                </a:lnTo>
                <a:close/>
              </a:path>
              <a:path w="271779" h="257809">
                <a:moveTo>
                  <a:pt x="172974" y="114300"/>
                </a:moveTo>
                <a:lnTo>
                  <a:pt x="169672" y="114300"/>
                </a:lnTo>
                <a:lnTo>
                  <a:pt x="169164" y="115570"/>
                </a:lnTo>
                <a:lnTo>
                  <a:pt x="168021" y="115570"/>
                </a:lnTo>
                <a:lnTo>
                  <a:pt x="167512" y="116839"/>
                </a:lnTo>
                <a:lnTo>
                  <a:pt x="166750" y="116839"/>
                </a:lnTo>
                <a:lnTo>
                  <a:pt x="165989" y="118110"/>
                </a:lnTo>
                <a:lnTo>
                  <a:pt x="163702" y="120650"/>
                </a:lnTo>
                <a:lnTo>
                  <a:pt x="163068" y="121920"/>
                </a:lnTo>
                <a:lnTo>
                  <a:pt x="162559" y="121920"/>
                </a:lnTo>
                <a:lnTo>
                  <a:pt x="162178" y="123189"/>
                </a:lnTo>
                <a:lnTo>
                  <a:pt x="162305" y="124460"/>
                </a:lnTo>
                <a:lnTo>
                  <a:pt x="163195" y="124460"/>
                </a:lnTo>
                <a:lnTo>
                  <a:pt x="163829" y="125730"/>
                </a:lnTo>
                <a:lnTo>
                  <a:pt x="205358" y="125730"/>
                </a:lnTo>
                <a:lnTo>
                  <a:pt x="200532" y="120650"/>
                </a:lnTo>
                <a:lnTo>
                  <a:pt x="200025" y="120650"/>
                </a:lnTo>
                <a:lnTo>
                  <a:pt x="199008" y="119380"/>
                </a:lnTo>
                <a:lnTo>
                  <a:pt x="197230" y="119380"/>
                </a:lnTo>
                <a:lnTo>
                  <a:pt x="172974" y="114300"/>
                </a:lnTo>
                <a:close/>
              </a:path>
              <a:path w="271779" h="257809">
                <a:moveTo>
                  <a:pt x="49910" y="66039"/>
                </a:moveTo>
                <a:lnTo>
                  <a:pt x="1650" y="66039"/>
                </a:lnTo>
                <a:lnTo>
                  <a:pt x="2540" y="67310"/>
                </a:lnTo>
                <a:lnTo>
                  <a:pt x="42799" y="105410"/>
                </a:lnTo>
                <a:lnTo>
                  <a:pt x="46354" y="105410"/>
                </a:lnTo>
                <a:lnTo>
                  <a:pt x="47751" y="104139"/>
                </a:lnTo>
                <a:lnTo>
                  <a:pt x="48641" y="104139"/>
                </a:lnTo>
                <a:lnTo>
                  <a:pt x="50419" y="101600"/>
                </a:lnTo>
                <a:lnTo>
                  <a:pt x="51434" y="100330"/>
                </a:lnTo>
                <a:lnTo>
                  <a:pt x="52197" y="99060"/>
                </a:lnTo>
                <a:lnTo>
                  <a:pt x="52831" y="99060"/>
                </a:lnTo>
                <a:lnTo>
                  <a:pt x="53340" y="97789"/>
                </a:lnTo>
                <a:lnTo>
                  <a:pt x="53721" y="97789"/>
                </a:lnTo>
                <a:lnTo>
                  <a:pt x="54228" y="95250"/>
                </a:lnTo>
                <a:lnTo>
                  <a:pt x="53848" y="93980"/>
                </a:lnTo>
                <a:lnTo>
                  <a:pt x="53467" y="93980"/>
                </a:lnTo>
                <a:lnTo>
                  <a:pt x="25780" y="67310"/>
                </a:lnTo>
                <a:lnTo>
                  <a:pt x="41909" y="67310"/>
                </a:lnTo>
                <a:lnTo>
                  <a:pt x="49910" y="66039"/>
                </a:lnTo>
                <a:close/>
              </a:path>
              <a:path w="271779" h="257809">
                <a:moveTo>
                  <a:pt x="68579" y="1270"/>
                </a:moveTo>
                <a:lnTo>
                  <a:pt x="58800" y="1270"/>
                </a:lnTo>
                <a:lnTo>
                  <a:pt x="58166" y="2539"/>
                </a:lnTo>
                <a:lnTo>
                  <a:pt x="57023" y="2539"/>
                </a:lnTo>
                <a:lnTo>
                  <a:pt x="56387" y="3810"/>
                </a:lnTo>
                <a:lnTo>
                  <a:pt x="54355" y="6350"/>
                </a:lnTo>
                <a:lnTo>
                  <a:pt x="53467" y="6350"/>
                </a:lnTo>
                <a:lnTo>
                  <a:pt x="52831" y="7620"/>
                </a:lnTo>
                <a:lnTo>
                  <a:pt x="52070" y="8889"/>
                </a:lnTo>
                <a:lnTo>
                  <a:pt x="51561" y="8889"/>
                </a:lnTo>
                <a:lnTo>
                  <a:pt x="51180" y="10160"/>
                </a:lnTo>
                <a:lnTo>
                  <a:pt x="50673" y="11430"/>
                </a:lnTo>
                <a:lnTo>
                  <a:pt x="50800" y="12700"/>
                </a:lnTo>
                <a:lnTo>
                  <a:pt x="51816" y="12700"/>
                </a:lnTo>
                <a:lnTo>
                  <a:pt x="52704" y="13970"/>
                </a:lnTo>
                <a:lnTo>
                  <a:pt x="57023" y="13970"/>
                </a:lnTo>
                <a:lnTo>
                  <a:pt x="58927" y="15239"/>
                </a:lnTo>
                <a:lnTo>
                  <a:pt x="60705" y="15239"/>
                </a:lnTo>
                <a:lnTo>
                  <a:pt x="62737" y="16510"/>
                </a:lnTo>
                <a:lnTo>
                  <a:pt x="67055" y="17780"/>
                </a:lnTo>
                <a:lnTo>
                  <a:pt x="69215" y="20320"/>
                </a:lnTo>
                <a:lnTo>
                  <a:pt x="71374" y="21589"/>
                </a:lnTo>
                <a:lnTo>
                  <a:pt x="72898" y="22860"/>
                </a:lnTo>
                <a:lnTo>
                  <a:pt x="73914" y="24130"/>
                </a:lnTo>
                <a:lnTo>
                  <a:pt x="74675" y="26670"/>
                </a:lnTo>
                <a:lnTo>
                  <a:pt x="75310" y="27939"/>
                </a:lnTo>
                <a:lnTo>
                  <a:pt x="75692" y="29210"/>
                </a:lnTo>
                <a:lnTo>
                  <a:pt x="75692" y="31750"/>
                </a:lnTo>
                <a:lnTo>
                  <a:pt x="66167" y="43180"/>
                </a:lnTo>
                <a:lnTo>
                  <a:pt x="64007" y="44450"/>
                </a:lnTo>
                <a:lnTo>
                  <a:pt x="59181" y="46989"/>
                </a:lnTo>
                <a:lnTo>
                  <a:pt x="56260" y="46989"/>
                </a:lnTo>
                <a:lnTo>
                  <a:pt x="52831" y="48260"/>
                </a:lnTo>
                <a:lnTo>
                  <a:pt x="49402" y="48260"/>
                </a:lnTo>
                <a:lnTo>
                  <a:pt x="45211" y="49530"/>
                </a:lnTo>
                <a:lnTo>
                  <a:pt x="40385" y="49530"/>
                </a:lnTo>
                <a:lnTo>
                  <a:pt x="16001" y="50800"/>
                </a:lnTo>
                <a:lnTo>
                  <a:pt x="13334" y="50800"/>
                </a:lnTo>
                <a:lnTo>
                  <a:pt x="12319" y="52070"/>
                </a:lnTo>
                <a:lnTo>
                  <a:pt x="10286" y="52070"/>
                </a:lnTo>
                <a:lnTo>
                  <a:pt x="8508" y="53339"/>
                </a:lnTo>
                <a:lnTo>
                  <a:pt x="7493" y="53339"/>
                </a:lnTo>
                <a:lnTo>
                  <a:pt x="5715" y="54610"/>
                </a:lnTo>
                <a:lnTo>
                  <a:pt x="3555" y="57150"/>
                </a:lnTo>
                <a:lnTo>
                  <a:pt x="2412" y="58420"/>
                </a:lnTo>
                <a:lnTo>
                  <a:pt x="1524" y="59689"/>
                </a:lnTo>
                <a:lnTo>
                  <a:pt x="889" y="60960"/>
                </a:lnTo>
                <a:lnTo>
                  <a:pt x="0" y="62230"/>
                </a:lnTo>
                <a:lnTo>
                  <a:pt x="126" y="64770"/>
                </a:lnTo>
                <a:lnTo>
                  <a:pt x="634" y="64770"/>
                </a:lnTo>
                <a:lnTo>
                  <a:pt x="1016" y="66039"/>
                </a:lnTo>
                <a:lnTo>
                  <a:pt x="56515" y="66039"/>
                </a:lnTo>
                <a:lnTo>
                  <a:pt x="67309" y="64770"/>
                </a:lnTo>
                <a:lnTo>
                  <a:pt x="71881" y="63500"/>
                </a:lnTo>
                <a:lnTo>
                  <a:pt x="79501" y="60960"/>
                </a:lnTo>
                <a:lnTo>
                  <a:pt x="82550" y="59689"/>
                </a:lnTo>
                <a:lnTo>
                  <a:pt x="87629" y="55880"/>
                </a:lnTo>
                <a:lnTo>
                  <a:pt x="89916" y="54610"/>
                </a:lnTo>
                <a:lnTo>
                  <a:pt x="92075" y="52070"/>
                </a:lnTo>
                <a:lnTo>
                  <a:pt x="94487" y="49530"/>
                </a:lnTo>
                <a:lnTo>
                  <a:pt x="96393" y="46989"/>
                </a:lnTo>
                <a:lnTo>
                  <a:pt x="97662" y="43180"/>
                </a:lnTo>
                <a:lnTo>
                  <a:pt x="98805" y="40639"/>
                </a:lnTo>
                <a:lnTo>
                  <a:pt x="99314" y="36830"/>
                </a:lnTo>
                <a:lnTo>
                  <a:pt x="87629" y="12700"/>
                </a:lnTo>
                <a:lnTo>
                  <a:pt x="85344" y="10160"/>
                </a:lnTo>
                <a:lnTo>
                  <a:pt x="82930" y="8889"/>
                </a:lnTo>
                <a:lnTo>
                  <a:pt x="80391" y="7620"/>
                </a:lnTo>
                <a:lnTo>
                  <a:pt x="77850" y="5080"/>
                </a:lnTo>
                <a:lnTo>
                  <a:pt x="75437" y="3810"/>
                </a:lnTo>
                <a:lnTo>
                  <a:pt x="73025" y="3810"/>
                </a:lnTo>
                <a:lnTo>
                  <a:pt x="70739" y="2539"/>
                </a:lnTo>
                <a:lnTo>
                  <a:pt x="68579" y="1270"/>
                </a:lnTo>
                <a:close/>
              </a:path>
              <a:path w="271779" h="257809">
                <a:moveTo>
                  <a:pt x="64897" y="0"/>
                </a:moveTo>
                <a:lnTo>
                  <a:pt x="61214" y="0"/>
                </a:lnTo>
                <a:lnTo>
                  <a:pt x="60198" y="1270"/>
                </a:lnTo>
                <a:lnTo>
                  <a:pt x="66675" y="1270"/>
                </a:lnTo>
                <a:lnTo>
                  <a:pt x="64897" y="0"/>
                </a:lnTo>
                <a:close/>
              </a:path>
            </a:pathLst>
          </a:custGeom>
          <a:solidFill>
            <a:srgbClr val="FFFFFF"/>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44500" y="224739"/>
            <a:ext cx="7225665" cy="1064394"/>
          </a:xfrm>
          <a:prstGeom prst="rect">
            <a:avLst/>
          </a:prstGeom>
        </p:spPr>
        <p:txBody>
          <a:bodyPr vert="horz" wrap="square" lIns="0" tIns="12700" rIns="0" bIns="0" rtlCol="0">
            <a:spAutoFit/>
          </a:bodyPr>
          <a:lstStyle/>
          <a:p>
            <a:pPr marL="12700">
              <a:lnSpc>
                <a:spcPts val="4054"/>
              </a:lnSpc>
              <a:spcBef>
                <a:spcPts val="100"/>
              </a:spcBef>
            </a:pPr>
            <a:r>
              <a:rPr sz="3600" spc="-210" dirty="0">
                <a:solidFill>
                  <a:srgbClr val="57585B"/>
                </a:solidFill>
                <a:latin typeface="Arial"/>
                <a:cs typeface="Arial"/>
              </a:rPr>
              <a:t>Siebel </a:t>
            </a:r>
            <a:r>
              <a:rPr sz="3600" spc="-250" dirty="0">
                <a:solidFill>
                  <a:srgbClr val="57585B"/>
                </a:solidFill>
                <a:latin typeface="Arial"/>
                <a:cs typeface="Arial"/>
              </a:rPr>
              <a:t>Roadmap </a:t>
            </a:r>
            <a:r>
              <a:rPr sz="3600" spc="-210" dirty="0" smtClean="0">
                <a:solidFill>
                  <a:srgbClr val="57585B"/>
                </a:solidFill>
                <a:latin typeface="Arial"/>
                <a:cs typeface="Arial"/>
              </a:rPr>
              <a:t>–</a:t>
            </a:r>
            <a:r>
              <a:rPr lang="en-US" sz="3600" spc="-210" dirty="0" smtClean="0">
                <a:solidFill>
                  <a:srgbClr val="57585B"/>
                </a:solidFill>
                <a:latin typeface="Arial"/>
                <a:cs typeface="Arial"/>
              </a:rPr>
              <a:t/>
            </a:r>
            <a:br>
              <a:rPr lang="en-US" sz="3600" spc="-210" dirty="0" smtClean="0">
                <a:solidFill>
                  <a:srgbClr val="57585B"/>
                </a:solidFill>
                <a:latin typeface="Arial"/>
                <a:cs typeface="Arial"/>
              </a:rPr>
            </a:br>
            <a:r>
              <a:rPr sz="2400" spc="-105" dirty="0" smtClean="0">
                <a:solidFill>
                  <a:srgbClr val="FF0000"/>
                </a:solidFill>
                <a:latin typeface="Arial"/>
                <a:cs typeface="Arial"/>
              </a:rPr>
              <a:t>Continuous </a:t>
            </a:r>
            <a:r>
              <a:rPr sz="2400" spc="-70" dirty="0">
                <a:solidFill>
                  <a:srgbClr val="FF0000"/>
                </a:solidFill>
                <a:latin typeface="Arial"/>
                <a:cs typeface="Arial"/>
              </a:rPr>
              <a:t>Innovation </a:t>
            </a:r>
            <a:r>
              <a:rPr sz="2400" spc="35" dirty="0">
                <a:solidFill>
                  <a:srgbClr val="FF0000"/>
                </a:solidFill>
                <a:latin typeface="Arial"/>
                <a:cs typeface="Arial"/>
              </a:rPr>
              <a:t>&amp;</a:t>
            </a:r>
            <a:r>
              <a:rPr sz="2400" spc="-225" dirty="0">
                <a:solidFill>
                  <a:srgbClr val="FF0000"/>
                </a:solidFill>
                <a:latin typeface="Arial"/>
                <a:cs typeface="Arial"/>
              </a:rPr>
              <a:t> </a:t>
            </a:r>
            <a:r>
              <a:rPr sz="2400" spc="-95" dirty="0">
                <a:solidFill>
                  <a:srgbClr val="FF0000"/>
                </a:solidFill>
                <a:latin typeface="Arial"/>
                <a:cs typeface="Arial"/>
              </a:rPr>
              <a:t>Delivery</a:t>
            </a:r>
            <a:endParaRPr sz="2400" dirty="0">
              <a:latin typeface="Arial"/>
              <a:cs typeface="Arial"/>
            </a:endParaRPr>
          </a:p>
        </p:txBody>
      </p:sp>
      <p:sp>
        <p:nvSpPr>
          <p:cNvPr id="6" name="object 6"/>
          <p:cNvSpPr txBox="1"/>
          <p:nvPr/>
        </p:nvSpPr>
        <p:spPr>
          <a:xfrm>
            <a:off x="6763893" y="3756050"/>
            <a:ext cx="2084705" cy="799465"/>
          </a:xfrm>
          <a:prstGeom prst="rect">
            <a:avLst/>
          </a:prstGeom>
        </p:spPr>
        <p:txBody>
          <a:bodyPr vert="horz" wrap="square" lIns="0" tIns="33655" rIns="0" bIns="0" rtlCol="0">
            <a:spAutoFit/>
          </a:bodyPr>
          <a:lstStyle/>
          <a:p>
            <a:pPr marL="477520">
              <a:lnSpc>
                <a:spcPct val="100000"/>
              </a:lnSpc>
              <a:spcBef>
                <a:spcPts val="265"/>
              </a:spcBef>
            </a:pPr>
            <a:r>
              <a:rPr sz="1600" b="1" spc="-180" dirty="0">
                <a:solidFill>
                  <a:srgbClr val="C00000"/>
                </a:solidFill>
                <a:latin typeface="Arial"/>
                <a:cs typeface="Arial"/>
              </a:rPr>
              <a:t>Big</a:t>
            </a:r>
            <a:r>
              <a:rPr sz="1600" b="1" spc="-90" dirty="0">
                <a:solidFill>
                  <a:srgbClr val="C00000"/>
                </a:solidFill>
                <a:latin typeface="Arial"/>
                <a:cs typeface="Arial"/>
              </a:rPr>
              <a:t> </a:t>
            </a:r>
            <a:r>
              <a:rPr sz="1600" b="1" spc="-60" dirty="0">
                <a:solidFill>
                  <a:srgbClr val="C00000"/>
                </a:solidFill>
                <a:latin typeface="Arial"/>
                <a:cs typeface="Arial"/>
              </a:rPr>
              <a:t>Data/AI</a:t>
            </a:r>
            <a:endParaRPr sz="1600">
              <a:latin typeface="Arial"/>
              <a:cs typeface="Arial"/>
            </a:endParaRPr>
          </a:p>
          <a:p>
            <a:pPr marL="12700" marR="5080" indent="334010">
              <a:lnSpc>
                <a:spcPct val="100000"/>
              </a:lnSpc>
              <a:spcBef>
                <a:spcPts val="165"/>
              </a:spcBef>
            </a:pPr>
            <a:r>
              <a:rPr sz="1600" spc="-155" dirty="0">
                <a:solidFill>
                  <a:srgbClr val="5F5F5F"/>
                </a:solidFill>
                <a:latin typeface="Arial"/>
                <a:cs typeface="Arial"/>
              </a:rPr>
              <a:t>Edge </a:t>
            </a:r>
            <a:r>
              <a:rPr sz="1600" spc="-50" dirty="0">
                <a:solidFill>
                  <a:srgbClr val="5F5F5F"/>
                </a:solidFill>
                <a:latin typeface="Arial"/>
                <a:cs typeface="Arial"/>
              </a:rPr>
              <a:t>intelligence  </a:t>
            </a:r>
            <a:r>
              <a:rPr sz="1600" spc="-85" dirty="0">
                <a:solidFill>
                  <a:srgbClr val="5F5F5F"/>
                </a:solidFill>
                <a:latin typeface="Arial"/>
                <a:cs typeface="Arial"/>
              </a:rPr>
              <a:t>Federated </a:t>
            </a:r>
            <a:r>
              <a:rPr sz="1600" spc="-65" dirty="0">
                <a:solidFill>
                  <a:srgbClr val="5F5F5F"/>
                </a:solidFill>
                <a:latin typeface="Arial"/>
                <a:cs typeface="Arial"/>
              </a:rPr>
              <a:t>data </a:t>
            </a:r>
            <a:r>
              <a:rPr sz="1600" spc="-80" dirty="0">
                <a:solidFill>
                  <a:srgbClr val="5F5F5F"/>
                </a:solidFill>
                <a:latin typeface="Arial"/>
                <a:cs typeface="Arial"/>
              </a:rPr>
              <a:t>and</a:t>
            </a:r>
            <a:r>
              <a:rPr sz="1600" spc="-150" dirty="0">
                <a:solidFill>
                  <a:srgbClr val="5F5F5F"/>
                </a:solidFill>
                <a:latin typeface="Arial"/>
                <a:cs typeface="Arial"/>
              </a:rPr>
              <a:t> </a:t>
            </a:r>
            <a:r>
              <a:rPr sz="1600" spc="-100" dirty="0">
                <a:solidFill>
                  <a:srgbClr val="5F5F5F"/>
                </a:solidFill>
                <a:latin typeface="Arial"/>
                <a:cs typeface="Arial"/>
              </a:rPr>
              <a:t>tasks</a:t>
            </a:r>
            <a:endParaRPr sz="1600">
              <a:latin typeface="Arial"/>
              <a:cs typeface="Arial"/>
            </a:endParaRPr>
          </a:p>
        </p:txBody>
      </p:sp>
      <p:sp>
        <p:nvSpPr>
          <p:cNvPr id="7" name="object 7"/>
          <p:cNvSpPr/>
          <p:nvPr/>
        </p:nvSpPr>
        <p:spPr>
          <a:xfrm>
            <a:off x="10303764" y="1261872"/>
            <a:ext cx="1274445" cy="685800"/>
          </a:xfrm>
          <a:custGeom>
            <a:avLst/>
            <a:gdLst/>
            <a:ahLst/>
            <a:cxnLst/>
            <a:rect l="l" t="t" r="r" b="b"/>
            <a:pathLst>
              <a:path w="1274445" h="685800">
                <a:moveTo>
                  <a:pt x="931163" y="0"/>
                </a:moveTo>
                <a:lnTo>
                  <a:pt x="0" y="0"/>
                </a:lnTo>
                <a:lnTo>
                  <a:pt x="0" y="685800"/>
                </a:lnTo>
                <a:lnTo>
                  <a:pt x="931163" y="685800"/>
                </a:lnTo>
                <a:lnTo>
                  <a:pt x="1274063" y="342900"/>
                </a:lnTo>
                <a:lnTo>
                  <a:pt x="931163" y="0"/>
                </a:lnTo>
                <a:close/>
              </a:path>
            </a:pathLst>
          </a:custGeom>
          <a:solidFill>
            <a:srgbClr val="8DA6B0"/>
          </a:solidFill>
        </p:spPr>
        <p:txBody>
          <a:bodyPr wrap="square" lIns="0" tIns="0" rIns="0" bIns="0" rtlCol="0"/>
          <a:lstStyle/>
          <a:p>
            <a:endParaRPr/>
          </a:p>
        </p:txBody>
      </p:sp>
      <p:sp>
        <p:nvSpPr>
          <p:cNvPr id="8" name="object 8"/>
          <p:cNvSpPr txBox="1"/>
          <p:nvPr/>
        </p:nvSpPr>
        <p:spPr>
          <a:xfrm>
            <a:off x="10430636" y="1336929"/>
            <a:ext cx="850900" cy="488315"/>
          </a:xfrm>
          <a:prstGeom prst="rect">
            <a:avLst/>
          </a:prstGeom>
        </p:spPr>
        <p:txBody>
          <a:bodyPr vert="horz" wrap="square" lIns="0" tIns="39370" rIns="0" bIns="0" rtlCol="0">
            <a:spAutoFit/>
          </a:bodyPr>
          <a:lstStyle/>
          <a:p>
            <a:pPr marL="12700" marR="5080" indent="280035">
              <a:lnSpc>
                <a:spcPts val="1730"/>
              </a:lnSpc>
              <a:spcBef>
                <a:spcPts val="310"/>
              </a:spcBef>
            </a:pPr>
            <a:r>
              <a:rPr sz="1600" spc="-160" dirty="0">
                <a:solidFill>
                  <a:srgbClr val="46565E"/>
                </a:solidFill>
                <a:latin typeface="Arial"/>
                <a:cs typeface="Arial"/>
              </a:rPr>
              <a:t>NO  </a:t>
            </a:r>
            <a:r>
              <a:rPr sz="1600" spc="-200" dirty="0">
                <a:solidFill>
                  <a:srgbClr val="46565E"/>
                </a:solidFill>
                <a:latin typeface="Arial"/>
                <a:cs typeface="Arial"/>
              </a:rPr>
              <a:t>END</a:t>
            </a:r>
            <a:r>
              <a:rPr sz="1600" spc="-150" dirty="0">
                <a:solidFill>
                  <a:srgbClr val="46565E"/>
                </a:solidFill>
                <a:latin typeface="Arial"/>
                <a:cs typeface="Arial"/>
              </a:rPr>
              <a:t> </a:t>
            </a:r>
            <a:r>
              <a:rPr sz="1600" spc="-240" dirty="0">
                <a:solidFill>
                  <a:srgbClr val="46565E"/>
                </a:solidFill>
                <a:latin typeface="Arial"/>
                <a:cs typeface="Arial"/>
              </a:rPr>
              <a:t>DATE</a:t>
            </a:r>
            <a:endParaRPr sz="1600">
              <a:latin typeface="Arial"/>
              <a:cs typeface="Arial"/>
            </a:endParaRPr>
          </a:p>
        </p:txBody>
      </p:sp>
      <p:sp>
        <p:nvSpPr>
          <p:cNvPr id="9" name="object 9"/>
          <p:cNvSpPr/>
          <p:nvPr/>
        </p:nvSpPr>
        <p:spPr>
          <a:xfrm>
            <a:off x="5689472" y="1947672"/>
            <a:ext cx="0" cy="44450"/>
          </a:xfrm>
          <a:custGeom>
            <a:avLst/>
            <a:gdLst/>
            <a:ahLst/>
            <a:cxnLst/>
            <a:rect l="l" t="t" r="r" b="b"/>
            <a:pathLst>
              <a:path h="44450">
                <a:moveTo>
                  <a:pt x="0" y="0"/>
                </a:moveTo>
                <a:lnTo>
                  <a:pt x="0" y="44196"/>
                </a:lnTo>
              </a:path>
            </a:pathLst>
          </a:custGeom>
          <a:ln w="28193">
            <a:solidFill>
              <a:srgbClr val="46565E"/>
            </a:solidFill>
          </a:ln>
        </p:spPr>
        <p:txBody>
          <a:bodyPr wrap="square" lIns="0" tIns="0" rIns="0" bIns="0" rtlCol="0"/>
          <a:lstStyle/>
          <a:p>
            <a:endParaRPr/>
          </a:p>
        </p:txBody>
      </p:sp>
      <p:sp>
        <p:nvSpPr>
          <p:cNvPr id="10" name="object 10"/>
          <p:cNvSpPr/>
          <p:nvPr/>
        </p:nvSpPr>
        <p:spPr>
          <a:xfrm>
            <a:off x="5689472" y="2272283"/>
            <a:ext cx="0" cy="1219835"/>
          </a:xfrm>
          <a:custGeom>
            <a:avLst/>
            <a:gdLst/>
            <a:ahLst/>
            <a:cxnLst/>
            <a:rect l="l" t="t" r="r" b="b"/>
            <a:pathLst>
              <a:path h="1219835">
                <a:moveTo>
                  <a:pt x="0" y="0"/>
                </a:moveTo>
                <a:lnTo>
                  <a:pt x="0" y="1219453"/>
                </a:lnTo>
              </a:path>
            </a:pathLst>
          </a:custGeom>
          <a:ln w="28193">
            <a:solidFill>
              <a:srgbClr val="46565E"/>
            </a:solidFill>
          </a:ln>
        </p:spPr>
        <p:txBody>
          <a:bodyPr wrap="square" lIns="0" tIns="0" rIns="0" bIns="0" rtlCol="0"/>
          <a:lstStyle/>
          <a:p>
            <a:endParaRPr/>
          </a:p>
        </p:txBody>
      </p:sp>
      <p:sp>
        <p:nvSpPr>
          <p:cNvPr id="11" name="object 11"/>
          <p:cNvSpPr/>
          <p:nvPr/>
        </p:nvSpPr>
        <p:spPr>
          <a:xfrm>
            <a:off x="6700266" y="1947672"/>
            <a:ext cx="0" cy="44450"/>
          </a:xfrm>
          <a:custGeom>
            <a:avLst/>
            <a:gdLst/>
            <a:ahLst/>
            <a:cxnLst/>
            <a:rect l="l" t="t" r="r" b="b"/>
            <a:pathLst>
              <a:path h="44450">
                <a:moveTo>
                  <a:pt x="0" y="0"/>
                </a:moveTo>
                <a:lnTo>
                  <a:pt x="0" y="44196"/>
                </a:lnTo>
              </a:path>
            </a:pathLst>
          </a:custGeom>
          <a:ln w="19811">
            <a:solidFill>
              <a:srgbClr val="8DA6B0"/>
            </a:solidFill>
          </a:ln>
        </p:spPr>
        <p:txBody>
          <a:bodyPr wrap="square" lIns="0" tIns="0" rIns="0" bIns="0" rtlCol="0"/>
          <a:lstStyle/>
          <a:p>
            <a:endParaRPr/>
          </a:p>
        </p:txBody>
      </p:sp>
      <p:sp>
        <p:nvSpPr>
          <p:cNvPr id="12" name="object 12"/>
          <p:cNvSpPr/>
          <p:nvPr/>
        </p:nvSpPr>
        <p:spPr>
          <a:xfrm>
            <a:off x="6700266" y="2272283"/>
            <a:ext cx="0" cy="104775"/>
          </a:xfrm>
          <a:custGeom>
            <a:avLst/>
            <a:gdLst/>
            <a:ahLst/>
            <a:cxnLst/>
            <a:rect l="l" t="t" r="r" b="b"/>
            <a:pathLst>
              <a:path h="104775">
                <a:moveTo>
                  <a:pt x="0" y="0"/>
                </a:moveTo>
                <a:lnTo>
                  <a:pt x="0" y="104266"/>
                </a:lnTo>
              </a:path>
            </a:pathLst>
          </a:custGeom>
          <a:ln w="19811">
            <a:solidFill>
              <a:srgbClr val="8DA6B0"/>
            </a:solidFill>
          </a:ln>
        </p:spPr>
        <p:txBody>
          <a:bodyPr wrap="square" lIns="0" tIns="0" rIns="0" bIns="0" rtlCol="0"/>
          <a:lstStyle/>
          <a:p>
            <a:endParaRPr/>
          </a:p>
        </p:txBody>
      </p:sp>
      <p:sp>
        <p:nvSpPr>
          <p:cNvPr id="13" name="object 13"/>
          <p:cNvSpPr/>
          <p:nvPr/>
        </p:nvSpPr>
        <p:spPr>
          <a:xfrm>
            <a:off x="944880" y="1991867"/>
            <a:ext cx="10285730" cy="280670"/>
          </a:xfrm>
          <a:custGeom>
            <a:avLst/>
            <a:gdLst/>
            <a:ahLst/>
            <a:cxnLst/>
            <a:rect l="l" t="t" r="r" b="b"/>
            <a:pathLst>
              <a:path w="10285730" h="280669">
                <a:moveTo>
                  <a:pt x="0" y="280415"/>
                </a:moveTo>
                <a:lnTo>
                  <a:pt x="10285476" y="280415"/>
                </a:lnTo>
                <a:lnTo>
                  <a:pt x="10285476" y="0"/>
                </a:lnTo>
                <a:lnTo>
                  <a:pt x="0" y="0"/>
                </a:lnTo>
                <a:lnTo>
                  <a:pt x="0" y="280415"/>
                </a:lnTo>
                <a:close/>
              </a:path>
            </a:pathLst>
          </a:custGeom>
          <a:solidFill>
            <a:srgbClr val="C00000"/>
          </a:solidFill>
        </p:spPr>
        <p:txBody>
          <a:bodyPr wrap="square" lIns="0" tIns="0" rIns="0" bIns="0" rtlCol="0"/>
          <a:lstStyle/>
          <a:p>
            <a:endParaRPr/>
          </a:p>
        </p:txBody>
      </p:sp>
      <p:sp>
        <p:nvSpPr>
          <p:cNvPr id="14" name="object 14"/>
          <p:cNvSpPr/>
          <p:nvPr/>
        </p:nvSpPr>
        <p:spPr>
          <a:xfrm>
            <a:off x="3128772" y="1261872"/>
            <a:ext cx="1027430" cy="685800"/>
          </a:xfrm>
          <a:custGeom>
            <a:avLst/>
            <a:gdLst/>
            <a:ahLst/>
            <a:cxnLst/>
            <a:rect l="l" t="t" r="r" b="b"/>
            <a:pathLst>
              <a:path w="1027429" h="685800">
                <a:moveTo>
                  <a:pt x="0" y="685800"/>
                </a:moveTo>
                <a:lnTo>
                  <a:pt x="1027176" y="685800"/>
                </a:lnTo>
                <a:lnTo>
                  <a:pt x="1027176" y="0"/>
                </a:lnTo>
                <a:lnTo>
                  <a:pt x="0" y="0"/>
                </a:lnTo>
                <a:lnTo>
                  <a:pt x="0" y="685800"/>
                </a:lnTo>
                <a:close/>
              </a:path>
            </a:pathLst>
          </a:custGeom>
          <a:solidFill>
            <a:srgbClr val="46565E"/>
          </a:solidFill>
        </p:spPr>
        <p:txBody>
          <a:bodyPr wrap="square" lIns="0" tIns="0" rIns="0" bIns="0" rtlCol="0"/>
          <a:lstStyle/>
          <a:p>
            <a:endParaRPr/>
          </a:p>
        </p:txBody>
      </p:sp>
      <p:sp>
        <p:nvSpPr>
          <p:cNvPr id="15" name="object 15"/>
          <p:cNvSpPr/>
          <p:nvPr/>
        </p:nvSpPr>
        <p:spPr>
          <a:xfrm>
            <a:off x="4152900" y="1261872"/>
            <a:ext cx="1027430" cy="685800"/>
          </a:xfrm>
          <a:custGeom>
            <a:avLst/>
            <a:gdLst/>
            <a:ahLst/>
            <a:cxnLst/>
            <a:rect l="l" t="t" r="r" b="b"/>
            <a:pathLst>
              <a:path w="1027429" h="685800">
                <a:moveTo>
                  <a:pt x="0" y="685800"/>
                </a:moveTo>
                <a:lnTo>
                  <a:pt x="1027176" y="685800"/>
                </a:lnTo>
                <a:lnTo>
                  <a:pt x="1027176" y="0"/>
                </a:lnTo>
                <a:lnTo>
                  <a:pt x="0" y="0"/>
                </a:lnTo>
                <a:lnTo>
                  <a:pt x="0" y="685800"/>
                </a:lnTo>
                <a:close/>
              </a:path>
            </a:pathLst>
          </a:custGeom>
          <a:solidFill>
            <a:srgbClr val="8DA6B0"/>
          </a:solidFill>
        </p:spPr>
        <p:txBody>
          <a:bodyPr wrap="square" lIns="0" tIns="0" rIns="0" bIns="0" rtlCol="0"/>
          <a:lstStyle/>
          <a:p>
            <a:endParaRPr/>
          </a:p>
        </p:txBody>
      </p:sp>
      <p:sp>
        <p:nvSpPr>
          <p:cNvPr id="16" name="object 16"/>
          <p:cNvSpPr/>
          <p:nvPr/>
        </p:nvSpPr>
        <p:spPr>
          <a:xfrm>
            <a:off x="7226807" y="1261872"/>
            <a:ext cx="1027430" cy="685800"/>
          </a:xfrm>
          <a:custGeom>
            <a:avLst/>
            <a:gdLst/>
            <a:ahLst/>
            <a:cxnLst/>
            <a:rect l="l" t="t" r="r" b="b"/>
            <a:pathLst>
              <a:path w="1027429" h="685800">
                <a:moveTo>
                  <a:pt x="0" y="685800"/>
                </a:moveTo>
                <a:lnTo>
                  <a:pt x="1027176" y="685800"/>
                </a:lnTo>
                <a:lnTo>
                  <a:pt x="1027176" y="0"/>
                </a:lnTo>
                <a:lnTo>
                  <a:pt x="0" y="0"/>
                </a:lnTo>
                <a:lnTo>
                  <a:pt x="0" y="685800"/>
                </a:lnTo>
                <a:close/>
              </a:path>
            </a:pathLst>
          </a:custGeom>
          <a:solidFill>
            <a:srgbClr val="46565E"/>
          </a:solidFill>
        </p:spPr>
        <p:txBody>
          <a:bodyPr wrap="square" lIns="0" tIns="0" rIns="0" bIns="0" rtlCol="0"/>
          <a:lstStyle/>
          <a:p>
            <a:endParaRPr/>
          </a:p>
        </p:txBody>
      </p:sp>
      <p:sp>
        <p:nvSpPr>
          <p:cNvPr id="17" name="object 17"/>
          <p:cNvSpPr/>
          <p:nvPr/>
        </p:nvSpPr>
        <p:spPr>
          <a:xfrm>
            <a:off x="944880" y="1261872"/>
            <a:ext cx="1164590" cy="685800"/>
          </a:xfrm>
          <a:custGeom>
            <a:avLst/>
            <a:gdLst/>
            <a:ahLst/>
            <a:cxnLst/>
            <a:rect l="l" t="t" r="r" b="b"/>
            <a:pathLst>
              <a:path w="1164589" h="685800">
                <a:moveTo>
                  <a:pt x="0" y="685800"/>
                </a:moveTo>
                <a:lnTo>
                  <a:pt x="1164336" y="685800"/>
                </a:lnTo>
                <a:lnTo>
                  <a:pt x="1164336" y="0"/>
                </a:lnTo>
                <a:lnTo>
                  <a:pt x="0" y="0"/>
                </a:lnTo>
                <a:lnTo>
                  <a:pt x="0" y="685800"/>
                </a:lnTo>
                <a:close/>
              </a:path>
            </a:pathLst>
          </a:custGeom>
          <a:solidFill>
            <a:srgbClr val="46565E"/>
          </a:solidFill>
        </p:spPr>
        <p:txBody>
          <a:bodyPr wrap="square" lIns="0" tIns="0" rIns="0" bIns="0" rtlCol="0"/>
          <a:lstStyle/>
          <a:p>
            <a:endParaRPr/>
          </a:p>
        </p:txBody>
      </p:sp>
      <p:sp>
        <p:nvSpPr>
          <p:cNvPr id="18" name="object 18"/>
          <p:cNvSpPr/>
          <p:nvPr/>
        </p:nvSpPr>
        <p:spPr>
          <a:xfrm>
            <a:off x="2100072" y="1261872"/>
            <a:ext cx="1027430" cy="685800"/>
          </a:xfrm>
          <a:custGeom>
            <a:avLst/>
            <a:gdLst/>
            <a:ahLst/>
            <a:cxnLst/>
            <a:rect l="l" t="t" r="r" b="b"/>
            <a:pathLst>
              <a:path w="1027430" h="685800">
                <a:moveTo>
                  <a:pt x="0" y="685800"/>
                </a:moveTo>
                <a:lnTo>
                  <a:pt x="1027176" y="685800"/>
                </a:lnTo>
                <a:lnTo>
                  <a:pt x="1027176" y="0"/>
                </a:lnTo>
                <a:lnTo>
                  <a:pt x="0" y="0"/>
                </a:lnTo>
                <a:lnTo>
                  <a:pt x="0" y="685800"/>
                </a:lnTo>
                <a:close/>
              </a:path>
            </a:pathLst>
          </a:custGeom>
          <a:solidFill>
            <a:srgbClr val="8DA6B0"/>
          </a:solidFill>
        </p:spPr>
        <p:txBody>
          <a:bodyPr wrap="square" lIns="0" tIns="0" rIns="0" bIns="0" rtlCol="0"/>
          <a:lstStyle/>
          <a:p>
            <a:endParaRPr/>
          </a:p>
        </p:txBody>
      </p:sp>
      <p:sp>
        <p:nvSpPr>
          <p:cNvPr id="19" name="object 19"/>
          <p:cNvSpPr/>
          <p:nvPr/>
        </p:nvSpPr>
        <p:spPr>
          <a:xfrm>
            <a:off x="5180076" y="1261872"/>
            <a:ext cx="1026160" cy="685800"/>
          </a:xfrm>
          <a:custGeom>
            <a:avLst/>
            <a:gdLst/>
            <a:ahLst/>
            <a:cxnLst/>
            <a:rect l="l" t="t" r="r" b="b"/>
            <a:pathLst>
              <a:path w="1026160" h="685800">
                <a:moveTo>
                  <a:pt x="0" y="685800"/>
                </a:moveTo>
                <a:lnTo>
                  <a:pt x="1025651" y="685800"/>
                </a:lnTo>
                <a:lnTo>
                  <a:pt x="1025651" y="0"/>
                </a:lnTo>
                <a:lnTo>
                  <a:pt x="0" y="0"/>
                </a:lnTo>
                <a:lnTo>
                  <a:pt x="0" y="685800"/>
                </a:lnTo>
                <a:close/>
              </a:path>
            </a:pathLst>
          </a:custGeom>
          <a:solidFill>
            <a:srgbClr val="46565E"/>
          </a:solidFill>
        </p:spPr>
        <p:txBody>
          <a:bodyPr wrap="square" lIns="0" tIns="0" rIns="0" bIns="0" rtlCol="0"/>
          <a:lstStyle/>
          <a:p>
            <a:endParaRPr/>
          </a:p>
        </p:txBody>
      </p:sp>
      <p:sp>
        <p:nvSpPr>
          <p:cNvPr id="20" name="object 20"/>
          <p:cNvSpPr/>
          <p:nvPr/>
        </p:nvSpPr>
        <p:spPr>
          <a:xfrm>
            <a:off x="6201155" y="1261872"/>
            <a:ext cx="1026160" cy="685800"/>
          </a:xfrm>
          <a:custGeom>
            <a:avLst/>
            <a:gdLst/>
            <a:ahLst/>
            <a:cxnLst/>
            <a:rect l="l" t="t" r="r" b="b"/>
            <a:pathLst>
              <a:path w="1026159" h="685800">
                <a:moveTo>
                  <a:pt x="0" y="685800"/>
                </a:moveTo>
                <a:lnTo>
                  <a:pt x="1025651" y="685800"/>
                </a:lnTo>
                <a:lnTo>
                  <a:pt x="1025651" y="0"/>
                </a:lnTo>
                <a:lnTo>
                  <a:pt x="0" y="0"/>
                </a:lnTo>
                <a:lnTo>
                  <a:pt x="0" y="685800"/>
                </a:lnTo>
                <a:close/>
              </a:path>
            </a:pathLst>
          </a:custGeom>
          <a:solidFill>
            <a:srgbClr val="8DA6B0"/>
          </a:solidFill>
        </p:spPr>
        <p:txBody>
          <a:bodyPr wrap="square" lIns="0" tIns="0" rIns="0" bIns="0" rtlCol="0"/>
          <a:lstStyle/>
          <a:p>
            <a:endParaRPr/>
          </a:p>
        </p:txBody>
      </p:sp>
      <p:sp>
        <p:nvSpPr>
          <p:cNvPr id="21" name="object 21"/>
          <p:cNvSpPr txBox="1"/>
          <p:nvPr/>
        </p:nvSpPr>
        <p:spPr>
          <a:xfrm>
            <a:off x="1131519" y="1426845"/>
            <a:ext cx="6853555" cy="815340"/>
          </a:xfrm>
          <a:prstGeom prst="rect">
            <a:avLst/>
          </a:prstGeom>
        </p:spPr>
        <p:txBody>
          <a:bodyPr vert="horz" wrap="square" lIns="0" tIns="12700" rIns="0" bIns="0" rtlCol="0">
            <a:spAutoFit/>
          </a:bodyPr>
          <a:lstStyle/>
          <a:p>
            <a:pPr marL="12700">
              <a:lnSpc>
                <a:spcPct val="100000"/>
              </a:lnSpc>
              <a:spcBef>
                <a:spcPts val="100"/>
              </a:spcBef>
              <a:tabLst>
                <a:tab pos="1250315" algn="l"/>
                <a:tab pos="2278380" algn="l"/>
                <a:tab pos="3302635" algn="l"/>
                <a:tab pos="4329430" algn="l"/>
                <a:tab pos="5350510" algn="l"/>
                <a:tab pos="6376670" algn="l"/>
              </a:tabLst>
            </a:pPr>
            <a:r>
              <a:rPr sz="1800" spc="-95" dirty="0">
                <a:solidFill>
                  <a:srgbClr val="FFFFFF"/>
                </a:solidFill>
                <a:latin typeface="Arial"/>
                <a:cs typeface="Arial"/>
              </a:rPr>
              <a:t>201</a:t>
            </a:r>
            <a:r>
              <a:rPr sz="1800" spc="-90" dirty="0">
                <a:solidFill>
                  <a:srgbClr val="FFFFFF"/>
                </a:solidFill>
                <a:latin typeface="Arial"/>
                <a:cs typeface="Arial"/>
              </a:rPr>
              <a:t>3</a:t>
            </a:r>
            <a:r>
              <a:rPr sz="1800" spc="-50" dirty="0">
                <a:solidFill>
                  <a:srgbClr val="FFFFFF"/>
                </a:solidFill>
                <a:latin typeface="Arial"/>
                <a:cs typeface="Arial"/>
              </a:rPr>
              <a:t>-</a:t>
            </a:r>
            <a:r>
              <a:rPr sz="1800" spc="-95" dirty="0">
                <a:solidFill>
                  <a:srgbClr val="FFFFFF"/>
                </a:solidFill>
                <a:latin typeface="Arial"/>
                <a:cs typeface="Arial"/>
              </a:rPr>
              <a:t>1</a:t>
            </a:r>
            <a:r>
              <a:rPr sz="1800" spc="-90" dirty="0">
                <a:solidFill>
                  <a:srgbClr val="FFFFFF"/>
                </a:solidFill>
                <a:latin typeface="Arial"/>
                <a:cs typeface="Arial"/>
              </a:rPr>
              <a:t>5</a:t>
            </a:r>
            <a:r>
              <a:rPr sz="1800" dirty="0">
                <a:solidFill>
                  <a:srgbClr val="FFFFFF"/>
                </a:solidFill>
                <a:latin typeface="Arial"/>
                <a:cs typeface="Arial"/>
              </a:rPr>
              <a:t>	</a:t>
            </a:r>
            <a:r>
              <a:rPr sz="1800" spc="-95" dirty="0">
                <a:solidFill>
                  <a:srgbClr val="46565E"/>
                </a:solidFill>
                <a:latin typeface="Arial"/>
                <a:cs typeface="Arial"/>
              </a:rPr>
              <a:t>201</a:t>
            </a:r>
            <a:r>
              <a:rPr sz="1800" spc="-90" dirty="0">
                <a:solidFill>
                  <a:srgbClr val="46565E"/>
                </a:solidFill>
                <a:latin typeface="Arial"/>
                <a:cs typeface="Arial"/>
              </a:rPr>
              <a:t>6</a:t>
            </a:r>
            <a:r>
              <a:rPr sz="1800" dirty="0">
                <a:solidFill>
                  <a:srgbClr val="46565E"/>
                </a:solidFill>
                <a:latin typeface="Arial"/>
                <a:cs typeface="Arial"/>
              </a:rPr>
              <a:t>	</a:t>
            </a:r>
            <a:r>
              <a:rPr sz="1800" spc="-95" dirty="0">
                <a:solidFill>
                  <a:srgbClr val="FFFFFF"/>
                </a:solidFill>
                <a:latin typeface="Arial"/>
                <a:cs typeface="Arial"/>
              </a:rPr>
              <a:t>201</a:t>
            </a:r>
            <a:r>
              <a:rPr sz="1800" spc="-90" dirty="0">
                <a:solidFill>
                  <a:srgbClr val="FFFFFF"/>
                </a:solidFill>
                <a:latin typeface="Arial"/>
                <a:cs typeface="Arial"/>
              </a:rPr>
              <a:t>7</a:t>
            </a:r>
            <a:r>
              <a:rPr sz="1800" dirty="0">
                <a:solidFill>
                  <a:srgbClr val="FFFFFF"/>
                </a:solidFill>
                <a:latin typeface="Arial"/>
                <a:cs typeface="Arial"/>
              </a:rPr>
              <a:t>	</a:t>
            </a:r>
            <a:r>
              <a:rPr sz="1800" spc="-95" dirty="0">
                <a:solidFill>
                  <a:srgbClr val="46565E"/>
                </a:solidFill>
                <a:latin typeface="Arial"/>
                <a:cs typeface="Arial"/>
              </a:rPr>
              <a:t>201</a:t>
            </a:r>
            <a:r>
              <a:rPr sz="1800" spc="-90" dirty="0">
                <a:solidFill>
                  <a:srgbClr val="46565E"/>
                </a:solidFill>
                <a:latin typeface="Arial"/>
                <a:cs typeface="Arial"/>
              </a:rPr>
              <a:t>8</a:t>
            </a:r>
            <a:r>
              <a:rPr sz="1800" dirty="0">
                <a:solidFill>
                  <a:srgbClr val="46565E"/>
                </a:solidFill>
                <a:latin typeface="Arial"/>
                <a:cs typeface="Arial"/>
              </a:rPr>
              <a:t>	</a:t>
            </a:r>
            <a:r>
              <a:rPr sz="1800" spc="-95" dirty="0">
                <a:solidFill>
                  <a:srgbClr val="FFFFFF"/>
                </a:solidFill>
                <a:latin typeface="Arial"/>
                <a:cs typeface="Arial"/>
              </a:rPr>
              <a:t>201</a:t>
            </a:r>
            <a:r>
              <a:rPr sz="1800" spc="-90" dirty="0">
                <a:solidFill>
                  <a:srgbClr val="FFFFFF"/>
                </a:solidFill>
                <a:latin typeface="Arial"/>
                <a:cs typeface="Arial"/>
              </a:rPr>
              <a:t>9</a:t>
            </a:r>
            <a:r>
              <a:rPr sz="1800" dirty="0">
                <a:solidFill>
                  <a:srgbClr val="FFFFFF"/>
                </a:solidFill>
                <a:latin typeface="Arial"/>
                <a:cs typeface="Arial"/>
              </a:rPr>
              <a:t>	</a:t>
            </a:r>
            <a:r>
              <a:rPr sz="1800" spc="-95" dirty="0">
                <a:solidFill>
                  <a:srgbClr val="46565E"/>
                </a:solidFill>
                <a:latin typeface="Arial"/>
                <a:cs typeface="Arial"/>
              </a:rPr>
              <a:t>202</a:t>
            </a:r>
            <a:r>
              <a:rPr sz="1800" spc="-90" dirty="0">
                <a:solidFill>
                  <a:srgbClr val="46565E"/>
                </a:solidFill>
                <a:latin typeface="Arial"/>
                <a:cs typeface="Arial"/>
              </a:rPr>
              <a:t>0</a:t>
            </a:r>
            <a:r>
              <a:rPr sz="1800" dirty="0">
                <a:solidFill>
                  <a:srgbClr val="46565E"/>
                </a:solidFill>
                <a:latin typeface="Arial"/>
                <a:cs typeface="Arial"/>
              </a:rPr>
              <a:t>	</a:t>
            </a:r>
            <a:r>
              <a:rPr sz="1800" spc="-95" dirty="0">
                <a:solidFill>
                  <a:srgbClr val="FFFFFF"/>
                </a:solidFill>
                <a:latin typeface="Arial"/>
                <a:cs typeface="Arial"/>
              </a:rPr>
              <a:t>2021</a:t>
            </a:r>
            <a:endParaRPr sz="1800">
              <a:latin typeface="Arial"/>
              <a:cs typeface="Arial"/>
            </a:endParaRPr>
          </a:p>
          <a:p>
            <a:pPr>
              <a:lnSpc>
                <a:spcPct val="100000"/>
              </a:lnSpc>
              <a:spcBef>
                <a:spcPts val="10"/>
              </a:spcBef>
            </a:pPr>
            <a:endParaRPr sz="1850">
              <a:latin typeface="Times New Roman"/>
              <a:cs typeface="Times New Roman"/>
            </a:endParaRPr>
          </a:p>
          <a:p>
            <a:pPr marL="4021454">
              <a:lnSpc>
                <a:spcPct val="100000"/>
              </a:lnSpc>
            </a:pPr>
            <a:r>
              <a:rPr sz="1600" spc="-60" dirty="0">
                <a:solidFill>
                  <a:srgbClr val="FFFFFF"/>
                </a:solidFill>
                <a:latin typeface="Arial"/>
                <a:cs typeface="Arial"/>
              </a:rPr>
              <a:t>Applications</a:t>
            </a:r>
            <a:r>
              <a:rPr sz="1600" spc="-120" dirty="0">
                <a:solidFill>
                  <a:srgbClr val="FFFFFF"/>
                </a:solidFill>
                <a:latin typeface="Arial"/>
                <a:cs typeface="Arial"/>
              </a:rPr>
              <a:t> </a:t>
            </a:r>
            <a:r>
              <a:rPr sz="1600" spc="-35" dirty="0">
                <a:solidFill>
                  <a:srgbClr val="FFFFFF"/>
                </a:solidFill>
                <a:latin typeface="Arial"/>
                <a:cs typeface="Arial"/>
              </a:rPr>
              <a:t>Unlimited</a:t>
            </a:r>
            <a:endParaRPr sz="1600">
              <a:latin typeface="Arial"/>
              <a:cs typeface="Arial"/>
            </a:endParaRPr>
          </a:p>
        </p:txBody>
      </p:sp>
      <p:sp>
        <p:nvSpPr>
          <p:cNvPr id="22" name="object 22"/>
          <p:cNvSpPr/>
          <p:nvPr/>
        </p:nvSpPr>
        <p:spPr>
          <a:xfrm>
            <a:off x="1576577" y="1928622"/>
            <a:ext cx="0" cy="594360"/>
          </a:xfrm>
          <a:custGeom>
            <a:avLst/>
            <a:gdLst/>
            <a:ahLst/>
            <a:cxnLst/>
            <a:rect l="l" t="t" r="r" b="b"/>
            <a:pathLst>
              <a:path h="594360">
                <a:moveTo>
                  <a:pt x="0" y="0"/>
                </a:moveTo>
                <a:lnTo>
                  <a:pt x="0" y="593851"/>
                </a:lnTo>
              </a:path>
            </a:pathLst>
          </a:custGeom>
          <a:ln w="19812">
            <a:solidFill>
              <a:srgbClr val="46565E"/>
            </a:solidFill>
          </a:ln>
        </p:spPr>
        <p:txBody>
          <a:bodyPr wrap="square" lIns="0" tIns="0" rIns="0" bIns="0" rtlCol="0"/>
          <a:lstStyle/>
          <a:p>
            <a:endParaRPr/>
          </a:p>
        </p:txBody>
      </p:sp>
      <p:sp>
        <p:nvSpPr>
          <p:cNvPr id="23" name="object 23"/>
          <p:cNvSpPr/>
          <p:nvPr/>
        </p:nvSpPr>
        <p:spPr>
          <a:xfrm>
            <a:off x="1487424" y="1842516"/>
            <a:ext cx="178307" cy="172211"/>
          </a:xfrm>
          <a:prstGeom prst="rect">
            <a:avLst/>
          </a:prstGeom>
          <a:blipFill>
            <a:blip r:embed="rId2" cstate="print"/>
            <a:stretch>
              <a:fillRect/>
            </a:stretch>
          </a:blipFill>
        </p:spPr>
        <p:txBody>
          <a:bodyPr wrap="square" lIns="0" tIns="0" rIns="0" bIns="0" rtlCol="0"/>
          <a:lstStyle/>
          <a:p>
            <a:endParaRPr/>
          </a:p>
        </p:txBody>
      </p:sp>
      <p:sp>
        <p:nvSpPr>
          <p:cNvPr id="24" name="object 24"/>
          <p:cNvSpPr txBox="1"/>
          <p:nvPr/>
        </p:nvSpPr>
        <p:spPr>
          <a:xfrm>
            <a:off x="740765" y="2568701"/>
            <a:ext cx="693420" cy="269240"/>
          </a:xfrm>
          <a:prstGeom prst="rect">
            <a:avLst/>
          </a:prstGeom>
        </p:spPr>
        <p:txBody>
          <a:bodyPr vert="horz" wrap="square" lIns="0" tIns="12065" rIns="0" bIns="0" rtlCol="0">
            <a:spAutoFit/>
          </a:bodyPr>
          <a:lstStyle/>
          <a:p>
            <a:pPr marL="12700">
              <a:lnSpc>
                <a:spcPct val="100000"/>
              </a:lnSpc>
              <a:spcBef>
                <a:spcPts val="95"/>
              </a:spcBef>
            </a:pPr>
            <a:r>
              <a:rPr sz="1600" b="1" spc="-155" dirty="0">
                <a:solidFill>
                  <a:srgbClr val="00AF50"/>
                </a:solidFill>
                <a:latin typeface="Arial"/>
                <a:cs typeface="Arial"/>
              </a:rPr>
              <a:t>UX </a:t>
            </a:r>
            <a:r>
              <a:rPr sz="1600" b="1" spc="-35" dirty="0">
                <a:solidFill>
                  <a:srgbClr val="00AF50"/>
                </a:solidFill>
                <a:latin typeface="Arial"/>
                <a:cs typeface="Arial"/>
              </a:rPr>
              <a:t>&amp;</a:t>
            </a:r>
            <a:r>
              <a:rPr sz="1600" b="1" spc="-65" dirty="0">
                <a:solidFill>
                  <a:srgbClr val="00AF50"/>
                </a:solidFill>
                <a:latin typeface="Arial"/>
                <a:cs typeface="Arial"/>
              </a:rPr>
              <a:t> </a:t>
            </a:r>
            <a:r>
              <a:rPr sz="1600" b="1" spc="-70" dirty="0">
                <a:solidFill>
                  <a:srgbClr val="00AF50"/>
                </a:solidFill>
                <a:latin typeface="Arial"/>
                <a:cs typeface="Arial"/>
              </a:rPr>
              <a:t>UI</a:t>
            </a:r>
            <a:endParaRPr sz="1600">
              <a:latin typeface="Arial"/>
              <a:cs typeface="Arial"/>
            </a:endParaRPr>
          </a:p>
        </p:txBody>
      </p:sp>
      <p:sp>
        <p:nvSpPr>
          <p:cNvPr id="25" name="object 25"/>
          <p:cNvSpPr/>
          <p:nvPr/>
        </p:nvSpPr>
        <p:spPr>
          <a:xfrm>
            <a:off x="2620517" y="1921001"/>
            <a:ext cx="0" cy="457200"/>
          </a:xfrm>
          <a:custGeom>
            <a:avLst/>
            <a:gdLst/>
            <a:ahLst/>
            <a:cxnLst/>
            <a:rect l="l" t="t" r="r" b="b"/>
            <a:pathLst>
              <a:path h="457200">
                <a:moveTo>
                  <a:pt x="0" y="0"/>
                </a:moveTo>
                <a:lnTo>
                  <a:pt x="0" y="457073"/>
                </a:lnTo>
              </a:path>
            </a:pathLst>
          </a:custGeom>
          <a:ln w="19812">
            <a:solidFill>
              <a:srgbClr val="8DA6B0"/>
            </a:solidFill>
          </a:ln>
        </p:spPr>
        <p:txBody>
          <a:bodyPr wrap="square" lIns="0" tIns="0" rIns="0" bIns="0" rtlCol="0"/>
          <a:lstStyle/>
          <a:p>
            <a:endParaRPr/>
          </a:p>
        </p:txBody>
      </p:sp>
      <p:sp>
        <p:nvSpPr>
          <p:cNvPr id="26" name="object 26"/>
          <p:cNvSpPr/>
          <p:nvPr/>
        </p:nvSpPr>
        <p:spPr>
          <a:xfrm>
            <a:off x="2531364" y="1834895"/>
            <a:ext cx="178308" cy="172211"/>
          </a:xfrm>
          <a:prstGeom prst="rect">
            <a:avLst/>
          </a:prstGeom>
          <a:blipFill>
            <a:blip r:embed="rId3" cstate="print"/>
            <a:stretch>
              <a:fillRect/>
            </a:stretch>
          </a:blipFill>
        </p:spPr>
        <p:txBody>
          <a:bodyPr wrap="square" lIns="0" tIns="0" rIns="0" bIns="0" rtlCol="0"/>
          <a:lstStyle/>
          <a:p>
            <a:endParaRPr/>
          </a:p>
        </p:txBody>
      </p:sp>
      <p:sp>
        <p:nvSpPr>
          <p:cNvPr id="27" name="object 27"/>
          <p:cNvSpPr/>
          <p:nvPr/>
        </p:nvSpPr>
        <p:spPr>
          <a:xfrm>
            <a:off x="3638550" y="1921001"/>
            <a:ext cx="0" cy="1560195"/>
          </a:xfrm>
          <a:custGeom>
            <a:avLst/>
            <a:gdLst/>
            <a:ahLst/>
            <a:cxnLst/>
            <a:rect l="l" t="t" r="r" b="b"/>
            <a:pathLst>
              <a:path h="1560195">
                <a:moveTo>
                  <a:pt x="0" y="0"/>
                </a:moveTo>
                <a:lnTo>
                  <a:pt x="0" y="1559940"/>
                </a:lnTo>
              </a:path>
            </a:pathLst>
          </a:custGeom>
          <a:ln w="19812">
            <a:solidFill>
              <a:srgbClr val="46565E"/>
            </a:solidFill>
          </a:ln>
        </p:spPr>
        <p:txBody>
          <a:bodyPr wrap="square" lIns="0" tIns="0" rIns="0" bIns="0" rtlCol="0"/>
          <a:lstStyle/>
          <a:p>
            <a:endParaRPr/>
          </a:p>
        </p:txBody>
      </p:sp>
      <p:sp>
        <p:nvSpPr>
          <p:cNvPr id="28" name="object 28"/>
          <p:cNvSpPr/>
          <p:nvPr/>
        </p:nvSpPr>
        <p:spPr>
          <a:xfrm>
            <a:off x="3549396" y="1834895"/>
            <a:ext cx="176783" cy="172211"/>
          </a:xfrm>
          <a:prstGeom prst="rect">
            <a:avLst/>
          </a:prstGeom>
          <a:blipFill>
            <a:blip r:embed="rId4" cstate="print"/>
            <a:stretch>
              <a:fillRect/>
            </a:stretch>
          </a:blipFill>
        </p:spPr>
        <p:txBody>
          <a:bodyPr wrap="square" lIns="0" tIns="0" rIns="0" bIns="0" rtlCol="0"/>
          <a:lstStyle/>
          <a:p>
            <a:endParaRPr/>
          </a:p>
        </p:txBody>
      </p:sp>
      <p:sp>
        <p:nvSpPr>
          <p:cNvPr id="29" name="object 29"/>
          <p:cNvSpPr txBox="1"/>
          <p:nvPr/>
        </p:nvSpPr>
        <p:spPr>
          <a:xfrm>
            <a:off x="3364229" y="3547109"/>
            <a:ext cx="675005" cy="269240"/>
          </a:xfrm>
          <a:prstGeom prst="rect">
            <a:avLst/>
          </a:prstGeom>
        </p:spPr>
        <p:txBody>
          <a:bodyPr vert="horz" wrap="square" lIns="0" tIns="12065" rIns="0" bIns="0" rtlCol="0">
            <a:spAutoFit/>
          </a:bodyPr>
          <a:lstStyle/>
          <a:p>
            <a:pPr marL="12700">
              <a:lnSpc>
                <a:spcPct val="100000"/>
              </a:lnSpc>
              <a:spcBef>
                <a:spcPts val="95"/>
              </a:spcBef>
            </a:pPr>
            <a:r>
              <a:rPr sz="1600" b="1" spc="-140" dirty="0">
                <a:solidFill>
                  <a:srgbClr val="FF7700"/>
                </a:solidFill>
                <a:latin typeface="Arial"/>
                <a:cs typeface="Arial"/>
              </a:rPr>
              <a:t>D</a:t>
            </a:r>
            <a:r>
              <a:rPr sz="1600" b="1" spc="-114" dirty="0">
                <a:solidFill>
                  <a:srgbClr val="FF7700"/>
                </a:solidFill>
                <a:latin typeface="Arial"/>
                <a:cs typeface="Arial"/>
              </a:rPr>
              <a:t>e</a:t>
            </a:r>
            <a:r>
              <a:rPr sz="1600" b="1" spc="-150" dirty="0">
                <a:solidFill>
                  <a:srgbClr val="FF7700"/>
                </a:solidFill>
                <a:latin typeface="Arial"/>
                <a:cs typeface="Arial"/>
              </a:rPr>
              <a:t>vOp</a:t>
            </a:r>
            <a:r>
              <a:rPr sz="1600" b="1" spc="-254" dirty="0">
                <a:solidFill>
                  <a:srgbClr val="FF7700"/>
                </a:solidFill>
                <a:latin typeface="Arial"/>
                <a:cs typeface="Arial"/>
              </a:rPr>
              <a:t>s</a:t>
            </a:r>
            <a:endParaRPr sz="1600">
              <a:latin typeface="Arial"/>
              <a:cs typeface="Arial"/>
            </a:endParaRPr>
          </a:p>
        </p:txBody>
      </p:sp>
      <p:sp>
        <p:nvSpPr>
          <p:cNvPr id="30" name="object 30"/>
          <p:cNvSpPr/>
          <p:nvPr/>
        </p:nvSpPr>
        <p:spPr>
          <a:xfrm>
            <a:off x="4658105" y="1921001"/>
            <a:ext cx="0" cy="457200"/>
          </a:xfrm>
          <a:custGeom>
            <a:avLst/>
            <a:gdLst/>
            <a:ahLst/>
            <a:cxnLst/>
            <a:rect l="l" t="t" r="r" b="b"/>
            <a:pathLst>
              <a:path h="457200">
                <a:moveTo>
                  <a:pt x="0" y="0"/>
                </a:moveTo>
                <a:lnTo>
                  <a:pt x="0" y="457073"/>
                </a:lnTo>
              </a:path>
            </a:pathLst>
          </a:custGeom>
          <a:ln w="19812">
            <a:solidFill>
              <a:srgbClr val="8DA6B0"/>
            </a:solidFill>
          </a:ln>
        </p:spPr>
        <p:txBody>
          <a:bodyPr wrap="square" lIns="0" tIns="0" rIns="0" bIns="0" rtlCol="0"/>
          <a:lstStyle/>
          <a:p>
            <a:endParaRPr/>
          </a:p>
        </p:txBody>
      </p:sp>
      <p:sp>
        <p:nvSpPr>
          <p:cNvPr id="31" name="object 31"/>
          <p:cNvSpPr/>
          <p:nvPr/>
        </p:nvSpPr>
        <p:spPr>
          <a:xfrm>
            <a:off x="5596128" y="1833372"/>
            <a:ext cx="178307" cy="172211"/>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6611111" y="1833372"/>
            <a:ext cx="178307" cy="172211"/>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7727442" y="1911857"/>
            <a:ext cx="13335" cy="1569085"/>
          </a:xfrm>
          <a:custGeom>
            <a:avLst/>
            <a:gdLst/>
            <a:ahLst/>
            <a:cxnLst/>
            <a:rect l="l" t="t" r="r" b="b"/>
            <a:pathLst>
              <a:path w="13334" h="1569085">
                <a:moveTo>
                  <a:pt x="0" y="0"/>
                </a:moveTo>
                <a:lnTo>
                  <a:pt x="12953" y="1568957"/>
                </a:lnTo>
              </a:path>
            </a:pathLst>
          </a:custGeom>
          <a:ln w="19812">
            <a:solidFill>
              <a:srgbClr val="46565E"/>
            </a:solidFill>
          </a:ln>
        </p:spPr>
        <p:txBody>
          <a:bodyPr wrap="square" lIns="0" tIns="0" rIns="0" bIns="0" rtlCol="0"/>
          <a:lstStyle/>
          <a:p>
            <a:endParaRPr/>
          </a:p>
        </p:txBody>
      </p:sp>
      <p:sp>
        <p:nvSpPr>
          <p:cNvPr id="34" name="object 34"/>
          <p:cNvSpPr/>
          <p:nvPr/>
        </p:nvSpPr>
        <p:spPr>
          <a:xfrm>
            <a:off x="7639811" y="1825751"/>
            <a:ext cx="176783" cy="172211"/>
          </a:xfrm>
          <a:prstGeom prst="rect">
            <a:avLst/>
          </a:prstGeom>
          <a:blipFill>
            <a:blip r:embed="rId7" cstate="print"/>
            <a:stretch>
              <a:fillRect/>
            </a:stretch>
          </a:blipFill>
        </p:spPr>
        <p:txBody>
          <a:bodyPr wrap="square" lIns="0" tIns="0" rIns="0" bIns="0" rtlCol="0"/>
          <a:lstStyle/>
          <a:p>
            <a:endParaRPr/>
          </a:p>
        </p:txBody>
      </p:sp>
      <p:sp>
        <p:nvSpPr>
          <p:cNvPr id="35" name="object 35"/>
          <p:cNvSpPr/>
          <p:nvPr/>
        </p:nvSpPr>
        <p:spPr>
          <a:xfrm>
            <a:off x="10758678" y="1911857"/>
            <a:ext cx="3810" cy="609600"/>
          </a:xfrm>
          <a:custGeom>
            <a:avLst/>
            <a:gdLst/>
            <a:ahLst/>
            <a:cxnLst/>
            <a:rect l="l" t="t" r="r" b="b"/>
            <a:pathLst>
              <a:path w="3809" h="609600">
                <a:moveTo>
                  <a:pt x="0" y="0"/>
                </a:moveTo>
                <a:lnTo>
                  <a:pt x="3301" y="609600"/>
                </a:lnTo>
              </a:path>
            </a:pathLst>
          </a:custGeom>
          <a:ln w="19812">
            <a:solidFill>
              <a:srgbClr val="8DA6B0"/>
            </a:solidFill>
          </a:ln>
        </p:spPr>
        <p:txBody>
          <a:bodyPr wrap="square" lIns="0" tIns="0" rIns="0" bIns="0" rtlCol="0"/>
          <a:lstStyle/>
          <a:p>
            <a:endParaRPr/>
          </a:p>
        </p:txBody>
      </p:sp>
      <p:sp>
        <p:nvSpPr>
          <p:cNvPr id="36" name="object 36"/>
          <p:cNvSpPr txBox="1"/>
          <p:nvPr/>
        </p:nvSpPr>
        <p:spPr>
          <a:xfrm>
            <a:off x="3121914" y="3758946"/>
            <a:ext cx="1066800" cy="269240"/>
          </a:xfrm>
          <a:prstGeom prst="rect">
            <a:avLst/>
          </a:prstGeom>
        </p:spPr>
        <p:txBody>
          <a:bodyPr vert="horz" wrap="square" lIns="0" tIns="12065" rIns="0" bIns="0" rtlCol="0">
            <a:spAutoFit/>
          </a:bodyPr>
          <a:lstStyle/>
          <a:p>
            <a:pPr marL="12700">
              <a:lnSpc>
                <a:spcPct val="100000"/>
              </a:lnSpc>
              <a:spcBef>
                <a:spcPts val="95"/>
              </a:spcBef>
            </a:pPr>
            <a:r>
              <a:rPr sz="1600" spc="-110" dirty="0">
                <a:solidFill>
                  <a:srgbClr val="5F5F5F"/>
                </a:solidFill>
                <a:latin typeface="Arial"/>
                <a:cs typeface="Arial"/>
              </a:rPr>
              <a:t>Cloud-Ready</a:t>
            </a:r>
            <a:endParaRPr sz="1600">
              <a:latin typeface="Arial"/>
              <a:cs typeface="Arial"/>
            </a:endParaRPr>
          </a:p>
        </p:txBody>
      </p:sp>
      <p:sp>
        <p:nvSpPr>
          <p:cNvPr id="37" name="object 37"/>
          <p:cNvSpPr txBox="1"/>
          <p:nvPr/>
        </p:nvSpPr>
        <p:spPr>
          <a:xfrm>
            <a:off x="2740914" y="3978402"/>
            <a:ext cx="1826895" cy="488315"/>
          </a:xfrm>
          <a:prstGeom prst="rect">
            <a:avLst/>
          </a:prstGeom>
        </p:spPr>
        <p:txBody>
          <a:bodyPr vert="horz" wrap="square" lIns="0" tIns="39370" rIns="0" bIns="0" rtlCol="0">
            <a:spAutoFit/>
          </a:bodyPr>
          <a:lstStyle/>
          <a:p>
            <a:pPr marL="12700" marR="5080" indent="272415">
              <a:lnSpc>
                <a:spcPts val="1730"/>
              </a:lnSpc>
              <a:spcBef>
                <a:spcPts val="310"/>
              </a:spcBef>
            </a:pPr>
            <a:r>
              <a:rPr sz="1600" spc="-105" dirty="0">
                <a:solidFill>
                  <a:srgbClr val="5F5F5F"/>
                </a:solidFill>
                <a:latin typeface="Arial"/>
                <a:cs typeface="Arial"/>
              </a:rPr>
              <a:t>Zero </a:t>
            </a:r>
            <a:r>
              <a:rPr sz="1600" spc="-35" dirty="0">
                <a:solidFill>
                  <a:srgbClr val="5F5F5F"/>
                </a:solidFill>
                <a:latin typeface="Arial"/>
                <a:cs typeface="Arial"/>
              </a:rPr>
              <a:t>downtime  </a:t>
            </a:r>
            <a:r>
              <a:rPr sz="1600" spc="-40" dirty="0">
                <a:solidFill>
                  <a:srgbClr val="5F5F5F"/>
                </a:solidFill>
                <a:latin typeface="Arial"/>
                <a:cs typeface="Arial"/>
              </a:rPr>
              <a:t>Auto </a:t>
            </a:r>
            <a:r>
              <a:rPr sz="1600" spc="-140" dirty="0">
                <a:solidFill>
                  <a:srgbClr val="5F5F5F"/>
                </a:solidFill>
                <a:latin typeface="Arial"/>
                <a:cs typeface="Arial"/>
              </a:rPr>
              <a:t>Test</a:t>
            </a:r>
            <a:r>
              <a:rPr sz="1600" spc="-185" dirty="0">
                <a:solidFill>
                  <a:srgbClr val="5F5F5F"/>
                </a:solidFill>
                <a:latin typeface="Arial"/>
                <a:cs typeface="Arial"/>
              </a:rPr>
              <a:t> </a:t>
            </a:r>
            <a:r>
              <a:rPr sz="1600" spc="-40" dirty="0">
                <a:solidFill>
                  <a:srgbClr val="5F5F5F"/>
                </a:solidFill>
                <a:latin typeface="Arial"/>
                <a:cs typeface="Arial"/>
              </a:rPr>
              <a:t>Automation</a:t>
            </a:r>
            <a:endParaRPr sz="1600">
              <a:latin typeface="Arial"/>
              <a:cs typeface="Arial"/>
            </a:endParaRPr>
          </a:p>
        </p:txBody>
      </p:sp>
      <p:sp>
        <p:nvSpPr>
          <p:cNvPr id="38" name="object 38"/>
          <p:cNvSpPr txBox="1"/>
          <p:nvPr/>
        </p:nvSpPr>
        <p:spPr>
          <a:xfrm>
            <a:off x="4785740" y="3536441"/>
            <a:ext cx="1916430" cy="993140"/>
          </a:xfrm>
          <a:prstGeom prst="rect">
            <a:avLst/>
          </a:prstGeom>
        </p:spPr>
        <p:txBody>
          <a:bodyPr vert="horz" wrap="square" lIns="0" tIns="15875" rIns="0" bIns="0" rtlCol="0">
            <a:spAutoFit/>
          </a:bodyPr>
          <a:lstStyle/>
          <a:p>
            <a:pPr marL="12700" marR="5080" indent="387350">
              <a:lnSpc>
                <a:spcPct val="98400"/>
              </a:lnSpc>
              <a:spcBef>
                <a:spcPts val="125"/>
              </a:spcBef>
            </a:pPr>
            <a:r>
              <a:rPr sz="1600" b="1" spc="-85" dirty="0">
                <a:solidFill>
                  <a:srgbClr val="FF8D13"/>
                </a:solidFill>
                <a:latin typeface="Arial"/>
                <a:cs typeface="Arial"/>
              </a:rPr>
              <a:t>DevOps/AI</a:t>
            </a:r>
            <a:r>
              <a:rPr sz="1600" b="1" spc="-85" dirty="0">
                <a:solidFill>
                  <a:srgbClr val="FF7700"/>
                </a:solidFill>
                <a:latin typeface="Arial"/>
                <a:cs typeface="Arial"/>
              </a:rPr>
              <a:t>*  </a:t>
            </a:r>
            <a:r>
              <a:rPr sz="1600" spc="-45" dirty="0">
                <a:solidFill>
                  <a:srgbClr val="5F5F5F"/>
                </a:solidFill>
                <a:latin typeface="Arial"/>
                <a:cs typeface="Arial"/>
              </a:rPr>
              <a:t>Mobile-app</a:t>
            </a:r>
            <a:r>
              <a:rPr sz="1600" spc="-125" dirty="0">
                <a:solidFill>
                  <a:srgbClr val="5F5F5F"/>
                </a:solidFill>
                <a:latin typeface="Arial"/>
                <a:cs typeface="Arial"/>
              </a:rPr>
              <a:t> </a:t>
            </a:r>
            <a:r>
              <a:rPr sz="1600" spc="-60" dirty="0">
                <a:solidFill>
                  <a:srgbClr val="5F5F5F"/>
                </a:solidFill>
                <a:latin typeface="Arial"/>
                <a:cs typeface="Arial"/>
              </a:rPr>
              <a:t>generation  </a:t>
            </a:r>
            <a:r>
              <a:rPr sz="1600" spc="-75" dirty="0">
                <a:solidFill>
                  <a:srgbClr val="5F5F5F"/>
                </a:solidFill>
                <a:latin typeface="Arial"/>
                <a:cs typeface="Arial"/>
              </a:rPr>
              <a:t>Chatbots, </a:t>
            </a:r>
            <a:r>
              <a:rPr sz="1600" spc="-100" dirty="0">
                <a:solidFill>
                  <a:srgbClr val="5F5F5F"/>
                </a:solidFill>
                <a:latin typeface="Arial"/>
                <a:cs typeface="Arial"/>
              </a:rPr>
              <a:t>Voice,</a:t>
            </a:r>
            <a:r>
              <a:rPr sz="1600" spc="-85" dirty="0">
                <a:solidFill>
                  <a:srgbClr val="5F5F5F"/>
                </a:solidFill>
                <a:latin typeface="Arial"/>
                <a:cs typeface="Arial"/>
              </a:rPr>
              <a:t> </a:t>
            </a:r>
            <a:r>
              <a:rPr sz="1600" spc="-95" dirty="0" smtClean="0">
                <a:solidFill>
                  <a:srgbClr val="5F5F5F"/>
                </a:solidFill>
                <a:latin typeface="Arial"/>
                <a:cs typeface="Arial"/>
              </a:rPr>
              <a:t>Data</a:t>
            </a:r>
            <a:r>
              <a:rPr sz="1600" spc="-175" dirty="0" smtClean="0">
                <a:solidFill>
                  <a:srgbClr val="5F5F5F"/>
                </a:solidFill>
                <a:latin typeface="Arial"/>
                <a:cs typeface="Arial"/>
              </a:rPr>
              <a:t> </a:t>
            </a:r>
            <a:r>
              <a:rPr sz="1600" spc="-65" dirty="0">
                <a:solidFill>
                  <a:srgbClr val="5F5F5F"/>
                </a:solidFill>
                <a:latin typeface="Arial"/>
                <a:cs typeface="Arial"/>
              </a:rPr>
              <a:t>Visualization</a:t>
            </a:r>
            <a:endParaRPr sz="1600" dirty="0">
              <a:latin typeface="Arial"/>
              <a:cs typeface="Arial"/>
            </a:endParaRPr>
          </a:p>
        </p:txBody>
      </p:sp>
      <p:sp>
        <p:nvSpPr>
          <p:cNvPr id="39" name="object 39"/>
          <p:cNvSpPr txBox="1"/>
          <p:nvPr/>
        </p:nvSpPr>
        <p:spPr>
          <a:xfrm>
            <a:off x="337515" y="2804922"/>
            <a:ext cx="1445260" cy="269240"/>
          </a:xfrm>
          <a:prstGeom prst="rect">
            <a:avLst/>
          </a:prstGeom>
        </p:spPr>
        <p:txBody>
          <a:bodyPr vert="horz" wrap="square" lIns="0" tIns="12065" rIns="0" bIns="0" rtlCol="0">
            <a:spAutoFit/>
          </a:bodyPr>
          <a:lstStyle/>
          <a:p>
            <a:pPr marL="12700">
              <a:lnSpc>
                <a:spcPct val="100000"/>
              </a:lnSpc>
              <a:spcBef>
                <a:spcPts val="95"/>
              </a:spcBef>
            </a:pPr>
            <a:r>
              <a:rPr sz="1600" spc="-75" dirty="0">
                <a:solidFill>
                  <a:srgbClr val="5F5F5F"/>
                </a:solidFill>
                <a:latin typeface="Arial"/>
                <a:cs typeface="Arial"/>
              </a:rPr>
              <a:t>Agile </a:t>
            </a:r>
            <a:r>
              <a:rPr sz="1600" spc="-100" dirty="0">
                <a:solidFill>
                  <a:srgbClr val="5F5F5F"/>
                </a:solidFill>
                <a:latin typeface="Arial"/>
                <a:cs typeface="Arial"/>
              </a:rPr>
              <a:t>Upgrades</a:t>
            </a:r>
            <a:r>
              <a:rPr sz="1600" spc="-160" dirty="0">
                <a:solidFill>
                  <a:srgbClr val="5F5F5F"/>
                </a:solidFill>
                <a:latin typeface="Arial"/>
                <a:cs typeface="Arial"/>
              </a:rPr>
              <a:t> </a:t>
            </a:r>
            <a:r>
              <a:rPr sz="1600" spc="20" dirty="0">
                <a:solidFill>
                  <a:srgbClr val="5F5F5F"/>
                </a:solidFill>
                <a:latin typeface="Arial"/>
                <a:cs typeface="Arial"/>
              </a:rPr>
              <a:t>&amp;</a:t>
            </a:r>
            <a:endParaRPr sz="1600">
              <a:latin typeface="Arial"/>
              <a:cs typeface="Arial"/>
            </a:endParaRPr>
          </a:p>
        </p:txBody>
      </p:sp>
      <p:sp>
        <p:nvSpPr>
          <p:cNvPr id="40" name="object 40"/>
          <p:cNvSpPr txBox="1"/>
          <p:nvPr/>
        </p:nvSpPr>
        <p:spPr>
          <a:xfrm>
            <a:off x="467055" y="3048761"/>
            <a:ext cx="118745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5F5F5F"/>
                </a:solidFill>
                <a:latin typeface="Arial"/>
                <a:cs typeface="Arial"/>
              </a:rPr>
              <a:t>Development,</a:t>
            </a:r>
            <a:endParaRPr sz="1600">
              <a:latin typeface="Arial"/>
              <a:cs typeface="Arial"/>
            </a:endParaRPr>
          </a:p>
        </p:txBody>
      </p:sp>
      <p:sp>
        <p:nvSpPr>
          <p:cNvPr id="41" name="object 41"/>
          <p:cNvSpPr txBox="1"/>
          <p:nvPr/>
        </p:nvSpPr>
        <p:spPr>
          <a:xfrm>
            <a:off x="364947" y="3292602"/>
            <a:ext cx="1390015" cy="269240"/>
          </a:xfrm>
          <a:prstGeom prst="rect">
            <a:avLst/>
          </a:prstGeom>
        </p:spPr>
        <p:txBody>
          <a:bodyPr vert="horz" wrap="square" lIns="0" tIns="12065" rIns="0" bIns="0" rtlCol="0">
            <a:spAutoFit/>
          </a:bodyPr>
          <a:lstStyle/>
          <a:p>
            <a:pPr marL="12700">
              <a:lnSpc>
                <a:spcPct val="100000"/>
              </a:lnSpc>
              <a:spcBef>
                <a:spcPts val="95"/>
              </a:spcBef>
            </a:pPr>
            <a:r>
              <a:rPr sz="1600" spc="-105" dirty="0">
                <a:solidFill>
                  <a:srgbClr val="5F5F5F"/>
                </a:solidFill>
                <a:latin typeface="Arial"/>
                <a:cs typeface="Arial"/>
              </a:rPr>
              <a:t>Open </a:t>
            </a:r>
            <a:r>
              <a:rPr sz="1600" spc="-90" dirty="0">
                <a:solidFill>
                  <a:srgbClr val="5F5F5F"/>
                </a:solidFill>
                <a:latin typeface="Arial"/>
                <a:cs typeface="Arial"/>
              </a:rPr>
              <a:t>UI </a:t>
            </a:r>
            <a:r>
              <a:rPr sz="1600" spc="20" dirty="0">
                <a:solidFill>
                  <a:srgbClr val="5F5F5F"/>
                </a:solidFill>
                <a:latin typeface="Arial"/>
                <a:cs typeface="Arial"/>
              </a:rPr>
              <a:t>&amp;</a:t>
            </a:r>
            <a:r>
              <a:rPr sz="1600" spc="-105" dirty="0">
                <a:solidFill>
                  <a:srgbClr val="5F5F5F"/>
                </a:solidFill>
                <a:latin typeface="Arial"/>
                <a:cs typeface="Arial"/>
              </a:rPr>
              <a:t> </a:t>
            </a:r>
            <a:r>
              <a:rPr sz="1600" spc="-170" dirty="0">
                <a:solidFill>
                  <a:srgbClr val="5F5F5F"/>
                </a:solidFill>
                <a:latin typeface="Arial"/>
                <a:cs typeface="Arial"/>
              </a:rPr>
              <a:t>RWD,</a:t>
            </a:r>
            <a:endParaRPr sz="1600">
              <a:latin typeface="Arial"/>
              <a:cs typeface="Arial"/>
            </a:endParaRPr>
          </a:p>
        </p:txBody>
      </p:sp>
      <p:sp>
        <p:nvSpPr>
          <p:cNvPr id="42" name="object 42"/>
          <p:cNvSpPr txBox="1"/>
          <p:nvPr/>
        </p:nvSpPr>
        <p:spPr>
          <a:xfrm>
            <a:off x="703275" y="3536696"/>
            <a:ext cx="713740"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5F5F5F"/>
                </a:solidFill>
                <a:latin typeface="Arial"/>
                <a:cs typeface="Arial"/>
              </a:rPr>
              <a:t>M</a:t>
            </a:r>
            <a:r>
              <a:rPr sz="1600" spc="-45" dirty="0">
                <a:solidFill>
                  <a:srgbClr val="5F5F5F"/>
                </a:solidFill>
                <a:latin typeface="Arial"/>
                <a:cs typeface="Arial"/>
              </a:rPr>
              <a:t>ob</a:t>
            </a:r>
            <a:r>
              <a:rPr sz="1600" spc="-15" dirty="0">
                <a:solidFill>
                  <a:srgbClr val="5F5F5F"/>
                </a:solidFill>
                <a:latin typeface="Arial"/>
                <a:cs typeface="Arial"/>
              </a:rPr>
              <a:t>i</a:t>
            </a:r>
            <a:r>
              <a:rPr sz="1600" spc="10" dirty="0">
                <a:solidFill>
                  <a:srgbClr val="5F5F5F"/>
                </a:solidFill>
                <a:latin typeface="Arial"/>
                <a:cs typeface="Arial"/>
              </a:rPr>
              <a:t>li</a:t>
            </a:r>
            <a:r>
              <a:rPr sz="1600" spc="90" dirty="0">
                <a:solidFill>
                  <a:srgbClr val="5F5F5F"/>
                </a:solidFill>
                <a:latin typeface="Arial"/>
                <a:cs typeface="Arial"/>
              </a:rPr>
              <a:t>t</a:t>
            </a:r>
            <a:r>
              <a:rPr sz="1600" spc="-80" dirty="0">
                <a:solidFill>
                  <a:srgbClr val="5F5F5F"/>
                </a:solidFill>
                <a:latin typeface="Arial"/>
                <a:cs typeface="Arial"/>
              </a:rPr>
              <a:t>y</a:t>
            </a:r>
            <a:endParaRPr sz="1600">
              <a:latin typeface="Arial"/>
              <a:cs typeface="Arial"/>
            </a:endParaRPr>
          </a:p>
        </p:txBody>
      </p:sp>
      <p:sp>
        <p:nvSpPr>
          <p:cNvPr id="43" name="object 43"/>
          <p:cNvSpPr txBox="1"/>
          <p:nvPr/>
        </p:nvSpPr>
        <p:spPr>
          <a:xfrm>
            <a:off x="1972817" y="2394280"/>
            <a:ext cx="1282065" cy="1241425"/>
          </a:xfrm>
          <a:prstGeom prst="rect">
            <a:avLst/>
          </a:prstGeom>
        </p:spPr>
        <p:txBody>
          <a:bodyPr vert="horz" wrap="square" lIns="0" tIns="12065" rIns="0" bIns="0" rtlCol="0">
            <a:spAutoFit/>
          </a:bodyPr>
          <a:lstStyle/>
          <a:p>
            <a:pPr marL="307340">
              <a:lnSpc>
                <a:spcPts val="1905"/>
              </a:lnSpc>
              <a:spcBef>
                <a:spcPts val="95"/>
              </a:spcBef>
            </a:pPr>
            <a:r>
              <a:rPr sz="1600" b="1" spc="-150" dirty="0">
                <a:solidFill>
                  <a:srgbClr val="00AF50"/>
                </a:solidFill>
                <a:latin typeface="Arial"/>
                <a:cs typeface="Arial"/>
              </a:rPr>
              <a:t>UX </a:t>
            </a:r>
            <a:r>
              <a:rPr sz="1600" b="1" spc="-30" dirty="0">
                <a:solidFill>
                  <a:srgbClr val="00AF50"/>
                </a:solidFill>
                <a:latin typeface="Arial"/>
                <a:cs typeface="Arial"/>
              </a:rPr>
              <a:t>&amp;</a:t>
            </a:r>
            <a:r>
              <a:rPr sz="1600" b="1" spc="-95" dirty="0">
                <a:solidFill>
                  <a:srgbClr val="00AF50"/>
                </a:solidFill>
                <a:latin typeface="Arial"/>
                <a:cs typeface="Arial"/>
              </a:rPr>
              <a:t> </a:t>
            </a:r>
            <a:r>
              <a:rPr sz="1600" b="1" spc="-70" dirty="0">
                <a:solidFill>
                  <a:srgbClr val="00AF50"/>
                </a:solidFill>
                <a:latin typeface="Arial"/>
                <a:cs typeface="Arial"/>
              </a:rPr>
              <a:t>UI</a:t>
            </a:r>
            <a:endParaRPr sz="1600">
              <a:latin typeface="Arial"/>
              <a:cs typeface="Arial"/>
            </a:endParaRPr>
          </a:p>
          <a:p>
            <a:pPr marL="12700" indent="304800">
              <a:lnSpc>
                <a:spcPts val="1905"/>
              </a:lnSpc>
            </a:pPr>
            <a:r>
              <a:rPr sz="1600" spc="-75" dirty="0">
                <a:solidFill>
                  <a:srgbClr val="5F5F5F"/>
                </a:solidFill>
                <a:latin typeface="Arial"/>
                <a:cs typeface="Arial"/>
              </a:rPr>
              <a:t>Partner,</a:t>
            </a:r>
            <a:endParaRPr sz="1600">
              <a:latin typeface="Arial"/>
              <a:cs typeface="Arial"/>
            </a:endParaRPr>
          </a:p>
          <a:p>
            <a:pPr marL="12700" marR="5080" algn="ctr">
              <a:lnSpc>
                <a:spcPct val="100000"/>
              </a:lnSpc>
              <a:spcBef>
                <a:spcPts val="5"/>
              </a:spcBef>
            </a:pPr>
            <a:r>
              <a:rPr sz="1600" spc="-85" dirty="0">
                <a:solidFill>
                  <a:srgbClr val="5F5F5F"/>
                </a:solidFill>
                <a:latin typeface="Arial"/>
                <a:cs typeface="Arial"/>
              </a:rPr>
              <a:t>Customer</a:t>
            </a:r>
            <a:r>
              <a:rPr sz="1600" spc="-145" dirty="0">
                <a:solidFill>
                  <a:srgbClr val="5F5F5F"/>
                </a:solidFill>
                <a:latin typeface="Arial"/>
                <a:cs typeface="Arial"/>
              </a:rPr>
              <a:t> </a:t>
            </a:r>
            <a:r>
              <a:rPr sz="1600" spc="-110" dirty="0">
                <a:solidFill>
                  <a:srgbClr val="5F5F5F"/>
                </a:solidFill>
                <a:latin typeface="Arial"/>
                <a:cs typeface="Arial"/>
              </a:rPr>
              <a:t>Apps  </a:t>
            </a:r>
            <a:r>
              <a:rPr sz="1600" spc="-140" dirty="0">
                <a:solidFill>
                  <a:srgbClr val="5F5F5F"/>
                </a:solidFill>
                <a:latin typeface="Arial"/>
                <a:cs typeface="Arial"/>
              </a:rPr>
              <a:t>Usage </a:t>
            </a:r>
            <a:r>
              <a:rPr sz="1600" spc="-60" dirty="0">
                <a:solidFill>
                  <a:srgbClr val="5F5F5F"/>
                </a:solidFill>
                <a:latin typeface="Arial"/>
                <a:cs typeface="Arial"/>
              </a:rPr>
              <a:t>Pattern  </a:t>
            </a:r>
            <a:r>
              <a:rPr sz="1600" spc="-105" dirty="0">
                <a:solidFill>
                  <a:srgbClr val="5F5F5F"/>
                </a:solidFill>
                <a:latin typeface="Arial"/>
                <a:cs typeface="Arial"/>
              </a:rPr>
              <a:t>Tracking</a:t>
            </a:r>
            <a:endParaRPr sz="1600">
              <a:latin typeface="Arial"/>
              <a:cs typeface="Arial"/>
            </a:endParaRPr>
          </a:p>
        </p:txBody>
      </p:sp>
      <p:sp>
        <p:nvSpPr>
          <p:cNvPr id="44" name="object 44"/>
          <p:cNvSpPr txBox="1"/>
          <p:nvPr/>
        </p:nvSpPr>
        <p:spPr>
          <a:xfrm>
            <a:off x="2094738" y="3610483"/>
            <a:ext cx="1038225" cy="269240"/>
          </a:xfrm>
          <a:prstGeom prst="rect">
            <a:avLst/>
          </a:prstGeom>
        </p:spPr>
        <p:txBody>
          <a:bodyPr vert="horz" wrap="square" lIns="0" tIns="12065" rIns="0" bIns="0" rtlCol="0">
            <a:spAutoFit/>
          </a:bodyPr>
          <a:lstStyle/>
          <a:p>
            <a:pPr marL="12700">
              <a:lnSpc>
                <a:spcPct val="100000"/>
              </a:lnSpc>
              <a:spcBef>
                <a:spcPts val="95"/>
              </a:spcBef>
            </a:pPr>
            <a:r>
              <a:rPr sz="1600" spc="-165" dirty="0">
                <a:solidFill>
                  <a:srgbClr val="5F5F5F"/>
                </a:solidFill>
                <a:latin typeface="Arial"/>
                <a:cs typeface="Arial"/>
              </a:rPr>
              <a:t>RESTful</a:t>
            </a:r>
            <a:r>
              <a:rPr sz="1600" spc="-150" dirty="0">
                <a:solidFill>
                  <a:srgbClr val="5F5F5F"/>
                </a:solidFill>
                <a:latin typeface="Arial"/>
                <a:cs typeface="Arial"/>
              </a:rPr>
              <a:t> APIs</a:t>
            </a:r>
            <a:endParaRPr sz="1600">
              <a:latin typeface="Arial"/>
              <a:cs typeface="Arial"/>
            </a:endParaRPr>
          </a:p>
        </p:txBody>
      </p:sp>
      <p:sp>
        <p:nvSpPr>
          <p:cNvPr id="45" name="object 45"/>
          <p:cNvSpPr txBox="1"/>
          <p:nvPr/>
        </p:nvSpPr>
        <p:spPr>
          <a:xfrm>
            <a:off x="5715000" y="2402839"/>
            <a:ext cx="1508125" cy="988694"/>
          </a:xfrm>
          <a:prstGeom prst="rect">
            <a:avLst/>
          </a:prstGeom>
        </p:spPr>
        <p:txBody>
          <a:bodyPr vert="horz" wrap="square" lIns="0" tIns="12065" rIns="0" bIns="0" rtlCol="0">
            <a:spAutoFit/>
          </a:bodyPr>
          <a:lstStyle/>
          <a:p>
            <a:pPr marL="436880">
              <a:lnSpc>
                <a:spcPts val="1875"/>
              </a:lnSpc>
              <a:spcBef>
                <a:spcPts val="95"/>
              </a:spcBef>
            </a:pPr>
            <a:r>
              <a:rPr sz="1600" b="1" spc="-180" dirty="0">
                <a:solidFill>
                  <a:srgbClr val="C00000"/>
                </a:solidFill>
                <a:latin typeface="Arial"/>
                <a:cs typeface="Arial"/>
              </a:rPr>
              <a:t>Big</a:t>
            </a:r>
            <a:r>
              <a:rPr sz="1600" b="1" spc="-105" dirty="0">
                <a:solidFill>
                  <a:srgbClr val="C00000"/>
                </a:solidFill>
                <a:latin typeface="Arial"/>
                <a:cs typeface="Arial"/>
              </a:rPr>
              <a:t> </a:t>
            </a:r>
            <a:r>
              <a:rPr sz="1600" b="1" spc="-60" dirty="0">
                <a:solidFill>
                  <a:srgbClr val="C00000"/>
                </a:solidFill>
                <a:latin typeface="Arial"/>
                <a:cs typeface="Arial"/>
              </a:rPr>
              <a:t>Data/AI</a:t>
            </a:r>
            <a:endParaRPr sz="1600" dirty="0">
              <a:latin typeface="Arial"/>
              <a:cs typeface="Arial"/>
            </a:endParaRPr>
          </a:p>
          <a:p>
            <a:pPr marL="60960" indent="123189">
              <a:lnSpc>
                <a:spcPts val="1875"/>
              </a:lnSpc>
            </a:pPr>
            <a:r>
              <a:rPr sz="1600" spc="-45" dirty="0">
                <a:solidFill>
                  <a:srgbClr val="5F5F5F"/>
                </a:solidFill>
                <a:latin typeface="Arial"/>
                <a:cs typeface="Arial"/>
              </a:rPr>
              <a:t>Auto-charting</a:t>
            </a:r>
            <a:endParaRPr sz="1600" dirty="0">
              <a:latin typeface="Arial"/>
              <a:cs typeface="Arial"/>
            </a:endParaRPr>
          </a:p>
          <a:p>
            <a:pPr marL="12700" marR="5080" indent="635" algn="ctr">
              <a:lnSpc>
                <a:spcPct val="100000"/>
              </a:lnSpc>
            </a:pPr>
            <a:r>
              <a:rPr sz="1600" spc="-175" dirty="0">
                <a:solidFill>
                  <a:srgbClr val="5F5F5F"/>
                </a:solidFill>
                <a:latin typeface="Arial"/>
                <a:cs typeface="Arial"/>
              </a:rPr>
              <a:t>Task </a:t>
            </a:r>
            <a:r>
              <a:rPr sz="1600" spc="-45" dirty="0">
                <a:solidFill>
                  <a:srgbClr val="5F5F5F"/>
                </a:solidFill>
                <a:latin typeface="Arial"/>
                <a:cs typeface="Arial"/>
              </a:rPr>
              <a:t>prescription  </a:t>
            </a:r>
            <a:r>
              <a:rPr sz="1600" spc="-80" dirty="0">
                <a:solidFill>
                  <a:srgbClr val="5F5F5F"/>
                </a:solidFill>
                <a:latin typeface="Arial"/>
                <a:cs typeface="Arial"/>
              </a:rPr>
              <a:t>Cross-industry</a:t>
            </a:r>
            <a:r>
              <a:rPr sz="1600" spc="-120" dirty="0">
                <a:solidFill>
                  <a:srgbClr val="5F5F5F"/>
                </a:solidFill>
                <a:latin typeface="Arial"/>
                <a:cs typeface="Arial"/>
              </a:rPr>
              <a:t> </a:t>
            </a:r>
            <a:r>
              <a:rPr sz="1600" spc="-105" dirty="0">
                <a:solidFill>
                  <a:srgbClr val="5F5F5F"/>
                </a:solidFill>
                <a:latin typeface="Arial"/>
                <a:cs typeface="Arial"/>
              </a:rPr>
              <a:t>IoT</a:t>
            </a:r>
            <a:endParaRPr sz="1600" dirty="0">
              <a:latin typeface="Arial"/>
              <a:cs typeface="Arial"/>
            </a:endParaRPr>
          </a:p>
        </p:txBody>
      </p:sp>
      <p:sp>
        <p:nvSpPr>
          <p:cNvPr id="46" name="object 46"/>
          <p:cNvSpPr txBox="1"/>
          <p:nvPr/>
        </p:nvSpPr>
        <p:spPr>
          <a:xfrm>
            <a:off x="3845178" y="2399156"/>
            <a:ext cx="1531620" cy="992505"/>
          </a:xfrm>
          <a:prstGeom prst="rect">
            <a:avLst/>
          </a:prstGeom>
        </p:spPr>
        <p:txBody>
          <a:bodyPr vert="horz" wrap="square" lIns="0" tIns="14604" rIns="0" bIns="0" rtlCol="0">
            <a:spAutoFit/>
          </a:bodyPr>
          <a:lstStyle/>
          <a:p>
            <a:pPr marL="12700" marR="5080" indent="442595">
              <a:lnSpc>
                <a:spcPct val="98900"/>
              </a:lnSpc>
              <a:spcBef>
                <a:spcPts val="114"/>
              </a:spcBef>
            </a:pPr>
            <a:r>
              <a:rPr sz="1600" b="1" spc="-160" dirty="0">
                <a:solidFill>
                  <a:srgbClr val="FF7700"/>
                </a:solidFill>
                <a:latin typeface="Arial"/>
                <a:cs typeface="Arial"/>
              </a:rPr>
              <a:t>DevOps  </a:t>
            </a:r>
            <a:r>
              <a:rPr sz="1600" spc="-15" dirty="0">
                <a:solidFill>
                  <a:srgbClr val="5F5F5F"/>
                </a:solidFill>
                <a:latin typeface="Arial"/>
                <a:cs typeface="Arial"/>
              </a:rPr>
              <a:t>Monthly </a:t>
            </a:r>
            <a:r>
              <a:rPr sz="1600" spc="-85" dirty="0">
                <a:solidFill>
                  <a:srgbClr val="5F5F5F"/>
                </a:solidFill>
                <a:latin typeface="Arial"/>
                <a:cs typeface="Arial"/>
              </a:rPr>
              <a:t>Updates  </a:t>
            </a:r>
            <a:r>
              <a:rPr sz="1600" spc="-95" dirty="0">
                <a:solidFill>
                  <a:srgbClr val="5F5F5F"/>
                </a:solidFill>
                <a:latin typeface="Arial"/>
                <a:cs typeface="Arial"/>
              </a:rPr>
              <a:t>Docker </a:t>
            </a:r>
            <a:r>
              <a:rPr sz="1600" spc="-85" dirty="0">
                <a:solidFill>
                  <a:srgbClr val="5F5F5F"/>
                </a:solidFill>
                <a:latin typeface="Arial"/>
                <a:cs typeface="Arial"/>
              </a:rPr>
              <a:t>Containers  </a:t>
            </a:r>
            <a:r>
              <a:rPr sz="1600" spc="-95" dirty="0">
                <a:solidFill>
                  <a:srgbClr val="5F5F5F"/>
                </a:solidFill>
                <a:latin typeface="Arial"/>
                <a:cs typeface="Arial"/>
              </a:rPr>
              <a:t>Gateway</a:t>
            </a:r>
            <a:r>
              <a:rPr sz="1600" spc="-114" dirty="0">
                <a:solidFill>
                  <a:srgbClr val="5F5F5F"/>
                </a:solidFill>
                <a:latin typeface="Arial"/>
                <a:cs typeface="Arial"/>
              </a:rPr>
              <a:t> </a:t>
            </a:r>
            <a:r>
              <a:rPr sz="1600" spc="-95" dirty="0">
                <a:solidFill>
                  <a:srgbClr val="5F5F5F"/>
                </a:solidFill>
                <a:latin typeface="Arial"/>
                <a:cs typeface="Arial"/>
              </a:rPr>
              <a:t>Clusters</a:t>
            </a:r>
            <a:endParaRPr sz="1600">
              <a:latin typeface="Arial"/>
              <a:cs typeface="Arial"/>
            </a:endParaRPr>
          </a:p>
        </p:txBody>
      </p:sp>
      <p:sp>
        <p:nvSpPr>
          <p:cNvPr id="47" name="object 47"/>
          <p:cNvSpPr/>
          <p:nvPr/>
        </p:nvSpPr>
        <p:spPr>
          <a:xfrm>
            <a:off x="9275064" y="1261872"/>
            <a:ext cx="1027430" cy="685800"/>
          </a:xfrm>
          <a:custGeom>
            <a:avLst/>
            <a:gdLst/>
            <a:ahLst/>
            <a:cxnLst/>
            <a:rect l="l" t="t" r="r" b="b"/>
            <a:pathLst>
              <a:path w="1027429" h="685800">
                <a:moveTo>
                  <a:pt x="0" y="685800"/>
                </a:moveTo>
                <a:lnTo>
                  <a:pt x="1027176" y="685800"/>
                </a:lnTo>
                <a:lnTo>
                  <a:pt x="1027176" y="0"/>
                </a:lnTo>
                <a:lnTo>
                  <a:pt x="0" y="0"/>
                </a:lnTo>
                <a:lnTo>
                  <a:pt x="0" y="685800"/>
                </a:lnTo>
                <a:close/>
              </a:path>
            </a:pathLst>
          </a:custGeom>
          <a:solidFill>
            <a:srgbClr val="46565E"/>
          </a:solidFill>
        </p:spPr>
        <p:txBody>
          <a:bodyPr wrap="square" lIns="0" tIns="0" rIns="0" bIns="0" rtlCol="0"/>
          <a:lstStyle/>
          <a:p>
            <a:endParaRPr/>
          </a:p>
        </p:txBody>
      </p:sp>
      <p:sp>
        <p:nvSpPr>
          <p:cNvPr id="48" name="object 48"/>
          <p:cNvSpPr txBox="1"/>
          <p:nvPr/>
        </p:nvSpPr>
        <p:spPr>
          <a:xfrm>
            <a:off x="9275064" y="1426845"/>
            <a:ext cx="1027430" cy="299720"/>
          </a:xfrm>
          <a:prstGeom prst="rect">
            <a:avLst/>
          </a:prstGeom>
        </p:spPr>
        <p:txBody>
          <a:bodyPr vert="horz" wrap="square" lIns="0" tIns="12700" rIns="0" bIns="0" rtlCol="0">
            <a:spAutoFit/>
          </a:bodyPr>
          <a:lstStyle/>
          <a:p>
            <a:pPr marL="281940">
              <a:lnSpc>
                <a:spcPct val="100000"/>
              </a:lnSpc>
              <a:spcBef>
                <a:spcPts val="100"/>
              </a:spcBef>
            </a:pPr>
            <a:r>
              <a:rPr sz="1800" spc="-95" dirty="0">
                <a:solidFill>
                  <a:srgbClr val="FFFFFF"/>
                </a:solidFill>
                <a:latin typeface="Arial"/>
                <a:cs typeface="Arial"/>
              </a:rPr>
              <a:t>2023</a:t>
            </a:r>
            <a:endParaRPr sz="1800">
              <a:latin typeface="Arial"/>
              <a:cs typeface="Arial"/>
            </a:endParaRPr>
          </a:p>
        </p:txBody>
      </p:sp>
      <p:sp>
        <p:nvSpPr>
          <p:cNvPr id="49" name="object 49"/>
          <p:cNvSpPr/>
          <p:nvPr/>
        </p:nvSpPr>
        <p:spPr>
          <a:xfrm>
            <a:off x="8249411" y="1261872"/>
            <a:ext cx="1027430" cy="685800"/>
          </a:xfrm>
          <a:custGeom>
            <a:avLst/>
            <a:gdLst/>
            <a:ahLst/>
            <a:cxnLst/>
            <a:rect l="l" t="t" r="r" b="b"/>
            <a:pathLst>
              <a:path w="1027429" h="685800">
                <a:moveTo>
                  <a:pt x="0" y="685800"/>
                </a:moveTo>
                <a:lnTo>
                  <a:pt x="1027176" y="685800"/>
                </a:lnTo>
                <a:lnTo>
                  <a:pt x="1027176" y="0"/>
                </a:lnTo>
                <a:lnTo>
                  <a:pt x="0" y="0"/>
                </a:lnTo>
                <a:lnTo>
                  <a:pt x="0" y="685800"/>
                </a:lnTo>
                <a:close/>
              </a:path>
            </a:pathLst>
          </a:custGeom>
          <a:solidFill>
            <a:srgbClr val="8DA6B0"/>
          </a:solidFill>
        </p:spPr>
        <p:txBody>
          <a:bodyPr wrap="square" lIns="0" tIns="0" rIns="0" bIns="0" rtlCol="0"/>
          <a:lstStyle/>
          <a:p>
            <a:endParaRPr/>
          </a:p>
        </p:txBody>
      </p:sp>
      <p:sp>
        <p:nvSpPr>
          <p:cNvPr id="50" name="object 50"/>
          <p:cNvSpPr txBox="1"/>
          <p:nvPr/>
        </p:nvSpPr>
        <p:spPr>
          <a:xfrm>
            <a:off x="8253983" y="1426845"/>
            <a:ext cx="1021080" cy="299720"/>
          </a:xfrm>
          <a:prstGeom prst="rect">
            <a:avLst/>
          </a:prstGeom>
        </p:spPr>
        <p:txBody>
          <a:bodyPr vert="horz" wrap="square" lIns="0" tIns="12700" rIns="0" bIns="0" rtlCol="0">
            <a:spAutoFit/>
          </a:bodyPr>
          <a:lstStyle/>
          <a:p>
            <a:pPr marL="276860">
              <a:lnSpc>
                <a:spcPct val="100000"/>
              </a:lnSpc>
              <a:spcBef>
                <a:spcPts val="100"/>
              </a:spcBef>
            </a:pPr>
            <a:r>
              <a:rPr sz="1800" spc="-95" dirty="0">
                <a:solidFill>
                  <a:srgbClr val="46565E"/>
                </a:solidFill>
                <a:latin typeface="Arial"/>
                <a:cs typeface="Arial"/>
              </a:rPr>
              <a:t>2022</a:t>
            </a:r>
            <a:endParaRPr sz="1800">
              <a:latin typeface="Arial"/>
              <a:cs typeface="Arial"/>
            </a:endParaRPr>
          </a:p>
        </p:txBody>
      </p:sp>
      <p:sp>
        <p:nvSpPr>
          <p:cNvPr id="51" name="object 51"/>
          <p:cNvSpPr/>
          <p:nvPr/>
        </p:nvSpPr>
        <p:spPr>
          <a:xfrm>
            <a:off x="8748521" y="1919477"/>
            <a:ext cx="0" cy="457200"/>
          </a:xfrm>
          <a:custGeom>
            <a:avLst/>
            <a:gdLst/>
            <a:ahLst/>
            <a:cxnLst/>
            <a:rect l="l" t="t" r="r" b="b"/>
            <a:pathLst>
              <a:path h="457200">
                <a:moveTo>
                  <a:pt x="0" y="0"/>
                </a:moveTo>
                <a:lnTo>
                  <a:pt x="0" y="457073"/>
                </a:lnTo>
              </a:path>
            </a:pathLst>
          </a:custGeom>
          <a:ln w="19812">
            <a:solidFill>
              <a:srgbClr val="8DA6B0"/>
            </a:solidFill>
          </a:ln>
        </p:spPr>
        <p:txBody>
          <a:bodyPr wrap="square" lIns="0" tIns="0" rIns="0" bIns="0" rtlCol="0"/>
          <a:lstStyle/>
          <a:p>
            <a:endParaRPr/>
          </a:p>
        </p:txBody>
      </p:sp>
      <p:sp>
        <p:nvSpPr>
          <p:cNvPr id="52" name="object 52"/>
          <p:cNvSpPr/>
          <p:nvPr/>
        </p:nvSpPr>
        <p:spPr>
          <a:xfrm>
            <a:off x="8660892" y="1833372"/>
            <a:ext cx="176783" cy="172211"/>
          </a:xfrm>
          <a:prstGeom prst="rect">
            <a:avLst/>
          </a:prstGeom>
          <a:blipFill>
            <a:blip r:embed="rId8" cstate="print"/>
            <a:stretch>
              <a:fillRect/>
            </a:stretch>
          </a:blipFill>
        </p:spPr>
        <p:txBody>
          <a:bodyPr wrap="square" lIns="0" tIns="0" rIns="0" bIns="0" rtlCol="0"/>
          <a:lstStyle/>
          <a:p>
            <a:endParaRPr/>
          </a:p>
        </p:txBody>
      </p:sp>
      <p:sp>
        <p:nvSpPr>
          <p:cNvPr id="53" name="object 53"/>
          <p:cNvSpPr/>
          <p:nvPr/>
        </p:nvSpPr>
        <p:spPr>
          <a:xfrm>
            <a:off x="9777221" y="1911857"/>
            <a:ext cx="0" cy="1454150"/>
          </a:xfrm>
          <a:custGeom>
            <a:avLst/>
            <a:gdLst/>
            <a:ahLst/>
            <a:cxnLst/>
            <a:rect l="l" t="t" r="r" b="b"/>
            <a:pathLst>
              <a:path h="1454150">
                <a:moveTo>
                  <a:pt x="0" y="0"/>
                </a:moveTo>
                <a:lnTo>
                  <a:pt x="0" y="1454150"/>
                </a:lnTo>
              </a:path>
            </a:pathLst>
          </a:custGeom>
          <a:ln w="19812">
            <a:solidFill>
              <a:srgbClr val="46565E"/>
            </a:solidFill>
          </a:ln>
        </p:spPr>
        <p:txBody>
          <a:bodyPr wrap="square" lIns="0" tIns="0" rIns="0" bIns="0" rtlCol="0"/>
          <a:lstStyle/>
          <a:p>
            <a:endParaRPr/>
          </a:p>
        </p:txBody>
      </p:sp>
      <p:sp>
        <p:nvSpPr>
          <p:cNvPr id="54" name="object 54"/>
          <p:cNvSpPr/>
          <p:nvPr/>
        </p:nvSpPr>
        <p:spPr>
          <a:xfrm>
            <a:off x="9688068" y="1825751"/>
            <a:ext cx="176783" cy="172211"/>
          </a:xfrm>
          <a:prstGeom prst="rect">
            <a:avLst/>
          </a:prstGeom>
          <a:blipFill>
            <a:blip r:embed="rId7" cstate="print"/>
            <a:stretch>
              <a:fillRect/>
            </a:stretch>
          </a:blipFill>
        </p:spPr>
        <p:txBody>
          <a:bodyPr wrap="square" lIns="0" tIns="0" rIns="0" bIns="0" rtlCol="0"/>
          <a:lstStyle/>
          <a:p>
            <a:endParaRPr/>
          </a:p>
        </p:txBody>
      </p:sp>
      <p:sp>
        <p:nvSpPr>
          <p:cNvPr id="55" name="object 55"/>
          <p:cNvSpPr txBox="1"/>
          <p:nvPr/>
        </p:nvSpPr>
        <p:spPr>
          <a:xfrm>
            <a:off x="10772393" y="4180459"/>
            <a:ext cx="1172845" cy="269240"/>
          </a:xfrm>
          <a:prstGeom prst="rect">
            <a:avLst/>
          </a:prstGeom>
        </p:spPr>
        <p:txBody>
          <a:bodyPr vert="horz" wrap="square" lIns="0" tIns="12065" rIns="0" bIns="0" rtlCol="0">
            <a:spAutoFit/>
          </a:bodyPr>
          <a:lstStyle/>
          <a:p>
            <a:pPr marL="12700">
              <a:lnSpc>
                <a:spcPct val="100000"/>
              </a:lnSpc>
              <a:spcBef>
                <a:spcPts val="95"/>
              </a:spcBef>
            </a:pPr>
            <a:r>
              <a:rPr sz="1600" spc="-30" dirty="0">
                <a:solidFill>
                  <a:srgbClr val="FF7700"/>
                </a:solidFill>
                <a:latin typeface="Arial"/>
                <a:cs typeface="Arial"/>
              </a:rPr>
              <a:t>*0-12</a:t>
            </a:r>
            <a:r>
              <a:rPr sz="1600" spc="-110" dirty="0">
                <a:solidFill>
                  <a:srgbClr val="FF7700"/>
                </a:solidFill>
                <a:latin typeface="Arial"/>
                <a:cs typeface="Arial"/>
              </a:rPr>
              <a:t> </a:t>
            </a:r>
            <a:r>
              <a:rPr sz="1600" spc="-55" dirty="0">
                <a:solidFill>
                  <a:srgbClr val="FF7700"/>
                </a:solidFill>
                <a:latin typeface="Arial"/>
                <a:cs typeface="Arial"/>
              </a:rPr>
              <a:t>months</a:t>
            </a:r>
            <a:endParaRPr sz="1600">
              <a:latin typeface="Arial"/>
              <a:cs typeface="Arial"/>
            </a:endParaRPr>
          </a:p>
        </p:txBody>
      </p:sp>
      <p:sp>
        <p:nvSpPr>
          <p:cNvPr id="56" name="object 56"/>
          <p:cNvSpPr txBox="1"/>
          <p:nvPr/>
        </p:nvSpPr>
        <p:spPr>
          <a:xfrm>
            <a:off x="8002269" y="2402839"/>
            <a:ext cx="1486535" cy="988694"/>
          </a:xfrm>
          <a:prstGeom prst="rect">
            <a:avLst/>
          </a:prstGeom>
        </p:spPr>
        <p:txBody>
          <a:bodyPr vert="horz" wrap="square" lIns="0" tIns="15875" rIns="0" bIns="0" rtlCol="0">
            <a:spAutoFit/>
          </a:bodyPr>
          <a:lstStyle/>
          <a:p>
            <a:pPr marL="12700" marR="5080" indent="71755" algn="ctr">
              <a:lnSpc>
                <a:spcPct val="98400"/>
              </a:lnSpc>
              <a:spcBef>
                <a:spcPts val="125"/>
              </a:spcBef>
            </a:pPr>
            <a:r>
              <a:rPr sz="1600" b="1" spc="-100" dirty="0">
                <a:solidFill>
                  <a:srgbClr val="007394"/>
                </a:solidFill>
                <a:latin typeface="Arial"/>
                <a:cs typeface="Arial"/>
              </a:rPr>
              <a:t>Decentralization  </a:t>
            </a:r>
            <a:r>
              <a:rPr sz="1600" spc="-40" dirty="0">
                <a:solidFill>
                  <a:srgbClr val="5F5F5F"/>
                </a:solidFill>
                <a:latin typeface="Arial"/>
                <a:cs typeface="Arial"/>
              </a:rPr>
              <a:t>Distributed</a:t>
            </a:r>
            <a:r>
              <a:rPr sz="1600" spc="-130" dirty="0">
                <a:solidFill>
                  <a:srgbClr val="5F5F5F"/>
                </a:solidFill>
                <a:latin typeface="Arial"/>
                <a:cs typeface="Arial"/>
              </a:rPr>
              <a:t> </a:t>
            </a:r>
            <a:r>
              <a:rPr sz="1600" spc="-100" dirty="0">
                <a:solidFill>
                  <a:srgbClr val="5F5F5F"/>
                </a:solidFill>
                <a:latin typeface="Arial"/>
                <a:cs typeface="Arial"/>
              </a:rPr>
              <a:t>Siebel  </a:t>
            </a:r>
            <a:r>
              <a:rPr sz="1600" spc="-60" dirty="0">
                <a:solidFill>
                  <a:srgbClr val="5F5F5F"/>
                </a:solidFill>
                <a:latin typeface="Arial"/>
                <a:cs typeface="Arial"/>
              </a:rPr>
              <a:t>data, </a:t>
            </a:r>
            <a:r>
              <a:rPr sz="1600" spc="-50" dirty="0">
                <a:solidFill>
                  <a:srgbClr val="5F5F5F"/>
                </a:solidFill>
                <a:latin typeface="Arial"/>
                <a:cs typeface="Arial"/>
              </a:rPr>
              <a:t>computing,  orchestration</a:t>
            </a:r>
            <a:endParaRPr sz="1600" dirty="0">
              <a:latin typeface="Arial"/>
              <a:cs typeface="Arial"/>
            </a:endParaRPr>
          </a:p>
        </p:txBody>
      </p:sp>
      <p:sp>
        <p:nvSpPr>
          <p:cNvPr id="57" name="object 57"/>
          <p:cNvSpPr txBox="1"/>
          <p:nvPr/>
        </p:nvSpPr>
        <p:spPr>
          <a:xfrm>
            <a:off x="10193273" y="2539695"/>
            <a:ext cx="1117600" cy="513080"/>
          </a:xfrm>
          <a:prstGeom prst="rect">
            <a:avLst/>
          </a:prstGeom>
        </p:spPr>
        <p:txBody>
          <a:bodyPr vert="horz" wrap="square" lIns="0" tIns="12065" rIns="0" bIns="0" rtlCol="0">
            <a:spAutoFit/>
          </a:bodyPr>
          <a:lstStyle/>
          <a:p>
            <a:pPr algn="ctr">
              <a:lnSpc>
                <a:spcPct val="100000"/>
              </a:lnSpc>
              <a:spcBef>
                <a:spcPts val="95"/>
              </a:spcBef>
            </a:pPr>
            <a:r>
              <a:rPr sz="1600" b="1" spc="-114" dirty="0">
                <a:solidFill>
                  <a:srgbClr val="5F5F5F"/>
                </a:solidFill>
                <a:latin typeface="Arial"/>
                <a:cs typeface="Arial"/>
              </a:rPr>
              <a:t>Au</a:t>
            </a:r>
            <a:r>
              <a:rPr sz="1600" b="1" spc="-80" dirty="0">
                <a:solidFill>
                  <a:srgbClr val="5F5F5F"/>
                </a:solidFill>
                <a:latin typeface="Arial"/>
                <a:cs typeface="Arial"/>
              </a:rPr>
              <a:t>t</a:t>
            </a:r>
            <a:r>
              <a:rPr sz="1600" b="1" spc="-140" dirty="0">
                <a:solidFill>
                  <a:srgbClr val="5F5F5F"/>
                </a:solidFill>
                <a:latin typeface="Arial"/>
                <a:cs typeface="Arial"/>
              </a:rPr>
              <a:t>onomous</a:t>
            </a:r>
            <a:endParaRPr sz="1600">
              <a:latin typeface="Arial"/>
              <a:cs typeface="Arial"/>
            </a:endParaRPr>
          </a:p>
          <a:p>
            <a:pPr algn="ctr">
              <a:lnSpc>
                <a:spcPct val="100000"/>
              </a:lnSpc>
              <a:spcBef>
                <a:spcPts val="5"/>
              </a:spcBef>
            </a:pPr>
            <a:r>
              <a:rPr sz="1600" b="1" spc="-254" dirty="0">
                <a:solidFill>
                  <a:srgbClr val="5F5F5F"/>
                </a:solidFill>
                <a:latin typeface="Arial"/>
                <a:cs typeface="Arial"/>
              </a:rPr>
              <a:t>CX</a:t>
            </a:r>
            <a:endParaRPr sz="1600">
              <a:latin typeface="Arial"/>
              <a:cs typeface="Arial"/>
            </a:endParaRPr>
          </a:p>
        </p:txBody>
      </p:sp>
      <p:sp>
        <p:nvSpPr>
          <p:cNvPr id="58" name="object 58"/>
          <p:cNvSpPr txBox="1"/>
          <p:nvPr/>
        </p:nvSpPr>
        <p:spPr>
          <a:xfrm>
            <a:off x="9006331" y="3536441"/>
            <a:ext cx="1518920" cy="505459"/>
          </a:xfrm>
          <a:prstGeom prst="rect">
            <a:avLst/>
          </a:prstGeom>
        </p:spPr>
        <p:txBody>
          <a:bodyPr vert="horz" wrap="square" lIns="0" tIns="12065" rIns="0" bIns="0" rtlCol="0">
            <a:spAutoFit/>
          </a:bodyPr>
          <a:lstStyle/>
          <a:p>
            <a:pPr algn="ctr">
              <a:lnSpc>
                <a:spcPts val="1889"/>
              </a:lnSpc>
              <a:spcBef>
                <a:spcPts val="95"/>
              </a:spcBef>
            </a:pPr>
            <a:r>
              <a:rPr sz="1600" b="1" spc="-95" dirty="0">
                <a:solidFill>
                  <a:srgbClr val="007394"/>
                </a:solidFill>
                <a:latin typeface="Arial"/>
                <a:cs typeface="Arial"/>
              </a:rPr>
              <a:t>Distributed</a:t>
            </a:r>
            <a:r>
              <a:rPr sz="1600" b="1" spc="-125" dirty="0">
                <a:solidFill>
                  <a:srgbClr val="007394"/>
                </a:solidFill>
                <a:latin typeface="Arial"/>
                <a:cs typeface="Arial"/>
              </a:rPr>
              <a:t> </a:t>
            </a:r>
            <a:r>
              <a:rPr sz="1600" b="1" spc="-105" dirty="0">
                <a:solidFill>
                  <a:srgbClr val="007394"/>
                </a:solidFill>
                <a:latin typeface="Arial"/>
                <a:cs typeface="Arial"/>
              </a:rPr>
              <a:t>AI-ML</a:t>
            </a:r>
            <a:endParaRPr sz="1600" dirty="0">
              <a:latin typeface="Arial"/>
              <a:cs typeface="Arial"/>
            </a:endParaRPr>
          </a:p>
          <a:p>
            <a:pPr marL="22860" algn="ctr">
              <a:lnSpc>
                <a:spcPts val="1889"/>
              </a:lnSpc>
            </a:pPr>
            <a:r>
              <a:rPr sz="1600" spc="-80" dirty="0">
                <a:solidFill>
                  <a:srgbClr val="5F5F5F"/>
                </a:solidFill>
                <a:latin typeface="Arial"/>
                <a:cs typeface="Arial"/>
              </a:rPr>
              <a:t>Blockchain,</a:t>
            </a:r>
            <a:r>
              <a:rPr sz="1600" spc="-100" dirty="0">
                <a:solidFill>
                  <a:srgbClr val="5F5F5F"/>
                </a:solidFill>
                <a:latin typeface="Arial"/>
                <a:cs typeface="Arial"/>
              </a:rPr>
              <a:t> </a:t>
            </a:r>
            <a:r>
              <a:rPr sz="1600" spc="-500" dirty="0">
                <a:solidFill>
                  <a:srgbClr val="5F5F5F"/>
                </a:solidFill>
                <a:latin typeface="Arial"/>
                <a:cs typeface="Arial"/>
              </a:rPr>
              <a:t>…</a:t>
            </a:r>
            <a:endParaRPr sz="1600" dirty="0">
              <a:latin typeface="Arial"/>
              <a:cs typeface="Arial"/>
            </a:endParaRPr>
          </a:p>
        </p:txBody>
      </p:sp>
      <p:sp>
        <p:nvSpPr>
          <p:cNvPr id="59" name="object 59"/>
          <p:cNvSpPr/>
          <p:nvPr/>
        </p:nvSpPr>
        <p:spPr>
          <a:xfrm>
            <a:off x="4561332" y="1834895"/>
            <a:ext cx="176783" cy="172211"/>
          </a:xfrm>
          <a:prstGeom prst="rect">
            <a:avLst/>
          </a:prstGeom>
          <a:blipFill>
            <a:blip r:embed="rId8" cstate="print"/>
            <a:stretch>
              <a:fillRect/>
            </a:stretch>
          </a:blipFill>
        </p:spPr>
        <p:txBody>
          <a:bodyPr wrap="square" lIns="0" tIns="0" rIns="0" bIns="0" rtlCol="0"/>
          <a:lstStyle/>
          <a:p>
            <a:endParaRPr/>
          </a:p>
        </p:txBody>
      </p:sp>
      <p:sp>
        <p:nvSpPr>
          <p:cNvPr id="60" name="object 60"/>
          <p:cNvSpPr/>
          <p:nvPr/>
        </p:nvSpPr>
        <p:spPr>
          <a:xfrm>
            <a:off x="10164318" y="1465325"/>
            <a:ext cx="147955" cy="114300"/>
          </a:xfrm>
          <a:custGeom>
            <a:avLst/>
            <a:gdLst/>
            <a:ahLst/>
            <a:cxnLst/>
            <a:rect l="l" t="t" r="r" b="b"/>
            <a:pathLst>
              <a:path w="147954" h="114300">
                <a:moveTo>
                  <a:pt x="0" y="114300"/>
                </a:moveTo>
                <a:lnTo>
                  <a:pt x="147700" y="0"/>
                </a:lnTo>
              </a:path>
            </a:pathLst>
          </a:custGeom>
          <a:ln w="38100">
            <a:solidFill>
              <a:srgbClr val="FFFFFF"/>
            </a:solidFill>
          </a:ln>
        </p:spPr>
        <p:txBody>
          <a:bodyPr wrap="square" lIns="0" tIns="0" rIns="0" bIns="0" rtlCol="0"/>
          <a:lstStyle/>
          <a:p>
            <a:endParaRPr/>
          </a:p>
        </p:txBody>
      </p:sp>
      <p:sp>
        <p:nvSpPr>
          <p:cNvPr id="61" name="object 61"/>
          <p:cNvSpPr/>
          <p:nvPr/>
        </p:nvSpPr>
        <p:spPr>
          <a:xfrm>
            <a:off x="10263378" y="1483613"/>
            <a:ext cx="38735" cy="207645"/>
          </a:xfrm>
          <a:custGeom>
            <a:avLst/>
            <a:gdLst/>
            <a:ahLst/>
            <a:cxnLst/>
            <a:rect l="l" t="t" r="r" b="b"/>
            <a:pathLst>
              <a:path w="38734" h="207644">
                <a:moveTo>
                  <a:pt x="38226" y="0"/>
                </a:moveTo>
                <a:lnTo>
                  <a:pt x="0" y="207390"/>
                </a:lnTo>
              </a:path>
            </a:pathLst>
          </a:custGeom>
          <a:ln w="38100">
            <a:solidFill>
              <a:srgbClr val="FFFFFF"/>
            </a:solidFill>
          </a:ln>
        </p:spPr>
        <p:txBody>
          <a:bodyPr wrap="square" lIns="0" tIns="0" rIns="0" bIns="0" rtlCol="0"/>
          <a:lstStyle/>
          <a:p>
            <a:endParaRPr/>
          </a:p>
        </p:txBody>
      </p:sp>
      <p:sp>
        <p:nvSpPr>
          <p:cNvPr id="62" name="object 62"/>
          <p:cNvSpPr/>
          <p:nvPr/>
        </p:nvSpPr>
        <p:spPr>
          <a:xfrm>
            <a:off x="10252709" y="1588769"/>
            <a:ext cx="147955" cy="114300"/>
          </a:xfrm>
          <a:custGeom>
            <a:avLst/>
            <a:gdLst/>
            <a:ahLst/>
            <a:cxnLst/>
            <a:rect l="l" t="t" r="r" b="b"/>
            <a:pathLst>
              <a:path w="147954" h="114300">
                <a:moveTo>
                  <a:pt x="0" y="114300"/>
                </a:moveTo>
                <a:lnTo>
                  <a:pt x="147700" y="0"/>
                </a:lnTo>
              </a:path>
            </a:pathLst>
          </a:custGeom>
          <a:ln w="38100">
            <a:solidFill>
              <a:srgbClr val="FFFFFF"/>
            </a:solidFill>
          </a:ln>
        </p:spPr>
        <p:txBody>
          <a:bodyPr wrap="square" lIns="0" tIns="0" rIns="0" bIns="0" rtlCol="0"/>
          <a:lstStyle/>
          <a:p>
            <a:endParaRPr/>
          </a:p>
        </p:txBody>
      </p:sp>
      <p:sp>
        <p:nvSpPr>
          <p:cNvPr id="63" name="object 63"/>
          <p:cNvSpPr/>
          <p:nvPr/>
        </p:nvSpPr>
        <p:spPr>
          <a:xfrm>
            <a:off x="10671047" y="1850135"/>
            <a:ext cx="179831" cy="172211"/>
          </a:xfrm>
          <a:prstGeom prst="rect">
            <a:avLst/>
          </a:prstGeom>
          <a:blipFill>
            <a:blip r:embed="rId9" cstate="print"/>
            <a:stretch>
              <a:fillRect/>
            </a:stretch>
          </a:blipFill>
        </p:spPr>
        <p:txBody>
          <a:bodyPr wrap="square" lIns="0" tIns="0" rIns="0" bIns="0" rtlCol="0"/>
          <a:lstStyle/>
          <a:p>
            <a:endParaRPr/>
          </a:p>
        </p:txBody>
      </p:sp>
      <p:sp>
        <p:nvSpPr>
          <p:cNvPr id="64" name="object 64"/>
          <p:cNvSpPr/>
          <p:nvPr/>
        </p:nvSpPr>
        <p:spPr>
          <a:xfrm>
            <a:off x="944880" y="4707635"/>
            <a:ext cx="3605784" cy="1557527"/>
          </a:xfrm>
          <a:prstGeom prst="rect">
            <a:avLst/>
          </a:prstGeom>
          <a:blipFill>
            <a:blip r:embed="rId10" cstate="print"/>
            <a:stretch>
              <a:fillRect/>
            </a:stretch>
          </a:blipFill>
        </p:spPr>
        <p:txBody>
          <a:bodyPr wrap="square" lIns="0" tIns="0" rIns="0" bIns="0" rtlCol="0"/>
          <a:lstStyle/>
          <a:p>
            <a:endParaRPr/>
          </a:p>
        </p:txBody>
      </p:sp>
      <p:sp>
        <p:nvSpPr>
          <p:cNvPr id="65" name="object 65"/>
          <p:cNvSpPr/>
          <p:nvPr/>
        </p:nvSpPr>
        <p:spPr>
          <a:xfrm>
            <a:off x="3282696" y="4687823"/>
            <a:ext cx="3605784" cy="1577339"/>
          </a:xfrm>
          <a:prstGeom prst="rect">
            <a:avLst/>
          </a:prstGeom>
          <a:blipFill>
            <a:blip r:embed="rId10" cstate="print"/>
            <a:stretch>
              <a:fillRect/>
            </a:stretch>
          </a:blipFill>
        </p:spPr>
        <p:txBody>
          <a:bodyPr wrap="square" lIns="0" tIns="0" rIns="0" bIns="0" rtlCol="0"/>
          <a:lstStyle/>
          <a:p>
            <a:endParaRPr/>
          </a:p>
        </p:txBody>
      </p:sp>
      <p:sp>
        <p:nvSpPr>
          <p:cNvPr id="66" name="object 66"/>
          <p:cNvSpPr/>
          <p:nvPr/>
        </p:nvSpPr>
        <p:spPr>
          <a:xfrm>
            <a:off x="5673852" y="4681728"/>
            <a:ext cx="3607307" cy="1583436"/>
          </a:xfrm>
          <a:prstGeom prst="rect">
            <a:avLst/>
          </a:prstGeom>
          <a:blipFill>
            <a:blip r:embed="rId10" cstate="print"/>
            <a:stretch>
              <a:fillRect/>
            </a:stretch>
          </a:blipFill>
        </p:spPr>
        <p:txBody>
          <a:bodyPr wrap="square" lIns="0" tIns="0" rIns="0" bIns="0" rtlCol="0"/>
          <a:lstStyle/>
          <a:p>
            <a:endParaRPr/>
          </a:p>
        </p:txBody>
      </p:sp>
      <p:sp>
        <p:nvSpPr>
          <p:cNvPr id="67" name="object 67"/>
          <p:cNvSpPr/>
          <p:nvPr/>
        </p:nvSpPr>
        <p:spPr>
          <a:xfrm>
            <a:off x="7935468" y="4681728"/>
            <a:ext cx="3607308" cy="1583436"/>
          </a:xfrm>
          <a:prstGeom prst="rect">
            <a:avLst/>
          </a:prstGeom>
          <a:blipFill>
            <a:blip r:embed="rId10" cstate="print"/>
            <a:stretch>
              <a:fillRect/>
            </a:stretch>
          </a:blipFill>
        </p:spPr>
        <p:txBody>
          <a:bodyPr wrap="square" lIns="0" tIns="0" rIns="0" bIns="0" rtlCol="0"/>
          <a:lstStyle/>
          <a:p>
            <a:endParaRPr/>
          </a:p>
        </p:txBody>
      </p:sp>
      <p:sp>
        <p:nvSpPr>
          <p:cNvPr id="68" name="object 68"/>
          <p:cNvSpPr txBox="1"/>
          <p:nvPr/>
        </p:nvSpPr>
        <p:spPr>
          <a:xfrm>
            <a:off x="1848739" y="5268595"/>
            <a:ext cx="1158875" cy="299720"/>
          </a:xfrm>
          <a:prstGeom prst="rect">
            <a:avLst/>
          </a:prstGeom>
        </p:spPr>
        <p:txBody>
          <a:bodyPr vert="horz" wrap="square" lIns="0" tIns="12700" rIns="0" bIns="0" rtlCol="0">
            <a:spAutoFit/>
          </a:bodyPr>
          <a:lstStyle/>
          <a:p>
            <a:pPr marL="12700">
              <a:lnSpc>
                <a:spcPct val="100000"/>
              </a:lnSpc>
              <a:spcBef>
                <a:spcPts val="100"/>
              </a:spcBef>
            </a:pPr>
            <a:r>
              <a:rPr sz="1800" spc="-55" dirty="0">
                <a:solidFill>
                  <a:srgbClr val="00AF50"/>
                </a:solidFill>
                <a:latin typeface="Arial"/>
                <a:cs typeface="Arial"/>
              </a:rPr>
              <a:t>Digital:</a:t>
            </a:r>
            <a:r>
              <a:rPr sz="1800" spc="-120" dirty="0">
                <a:solidFill>
                  <a:srgbClr val="00AF50"/>
                </a:solidFill>
                <a:latin typeface="Arial"/>
                <a:cs typeface="Arial"/>
              </a:rPr>
              <a:t> </a:t>
            </a:r>
            <a:r>
              <a:rPr sz="1800" spc="-105" dirty="0">
                <a:solidFill>
                  <a:srgbClr val="00AF50"/>
                </a:solidFill>
                <a:latin typeface="Arial"/>
                <a:cs typeface="Arial"/>
              </a:rPr>
              <a:t>User</a:t>
            </a:r>
            <a:endParaRPr sz="1800">
              <a:latin typeface="Arial"/>
              <a:cs typeface="Arial"/>
            </a:endParaRPr>
          </a:p>
        </p:txBody>
      </p:sp>
      <p:sp>
        <p:nvSpPr>
          <p:cNvPr id="69" name="object 69"/>
          <p:cNvSpPr txBox="1"/>
          <p:nvPr/>
        </p:nvSpPr>
        <p:spPr>
          <a:xfrm>
            <a:off x="3498850" y="5288026"/>
            <a:ext cx="3056890" cy="546735"/>
          </a:xfrm>
          <a:prstGeom prst="rect">
            <a:avLst/>
          </a:prstGeom>
        </p:spPr>
        <p:txBody>
          <a:bodyPr vert="horz" wrap="square" lIns="0" tIns="12700" rIns="0" bIns="0" rtlCol="0">
            <a:spAutoFit/>
          </a:bodyPr>
          <a:lstStyle/>
          <a:p>
            <a:pPr algn="ctr">
              <a:lnSpc>
                <a:spcPts val="2050"/>
              </a:lnSpc>
              <a:spcBef>
                <a:spcPts val="100"/>
              </a:spcBef>
            </a:pPr>
            <a:r>
              <a:rPr sz="1800" spc="-55" dirty="0">
                <a:solidFill>
                  <a:srgbClr val="FF7700"/>
                </a:solidFill>
                <a:latin typeface="Arial"/>
                <a:cs typeface="Arial"/>
              </a:rPr>
              <a:t>Digital: </a:t>
            </a:r>
            <a:r>
              <a:rPr sz="1800" spc="-90" dirty="0">
                <a:solidFill>
                  <a:srgbClr val="FF7700"/>
                </a:solidFill>
                <a:latin typeface="Arial"/>
                <a:cs typeface="Arial"/>
              </a:rPr>
              <a:t>Developer,</a:t>
            </a:r>
            <a:r>
              <a:rPr sz="1800" spc="-114" dirty="0">
                <a:solidFill>
                  <a:srgbClr val="FF7700"/>
                </a:solidFill>
                <a:latin typeface="Arial"/>
                <a:cs typeface="Arial"/>
              </a:rPr>
              <a:t> </a:t>
            </a:r>
            <a:r>
              <a:rPr sz="1800" spc="-45" dirty="0">
                <a:solidFill>
                  <a:srgbClr val="FF7700"/>
                </a:solidFill>
                <a:latin typeface="Arial"/>
                <a:cs typeface="Arial"/>
              </a:rPr>
              <a:t>Administrator</a:t>
            </a:r>
            <a:endParaRPr sz="1800">
              <a:latin typeface="Arial"/>
              <a:cs typeface="Arial"/>
            </a:endParaRPr>
          </a:p>
          <a:p>
            <a:pPr algn="ctr">
              <a:lnSpc>
                <a:spcPts val="2050"/>
              </a:lnSpc>
            </a:pPr>
            <a:r>
              <a:rPr sz="1800" spc="-105" dirty="0">
                <a:solidFill>
                  <a:srgbClr val="FF7700"/>
                </a:solidFill>
                <a:latin typeface="Arial"/>
                <a:cs typeface="Arial"/>
              </a:rPr>
              <a:t>User</a:t>
            </a:r>
            <a:r>
              <a:rPr sz="1800" spc="-100" dirty="0">
                <a:solidFill>
                  <a:srgbClr val="FF7700"/>
                </a:solidFill>
                <a:latin typeface="Arial"/>
                <a:cs typeface="Arial"/>
              </a:rPr>
              <a:t> </a:t>
            </a:r>
            <a:r>
              <a:rPr sz="1800" spc="-40" dirty="0">
                <a:solidFill>
                  <a:srgbClr val="FF7700"/>
                </a:solidFill>
                <a:latin typeface="Arial"/>
                <a:cs typeface="Arial"/>
              </a:rPr>
              <a:t>(Mobile)</a:t>
            </a:r>
            <a:endParaRPr sz="1800">
              <a:latin typeface="Arial"/>
              <a:cs typeface="Arial"/>
            </a:endParaRPr>
          </a:p>
        </p:txBody>
      </p:sp>
      <p:sp>
        <p:nvSpPr>
          <p:cNvPr id="70" name="object 70"/>
          <p:cNvSpPr txBox="1"/>
          <p:nvPr/>
        </p:nvSpPr>
        <p:spPr>
          <a:xfrm>
            <a:off x="6891019" y="5289550"/>
            <a:ext cx="962025"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C00000"/>
                </a:solidFill>
                <a:latin typeface="Arial"/>
                <a:cs typeface="Arial"/>
              </a:rPr>
              <a:t>Intelligent</a:t>
            </a:r>
            <a:endParaRPr sz="1800">
              <a:latin typeface="Arial"/>
              <a:cs typeface="Arial"/>
            </a:endParaRPr>
          </a:p>
        </p:txBody>
      </p:sp>
      <p:sp>
        <p:nvSpPr>
          <p:cNvPr id="71" name="object 71"/>
          <p:cNvSpPr txBox="1"/>
          <p:nvPr/>
        </p:nvSpPr>
        <p:spPr>
          <a:xfrm>
            <a:off x="9456546" y="5289550"/>
            <a:ext cx="544195" cy="299720"/>
          </a:xfrm>
          <a:prstGeom prst="rect">
            <a:avLst/>
          </a:prstGeom>
        </p:spPr>
        <p:txBody>
          <a:bodyPr vert="horz" wrap="square" lIns="0" tIns="12700" rIns="0" bIns="0" rtlCol="0">
            <a:spAutoFit/>
          </a:bodyPr>
          <a:lstStyle/>
          <a:p>
            <a:pPr marL="12700">
              <a:lnSpc>
                <a:spcPct val="100000"/>
              </a:lnSpc>
              <a:spcBef>
                <a:spcPts val="100"/>
              </a:spcBef>
            </a:pPr>
            <a:r>
              <a:rPr sz="1800" spc="-80" dirty="0">
                <a:solidFill>
                  <a:srgbClr val="007394"/>
                </a:solidFill>
                <a:latin typeface="Arial"/>
                <a:cs typeface="Arial"/>
              </a:rPr>
              <a:t>Mesh</a:t>
            </a:r>
            <a:endParaRPr sz="1800">
              <a:latin typeface="Arial"/>
              <a:cs typeface="Arial"/>
            </a:endParaRPr>
          </a:p>
        </p:txBody>
      </p:sp>
      <p:sp>
        <p:nvSpPr>
          <p:cNvPr id="72" name="object 72"/>
          <p:cNvSpPr/>
          <p:nvPr/>
        </p:nvSpPr>
        <p:spPr>
          <a:xfrm>
            <a:off x="3797046" y="979169"/>
            <a:ext cx="2923540" cy="3703320"/>
          </a:xfrm>
          <a:custGeom>
            <a:avLst/>
            <a:gdLst/>
            <a:ahLst/>
            <a:cxnLst/>
            <a:rect l="l" t="t" r="r" b="b"/>
            <a:pathLst>
              <a:path w="2923540" h="3703320">
                <a:moveTo>
                  <a:pt x="0" y="1851659"/>
                </a:moveTo>
                <a:lnTo>
                  <a:pt x="601" y="1798020"/>
                </a:lnTo>
                <a:lnTo>
                  <a:pt x="2394" y="1744759"/>
                </a:lnTo>
                <a:lnTo>
                  <a:pt x="5364" y="1691897"/>
                </a:lnTo>
                <a:lnTo>
                  <a:pt x="9493" y="1639454"/>
                </a:lnTo>
                <a:lnTo>
                  <a:pt x="14765" y="1587450"/>
                </a:lnTo>
                <a:lnTo>
                  <a:pt x="21164" y="1535907"/>
                </a:lnTo>
                <a:lnTo>
                  <a:pt x="28675" y="1484845"/>
                </a:lnTo>
                <a:lnTo>
                  <a:pt x="37279" y="1434284"/>
                </a:lnTo>
                <a:lnTo>
                  <a:pt x="46963" y="1384246"/>
                </a:lnTo>
                <a:lnTo>
                  <a:pt x="57708" y="1334750"/>
                </a:lnTo>
                <a:lnTo>
                  <a:pt x="69499" y="1285818"/>
                </a:lnTo>
                <a:lnTo>
                  <a:pt x="82320" y="1237469"/>
                </a:lnTo>
                <a:lnTo>
                  <a:pt x="96154" y="1189725"/>
                </a:lnTo>
                <a:lnTo>
                  <a:pt x="110985" y="1142606"/>
                </a:lnTo>
                <a:lnTo>
                  <a:pt x="126798" y="1096133"/>
                </a:lnTo>
                <a:lnTo>
                  <a:pt x="143575" y="1050326"/>
                </a:lnTo>
                <a:lnTo>
                  <a:pt x="161300" y="1005206"/>
                </a:lnTo>
                <a:lnTo>
                  <a:pt x="179957" y="960793"/>
                </a:lnTo>
                <a:lnTo>
                  <a:pt x="199531" y="917109"/>
                </a:lnTo>
                <a:lnTo>
                  <a:pt x="220004" y="874173"/>
                </a:lnTo>
                <a:lnTo>
                  <a:pt x="241360" y="832006"/>
                </a:lnTo>
                <a:lnTo>
                  <a:pt x="263584" y="790629"/>
                </a:lnTo>
                <a:lnTo>
                  <a:pt x="286658" y="750063"/>
                </a:lnTo>
                <a:lnTo>
                  <a:pt x="310568" y="710327"/>
                </a:lnTo>
                <a:lnTo>
                  <a:pt x="335295" y="671443"/>
                </a:lnTo>
                <a:lnTo>
                  <a:pt x="360825" y="633432"/>
                </a:lnTo>
                <a:lnTo>
                  <a:pt x="387141" y="596313"/>
                </a:lnTo>
                <a:lnTo>
                  <a:pt x="414227" y="560107"/>
                </a:lnTo>
                <a:lnTo>
                  <a:pt x="442066" y="524835"/>
                </a:lnTo>
                <a:lnTo>
                  <a:pt x="470642" y="490518"/>
                </a:lnTo>
                <a:lnTo>
                  <a:pt x="499939" y="457176"/>
                </a:lnTo>
                <a:lnTo>
                  <a:pt x="529941" y="424830"/>
                </a:lnTo>
                <a:lnTo>
                  <a:pt x="560632" y="393499"/>
                </a:lnTo>
                <a:lnTo>
                  <a:pt x="591994" y="363206"/>
                </a:lnTo>
                <a:lnTo>
                  <a:pt x="624013" y="333971"/>
                </a:lnTo>
                <a:lnTo>
                  <a:pt x="656672" y="305813"/>
                </a:lnTo>
                <a:lnTo>
                  <a:pt x="689954" y="278754"/>
                </a:lnTo>
                <a:lnTo>
                  <a:pt x="723843" y="252814"/>
                </a:lnTo>
                <a:lnTo>
                  <a:pt x="758323" y="228014"/>
                </a:lnTo>
                <a:lnTo>
                  <a:pt x="793378" y="204375"/>
                </a:lnTo>
                <a:lnTo>
                  <a:pt x="828992" y="181916"/>
                </a:lnTo>
                <a:lnTo>
                  <a:pt x="865148" y="160659"/>
                </a:lnTo>
                <a:lnTo>
                  <a:pt x="901830" y="140625"/>
                </a:lnTo>
                <a:lnTo>
                  <a:pt x="939022" y="121833"/>
                </a:lnTo>
                <a:lnTo>
                  <a:pt x="976707" y="104304"/>
                </a:lnTo>
                <a:lnTo>
                  <a:pt x="1014870" y="88060"/>
                </a:lnTo>
                <a:lnTo>
                  <a:pt x="1053493" y="73120"/>
                </a:lnTo>
                <a:lnTo>
                  <a:pt x="1092562" y="59505"/>
                </a:lnTo>
                <a:lnTo>
                  <a:pt x="1132059" y="47236"/>
                </a:lnTo>
                <a:lnTo>
                  <a:pt x="1171969" y="36333"/>
                </a:lnTo>
                <a:lnTo>
                  <a:pt x="1212274" y="26817"/>
                </a:lnTo>
                <a:lnTo>
                  <a:pt x="1252959" y="18709"/>
                </a:lnTo>
                <a:lnTo>
                  <a:pt x="1294008" y="12028"/>
                </a:lnTo>
                <a:lnTo>
                  <a:pt x="1335405" y="6797"/>
                </a:lnTo>
                <a:lnTo>
                  <a:pt x="1377132" y="3034"/>
                </a:lnTo>
                <a:lnTo>
                  <a:pt x="1419175" y="762"/>
                </a:lnTo>
                <a:lnTo>
                  <a:pt x="1461515" y="0"/>
                </a:lnTo>
                <a:lnTo>
                  <a:pt x="1503856" y="762"/>
                </a:lnTo>
                <a:lnTo>
                  <a:pt x="1545899" y="3034"/>
                </a:lnTo>
                <a:lnTo>
                  <a:pt x="1587626" y="6797"/>
                </a:lnTo>
                <a:lnTo>
                  <a:pt x="1629023" y="12028"/>
                </a:lnTo>
                <a:lnTo>
                  <a:pt x="1670072" y="18709"/>
                </a:lnTo>
                <a:lnTo>
                  <a:pt x="1710757" y="26817"/>
                </a:lnTo>
                <a:lnTo>
                  <a:pt x="1751062" y="36333"/>
                </a:lnTo>
                <a:lnTo>
                  <a:pt x="1790972" y="47236"/>
                </a:lnTo>
                <a:lnTo>
                  <a:pt x="1830469" y="59505"/>
                </a:lnTo>
                <a:lnTo>
                  <a:pt x="1869538" y="73120"/>
                </a:lnTo>
                <a:lnTo>
                  <a:pt x="1908161" y="88060"/>
                </a:lnTo>
                <a:lnTo>
                  <a:pt x="1946324" y="104304"/>
                </a:lnTo>
                <a:lnTo>
                  <a:pt x="1984009" y="121833"/>
                </a:lnTo>
                <a:lnTo>
                  <a:pt x="2021201" y="140625"/>
                </a:lnTo>
                <a:lnTo>
                  <a:pt x="2057883" y="160659"/>
                </a:lnTo>
                <a:lnTo>
                  <a:pt x="2094039" y="181916"/>
                </a:lnTo>
                <a:lnTo>
                  <a:pt x="2129653" y="204375"/>
                </a:lnTo>
                <a:lnTo>
                  <a:pt x="2164708" y="228014"/>
                </a:lnTo>
                <a:lnTo>
                  <a:pt x="2199188" y="252814"/>
                </a:lnTo>
                <a:lnTo>
                  <a:pt x="2233077" y="278754"/>
                </a:lnTo>
                <a:lnTo>
                  <a:pt x="2266359" y="305813"/>
                </a:lnTo>
                <a:lnTo>
                  <a:pt x="2299018" y="333971"/>
                </a:lnTo>
                <a:lnTo>
                  <a:pt x="2331037" y="363206"/>
                </a:lnTo>
                <a:lnTo>
                  <a:pt x="2362399" y="393499"/>
                </a:lnTo>
                <a:lnTo>
                  <a:pt x="2393090" y="424830"/>
                </a:lnTo>
                <a:lnTo>
                  <a:pt x="2423092" y="457176"/>
                </a:lnTo>
                <a:lnTo>
                  <a:pt x="2452389" y="490518"/>
                </a:lnTo>
                <a:lnTo>
                  <a:pt x="2480965" y="524835"/>
                </a:lnTo>
                <a:lnTo>
                  <a:pt x="2508804" y="560107"/>
                </a:lnTo>
                <a:lnTo>
                  <a:pt x="2535890" y="596313"/>
                </a:lnTo>
                <a:lnTo>
                  <a:pt x="2562206" y="633432"/>
                </a:lnTo>
                <a:lnTo>
                  <a:pt x="2587736" y="671443"/>
                </a:lnTo>
                <a:lnTo>
                  <a:pt x="2612463" y="710327"/>
                </a:lnTo>
                <a:lnTo>
                  <a:pt x="2636373" y="750063"/>
                </a:lnTo>
                <a:lnTo>
                  <a:pt x="2659447" y="790629"/>
                </a:lnTo>
                <a:lnTo>
                  <a:pt x="2681671" y="832006"/>
                </a:lnTo>
                <a:lnTo>
                  <a:pt x="2703027" y="874173"/>
                </a:lnTo>
                <a:lnTo>
                  <a:pt x="2723500" y="917109"/>
                </a:lnTo>
                <a:lnTo>
                  <a:pt x="2743074" y="960793"/>
                </a:lnTo>
                <a:lnTo>
                  <a:pt x="2761731" y="1005206"/>
                </a:lnTo>
                <a:lnTo>
                  <a:pt x="2779456" y="1050326"/>
                </a:lnTo>
                <a:lnTo>
                  <a:pt x="2796233" y="1096133"/>
                </a:lnTo>
                <a:lnTo>
                  <a:pt x="2812046" y="1142606"/>
                </a:lnTo>
                <a:lnTo>
                  <a:pt x="2826877" y="1189725"/>
                </a:lnTo>
                <a:lnTo>
                  <a:pt x="2840711" y="1237469"/>
                </a:lnTo>
                <a:lnTo>
                  <a:pt x="2853532" y="1285818"/>
                </a:lnTo>
                <a:lnTo>
                  <a:pt x="2865323" y="1334750"/>
                </a:lnTo>
                <a:lnTo>
                  <a:pt x="2876068" y="1384246"/>
                </a:lnTo>
                <a:lnTo>
                  <a:pt x="2885752" y="1434284"/>
                </a:lnTo>
                <a:lnTo>
                  <a:pt x="2894356" y="1484845"/>
                </a:lnTo>
                <a:lnTo>
                  <a:pt x="2901867" y="1535907"/>
                </a:lnTo>
                <a:lnTo>
                  <a:pt x="2908266" y="1587450"/>
                </a:lnTo>
                <a:lnTo>
                  <a:pt x="2913538" y="1639454"/>
                </a:lnTo>
                <a:lnTo>
                  <a:pt x="2917667" y="1691897"/>
                </a:lnTo>
                <a:lnTo>
                  <a:pt x="2920637" y="1744759"/>
                </a:lnTo>
                <a:lnTo>
                  <a:pt x="2922430" y="1798020"/>
                </a:lnTo>
                <a:lnTo>
                  <a:pt x="2923031" y="1851659"/>
                </a:lnTo>
                <a:lnTo>
                  <a:pt x="2922430" y="1905299"/>
                </a:lnTo>
                <a:lnTo>
                  <a:pt x="2920637" y="1958560"/>
                </a:lnTo>
                <a:lnTo>
                  <a:pt x="2917667" y="2011422"/>
                </a:lnTo>
                <a:lnTo>
                  <a:pt x="2913538" y="2063865"/>
                </a:lnTo>
                <a:lnTo>
                  <a:pt x="2908266" y="2115869"/>
                </a:lnTo>
                <a:lnTo>
                  <a:pt x="2901867" y="2167412"/>
                </a:lnTo>
                <a:lnTo>
                  <a:pt x="2894356" y="2218474"/>
                </a:lnTo>
                <a:lnTo>
                  <a:pt x="2885752" y="2269035"/>
                </a:lnTo>
                <a:lnTo>
                  <a:pt x="2876068" y="2319073"/>
                </a:lnTo>
                <a:lnTo>
                  <a:pt x="2865323" y="2368569"/>
                </a:lnTo>
                <a:lnTo>
                  <a:pt x="2853532" y="2417501"/>
                </a:lnTo>
                <a:lnTo>
                  <a:pt x="2840711" y="2465850"/>
                </a:lnTo>
                <a:lnTo>
                  <a:pt x="2826877" y="2513594"/>
                </a:lnTo>
                <a:lnTo>
                  <a:pt x="2812046" y="2560713"/>
                </a:lnTo>
                <a:lnTo>
                  <a:pt x="2796233" y="2607186"/>
                </a:lnTo>
                <a:lnTo>
                  <a:pt x="2779456" y="2652993"/>
                </a:lnTo>
                <a:lnTo>
                  <a:pt x="2761731" y="2698113"/>
                </a:lnTo>
                <a:lnTo>
                  <a:pt x="2743074" y="2742526"/>
                </a:lnTo>
                <a:lnTo>
                  <a:pt x="2723500" y="2786210"/>
                </a:lnTo>
                <a:lnTo>
                  <a:pt x="2703027" y="2829146"/>
                </a:lnTo>
                <a:lnTo>
                  <a:pt x="2681671" y="2871313"/>
                </a:lnTo>
                <a:lnTo>
                  <a:pt x="2659447" y="2912690"/>
                </a:lnTo>
                <a:lnTo>
                  <a:pt x="2636373" y="2953256"/>
                </a:lnTo>
                <a:lnTo>
                  <a:pt x="2612463" y="2992992"/>
                </a:lnTo>
                <a:lnTo>
                  <a:pt x="2587736" y="3031876"/>
                </a:lnTo>
                <a:lnTo>
                  <a:pt x="2562206" y="3069887"/>
                </a:lnTo>
                <a:lnTo>
                  <a:pt x="2535890" y="3107006"/>
                </a:lnTo>
                <a:lnTo>
                  <a:pt x="2508804" y="3143212"/>
                </a:lnTo>
                <a:lnTo>
                  <a:pt x="2480965" y="3178484"/>
                </a:lnTo>
                <a:lnTo>
                  <a:pt x="2452389" y="3212801"/>
                </a:lnTo>
                <a:lnTo>
                  <a:pt x="2423092" y="3246143"/>
                </a:lnTo>
                <a:lnTo>
                  <a:pt x="2393090" y="3278489"/>
                </a:lnTo>
                <a:lnTo>
                  <a:pt x="2362399" y="3309820"/>
                </a:lnTo>
                <a:lnTo>
                  <a:pt x="2331037" y="3340113"/>
                </a:lnTo>
                <a:lnTo>
                  <a:pt x="2299018" y="3369348"/>
                </a:lnTo>
                <a:lnTo>
                  <a:pt x="2266359" y="3397506"/>
                </a:lnTo>
                <a:lnTo>
                  <a:pt x="2233077" y="3424565"/>
                </a:lnTo>
                <a:lnTo>
                  <a:pt x="2199188" y="3450505"/>
                </a:lnTo>
                <a:lnTo>
                  <a:pt x="2164708" y="3475305"/>
                </a:lnTo>
                <a:lnTo>
                  <a:pt x="2129653" y="3498944"/>
                </a:lnTo>
                <a:lnTo>
                  <a:pt x="2094039" y="3521403"/>
                </a:lnTo>
                <a:lnTo>
                  <a:pt x="2057883" y="3542660"/>
                </a:lnTo>
                <a:lnTo>
                  <a:pt x="2021201" y="3562694"/>
                </a:lnTo>
                <a:lnTo>
                  <a:pt x="1984009" y="3581486"/>
                </a:lnTo>
                <a:lnTo>
                  <a:pt x="1946324" y="3599015"/>
                </a:lnTo>
                <a:lnTo>
                  <a:pt x="1908161" y="3615259"/>
                </a:lnTo>
                <a:lnTo>
                  <a:pt x="1869538" y="3630199"/>
                </a:lnTo>
                <a:lnTo>
                  <a:pt x="1830469" y="3643814"/>
                </a:lnTo>
                <a:lnTo>
                  <a:pt x="1790972" y="3656083"/>
                </a:lnTo>
                <a:lnTo>
                  <a:pt x="1751062" y="3666986"/>
                </a:lnTo>
                <a:lnTo>
                  <a:pt x="1710757" y="3676502"/>
                </a:lnTo>
                <a:lnTo>
                  <a:pt x="1670072" y="3684610"/>
                </a:lnTo>
                <a:lnTo>
                  <a:pt x="1629023" y="3691291"/>
                </a:lnTo>
                <a:lnTo>
                  <a:pt x="1587626" y="3696522"/>
                </a:lnTo>
                <a:lnTo>
                  <a:pt x="1545899" y="3700285"/>
                </a:lnTo>
                <a:lnTo>
                  <a:pt x="1503856" y="3702557"/>
                </a:lnTo>
                <a:lnTo>
                  <a:pt x="1461515" y="3703319"/>
                </a:lnTo>
                <a:lnTo>
                  <a:pt x="1419175" y="3702557"/>
                </a:lnTo>
                <a:lnTo>
                  <a:pt x="1377132" y="3700285"/>
                </a:lnTo>
                <a:lnTo>
                  <a:pt x="1335405" y="3696522"/>
                </a:lnTo>
                <a:lnTo>
                  <a:pt x="1294008" y="3691291"/>
                </a:lnTo>
                <a:lnTo>
                  <a:pt x="1252959" y="3684610"/>
                </a:lnTo>
                <a:lnTo>
                  <a:pt x="1212274" y="3676502"/>
                </a:lnTo>
                <a:lnTo>
                  <a:pt x="1171969" y="3666986"/>
                </a:lnTo>
                <a:lnTo>
                  <a:pt x="1132059" y="3656083"/>
                </a:lnTo>
                <a:lnTo>
                  <a:pt x="1092562" y="3643814"/>
                </a:lnTo>
                <a:lnTo>
                  <a:pt x="1053493" y="3630199"/>
                </a:lnTo>
                <a:lnTo>
                  <a:pt x="1014870" y="3615259"/>
                </a:lnTo>
                <a:lnTo>
                  <a:pt x="976707" y="3599015"/>
                </a:lnTo>
                <a:lnTo>
                  <a:pt x="939022" y="3581486"/>
                </a:lnTo>
                <a:lnTo>
                  <a:pt x="901830" y="3562694"/>
                </a:lnTo>
                <a:lnTo>
                  <a:pt x="865148" y="3542660"/>
                </a:lnTo>
                <a:lnTo>
                  <a:pt x="828992" y="3521403"/>
                </a:lnTo>
                <a:lnTo>
                  <a:pt x="793378" y="3498944"/>
                </a:lnTo>
                <a:lnTo>
                  <a:pt x="758323" y="3475305"/>
                </a:lnTo>
                <a:lnTo>
                  <a:pt x="723843" y="3450505"/>
                </a:lnTo>
                <a:lnTo>
                  <a:pt x="689954" y="3424565"/>
                </a:lnTo>
                <a:lnTo>
                  <a:pt x="656672" y="3397506"/>
                </a:lnTo>
                <a:lnTo>
                  <a:pt x="624013" y="3369348"/>
                </a:lnTo>
                <a:lnTo>
                  <a:pt x="591994" y="3340113"/>
                </a:lnTo>
                <a:lnTo>
                  <a:pt x="560632" y="3309820"/>
                </a:lnTo>
                <a:lnTo>
                  <a:pt x="529941" y="3278489"/>
                </a:lnTo>
                <a:lnTo>
                  <a:pt x="499939" y="3246143"/>
                </a:lnTo>
                <a:lnTo>
                  <a:pt x="470642" y="3212801"/>
                </a:lnTo>
                <a:lnTo>
                  <a:pt x="442066" y="3178484"/>
                </a:lnTo>
                <a:lnTo>
                  <a:pt x="414227" y="3143212"/>
                </a:lnTo>
                <a:lnTo>
                  <a:pt x="387141" y="3107006"/>
                </a:lnTo>
                <a:lnTo>
                  <a:pt x="360825" y="3069887"/>
                </a:lnTo>
                <a:lnTo>
                  <a:pt x="335295" y="3031876"/>
                </a:lnTo>
                <a:lnTo>
                  <a:pt x="310568" y="2992992"/>
                </a:lnTo>
                <a:lnTo>
                  <a:pt x="286658" y="2953256"/>
                </a:lnTo>
                <a:lnTo>
                  <a:pt x="263584" y="2912690"/>
                </a:lnTo>
                <a:lnTo>
                  <a:pt x="241360" y="2871313"/>
                </a:lnTo>
                <a:lnTo>
                  <a:pt x="220004" y="2829146"/>
                </a:lnTo>
                <a:lnTo>
                  <a:pt x="199531" y="2786210"/>
                </a:lnTo>
                <a:lnTo>
                  <a:pt x="179957" y="2742526"/>
                </a:lnTo>
                <a:lnTo>
                  <a:pt x="161300" y="2698113"/>
                </a:lnTo>
                <a:lnTo>
                  <a:pt x="143575" y="2652993"/>
                </a:lnTo>
                <a:lnTo>
                  <a:pt x="126798" y="2607186"/>
                </a:lnTo>
                <a:lnTo>
                  <a:pt x="110985" y="2560713"/>
                </a:lnTo>
                <a:lnTo>
                  <a:pt x="96154" y="2513594"/>
                </a:lnTo>
                <a:lnTo>
                  <a:pt x="82320" y="2465850"/>
                </a:lnTo>
                <a:lnTo>
                  <a:pt x="69499" y="2417501"/>
                </a:lnTo>
                <a:lnTo>
                  <a:pt x="57708" y="2368569"/>
                </a:lnTo>
                <a:lnTo>
                  <a:pt x="46963" y="2319073"/>
                </a:lnTo>
                <a:lnTo>
                  <a:pt x="37279" y="2269035"/>
                </a:lnTo>
                <a:lnTo>
                  <a:pt x="28675" y="2218474"/>
                </a:lnTo>
                <a:lnTo>
                  <a:pt x="21164" y="2167412"/>
                </a:lnTo>
                <a:lnTo>
                  <a:pt x="14765" y="2115869"/>
                </a:lnTo>
                <a:lnTo>
                  <a:pt x="9493" y="2063865"/>
                </a:lnTo>
                <a:lnTo>
                  <a:pt x="5364" y="2011422"/>
                </a:lnTo>
                <a:lnTo>
                  <a:pt x="2394" y="1958560"/>
                </a:lnTo>
                <a:lnTo>
                  <a:pt x="601" y="1905299"/>
                </a:lnTo>
                <a:lnTo>
                  <a:pt x="0" y="1851659"/>
                </a:lnTo>
                <a:close/>
              </a:path>
            </a:pathLst>
          </a:custGeom>
          <a:ln w="28956">
            <a:solidFill>
              <a:srgbClr val="F80000"/>
            </a:solidFill>
          </a:ln>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44500" y="224739"/>
            <a:ext cx="3931285" cy="574675"/>
          </a:xfrm>
          <a:prstGeom prst="rect">
            <a:avLst/>
          </a:prstGeom>
        </p:spPr>
        <p:txBody>
          <a:bodyPr vert="horz" wrap="square" lIns="0" tIns="12700" rIns="0" bIns="0" rtlCol="0">
            <a:spAutoFit/>
          </a:bodyPr>
          <a:lstStyle/>
          <a:p>
            <a:pPr marL="12700">
              <a:lnSpc>
                <a:spcPct val="100000"/>
              </a:lnSpc>
              <a:spcBef>
                <a:spcPts val="100"/>
              </a:spcBef>
            </a:pPr>
            <a:r>
              <a:rPr sz="3600" spc="-190" dirty="0">
                <a:solidFill>
                  <a:srgbClr val="57585B"/>
                </a:solidFill>
                <a:latin typeface="Arial"/>
                <a:cs typeface="Arial"/>
              </a:rPr>
              <a:t>Near-Zero</a:t>
            </a:r>
            <a:r>
              <a:rPr sz="3600" spc="-265" dirty="0">
                <a:solidFill>
                  <a:srgbClr val="57585B"/>
                </a:solidFill>
                <a:latin typeface="Arial"/>
                <a:cs typeface="Arial"/>
              </a:rPr>
              <a:t> </a:t>
            </a:r>
            <a:r>
              <a:rPr sz="3600" spc="-100" dirty="0">
                <a:solidFill>
                  <a:srgbClr val="57585B"/>
                </a:solidFill>
                <a:latin typeface="Arial"/>
                <a:cs typeface="Arial"/>
              </a:rPr>
              <a:t>Downtime</a:t>
            </a:r>
            <a:endParaRPr sz="3600">
              <a:latin typeface="Arial"/>
              <a:cs typeface="Arial"/>
            </a:endParaRPr>
          </a:p>
        </p:txBody>
      </p:sp>
      <p:sp>
        <p:nvSpPr>
          <p:cNvPr id="5" name="object 5"/>
          <p:cNvSpPr txBox="1"/>
          <p:nvPr/>
        </p:nvSpPr>
        <p:spPr>
          <a:xfrm>
            <a:off x="444500" y="706882"/>
            <a:ext cx="7588884" cy="391160"/>
          </a:xfrm>
          <a:prstGeom prst="rect">
            <a:avLst/>
          </a:prstGeom>
        </p:spPr>
        <p:txBody>
          <a:bodyPr vert="horz" wrap="square" lIns="0" tIns="12700" rIns="0" bIns="0" rtlCol="0">
            <a:spAutoFit/>
          </a:bodyPr>
          <a:lstStyle/>
          <a:p>
            <a:pPr marL="12700">
              <a:lnSpc>
                <a:spcPct val="100000"/>
              </a:lnSpc>
              <a:spcBef>
                <a:spcPts val="100"/>
              </a:spcBef>
            </a:pPr>
            <a:r>
              <a:rPr sz="2400" spc="-105" dirty="0">
                <a:solidFill>
                  <a:srgbClr val="FF0000"/>
                </a:solidFill>
                <a:latin typeface="Arial"/>
                <a:cs typeface="Arial"/>
              </a:rPr>
              <a:t>Continuous </a:t>
            </a:r>
            <a:r>
              <a:rPr sz="2400" spc="-70" dirty="0">
                <a:solidFill>
                  <a:srgbClr val="FF0000"/>
                </a:solidFill>
                <a:latin typeface="Arial"/>
                <a:cs typeface="Arial"/>
              </a:rPr>
              <a:t>Innovation </a:t>
            </a:r>
            <a:r>
              <a:rPr sz="2400" spc="35" dirty="0">
                <a:solidFill>
                  <a:srgbClr val="FF0000"/>
                </a:solidFill>
                <a:latin typeface="Arial"/>
                <a:cs typeface="Arial"/>
              </a:rPr>
              <a:t>&amp; </a:t>
            </a:r>
            <a:r>
              <a:rPr sz="2400" spc="-90" dirty="0">
                <a:solidFill>
                  <a:srgbClr val="FF0000"/>
                </a:solidFill>
                <a:latin typeface="Arial"/>
                <a:cs typeface="Arial"/>
              </a:rPr>
              <a:t>Delivery </a:t>
            </a:r>
            <a:r>
              <a:rPr sz="2400" spc="-190" dirty="0">
                <a:solidFill>
                  <a:srgbClr val="FF0000"/>
                </a:solidFill>
                <a:latin typeface="Arial"/>
                <a:cs typeface="Arial"/>
              </a:rPr>
              <a:t>(CI-CD), </a:t>
            </a:r>
            <a:r>
              <a:rPr sz="2400" spc="-65" dirty="0">
                <a:solidFill>
                  <a:srgbClr val="FF0000"/>
                </a:solidFill>
                <a:latin typeface="Arial"/>
                <a:cs typeface="Arial"/>
              </a:rPr>
              <a:t>Industry</a:t>
            </a:r>
            <a:r>
              <a:rPr sz="2400" spc="-380" dirty="0">
                <a:solidFill>
                  <a:srgbClr val="FF0000"/>
                </a:solidFill>
                <a:latin typeface="Arial"/>
                <a:cs typeface="Arial"/>
              </a:rPr>
              <a:t> </a:t>
            </a:r>
            <a:r>
              <a:rPr sz="2400" spc="-140" dirty="0">
                <a:solidFill>
                  <a:srgbClr val="FF0000"/>
                </a:solidFill>
                <a:latin typeface="Arial"/>
                <a:cs typeface="Arial"/>
              </a:rPr>
              <a:t>Standards</a:t>
            </a:r>
            <a:endParaRPr sz="2400">
              <a:latin typeface="Arial"/>
              <a:cs typeface="Arial"/>
            </a:endParaRPr>
          </a:p>
        </p:txBody>
      </p:sp>
      <p:sp>
        <p:nvSpPr>
          <p:cNvPr id="6" name="object 6"/>
          <p:cNvSpPr txBox="1"/>
          <p:nvPr/>
        </p:nvSpPr>
        <p:spPr>
          <a:xfrm>
            <a:off x="8623172" y="1044321"/>
            <a:ext cx="2138045" cy="940435"/>
          </a:xfrm>
          <a:prstGeom prst="rect">
            <a:avLst/>
          </a:prstGeom>
        </p:spPr>
        <p:txBody>
          <a:bodyPr vert="horz" wrap="square" lIns="0" tIns="12700" rIns="0" bIns="0" rtlCol="0">
            <a:spAutoFit/>
          </a:bodyPr>
          <a:lstStyle/>
          <a:p>
            <a:pPr marL="97790" marR="88900" indent="-85090">
              <a:lnSpc>
                <a:spcPct val="100000"/>
              </a:lnSpc>
              <a:spcBef>
                <a:spcPts val="100"/>
              </a:spcBef>
              <a:buFont typeface="Arial"/>
              <a:buChar char="•"/>
              <a:tabLst>
                <a:tab pos="140970" algn="l"/>
              </a:tabLst>
            </a:pPr>
            <a:r>
              <a:rPr sz="1500" b="1" spc="-95" dirty="0">
                <a:solidFill>
                  <a:srgbClr val="FF7700"/>
                </a:solidFill>
                <a:latin typeface="Arial"/>
                <a:cs typeface="Arial"/>
              </a:rPr>
              <a:t>Simplified </a:t>
            </a:r>
            <a:r>
              <a:rPr sz="1500" b="1" spc="-105" dirty="0">
                <a:solidFill>
                  <a:srgbClr val="FF7700"/>
                </a:solidFill>
                <a:latin typeface="Arial"/>
                <a:cs typeface="Arial"/>
              </a:rPr>
              <a:t>Dev-2-Prod </a:t>
            </a:r>
            <a:r>
              <a:rPr sz="1500" b="1" spc="-30" dirty="0">
                <a:solidFill>
                  <a:srgbClr val="FF7700"/>
                </a:solidFill>
                <a:latin typeface="Arial"/>
                <a:cs typeface="Arial"/>
              </a:rPr>
              <a:t>&amp;  </a:t>
            </a:r>
            <a:r>
              <a:rPr sz="1500" b="1" spc="-114" dirty="0">
                <a:solidFill>
                  <a:srgbClr val="FF7700"/>
                </a:solidFill>
                <a:latin typeface="Arial"/>
                <a:cs typeface="Arial"/>
              </a:rPr>
              <a:t>Dev-2-Test </a:t>
            </a:r>
            <a:r>
              <a:rPr sz="1500" b="1" spc="-95" dirty="0">
                <a:solidFill>
                  <a:srgbClr val="FF7700"/>
                </a:solidFill>
                <a:latin typeface="Arial"/>
                <a:cs typeface="Arial"/>
              </a:rPr>
              <a:t>via </a:t>
            </a:r>
            <a:r>
              <a:rPr sz="1500" b="1" spc="-100" dirty="0">
                <a:solidFill>
                  <a:srgbClr val="FF7700"/>
                </a:solidFill>
                <a:latin typeface="Arial"/>
                <a:cs typeface="Arial"/>
              </a:rPr>
              <a:t>browser-  </a:t>
            </a:r>
            <a:r>
              <a:rPr sz="1500" b="1" spc="-130" dirty="0">
                <a:solidFill>
                  <a:srgbClr val="FF7700"/>
                </a:solidFill>
                <a:latin typeface="Arial"/>
                <a:cs typeface="Arial"/>
              </a:rPr>
              <a:t>based</a:t>
            </a:r>
            <a:r>
              <a:rPr sz="1500" b="1" spc="-114" dirty="0">
                <a:solidFill>
                  <a:srgbClr val="FF7700"/>
                </a:solidFill>
                <a:latin typeface="Arial"/>
                <a:cs typeface="Arial"/>
              </a:rPr>
              <a:t> </a:t>
            </a:r>
            <a:r>
              <a:rPr sz="1500" b="1" spc="-90" dirty="0">
                <a:solidFill>
                  <a:srgbClr val="FF7700"/>
                </a:solidFill>
                <a:latin typeface="Arial"/>
                <a:cs typeface="Arial"/>
              </a:rPr>
              <a:t>application</a:t>
            </a:r>
            <a:endParaRPr sz="1500">
              <a:latin typeface="Arial"/>
              <a:cs typeface="Arial"/>
            </a:endParaRPr>
          </a:p>
          <a:p>
            <a:pPr marL="97790" indent="-85090">
              <a:lnSpc>
                <a:spcPct val="100000"/>
              </a:lnSpc>
              <a:buFont typeface="Arial"/>
              <a:buChar char="•"/>
              <a:tabLst>
                <a:tab pos="140970" algn="l"/>
              </a:tabLst>
            </a:pPr>
            <a:r>
              <a:rPr sz="1500" b="1" spc="-110" dirty="0">
                <a:solidFill>
                  <a:srgbClr val="FF7700"/>
                </a:solidFill>
                <a:latin typeface="Arial"/>
                <a:cs typeface="Arial"/>
              </a:rPr>
              <a:t>Siebel </a:t>
            </a:r>
            <a:r>
              <a:rPr sz="1500" b="1" spc="-114" dirty="0">
                <a:solidFill>
                  <a:srgbClr val="FF7700"/>
                </a:solidFill>
                <a:latin typeface="Arial"/>
                <a:cs typeface="Arial"/>
              </a:rPr>
              <a:t>Approval</a:t>
            </a:r>
            <a:r>
              <a:rPr sz="1500" b="1" spc="-105" dirty="0">
                <a:solidFill>
                  <a:srgbClr val="FF7700"/>
                </a:solidFill>
                <a:latin typeface="Arial"/>
                <a:cs typeface="Arial"/>
              </a:rPr>
              <a:t> </a:t>
            </a:r>
            <a:r>
              <a:rPr sz="1500" b="1" spc="-90" dirty="0">
                <a:solidFill>
                  <a:srgbClr val="FF7700"/>
                </a:solidFill>
                <a:latin typeface="Arial"/>
                <a:cs typeface="Arial"/>
              </a:rPr>
              <a:t>Manager</a:t>
            </a:r>
            <a:endParaRPr sz="1500">
              <a:latin typeface="Arial"/>
              <a:cs typeface="Arial"/>
            </a:endParaRPr>
          </a:p>
        </p:txBody>
      </p:sp>
      <p:sp>
        <p:nvSpPr>
          <p:cNvPr id="7" name="object 7"/>
          <p:cNvSpPr/>
          <p:nvPr/>
        </p:nvSpPr>
        <p:spPr>
          <a:xfrm>
            <a:off x="2339339" y="2007107"/>
            <a:ext cx="7155179" cy="347014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082925" y="2175001"/>
            <a:ext cx="260350" cy="309245"/>
          </a:xfrm>
          <a:custGeom>
            <a:avLst/>
            <a:gdLst/>
            <a:ahLst/>
            <a:cxnLst/>
            <a:rect l="l" t="t" r="r" b="b"/>
            <a:pathLst>
              <a:path w="260350" h="309244">
                <a:moveTo>
                  <a:pt x="188755" y="250471"/>
                </a:moveTo>
                <a:lnTo>
                  <a:pt x="187352" y="252156"/>
                </a:lnTo>
                <a:lnTo>
                  <a:pt x="182975" y="266398"/>
                </a:lnTo>
                <a:lnTo>
                  <a:pt x="184265" y="281235"/>
                </a:lnTo>
                <a:lnTo>
                  <a:pt x="191388" y="294894"/>
                </a:lnTo>
                <a:lnTo>
                  <a:pt x="203243" y="304772"/>
                </a:lnTo>
                <a:lnTo>
                  <a:pt x="217455" y="309149"/>
                </a:lnTo>
                <a:lnTo>
                  <a:pt x="232286" y="307859"/>
                </a:lnTo>
                <a:lnTo>
                  <a:pt x="245999" y="300736"/>
                </a:lnTo>
                <a:lnTo>
                  <a:pt x="255823" y="288881"/>
                </a:lnTo>
                <a:lnTo>
                  <a:pt x="258983" y="278638"/>
                </a:lnTo>
                <a:lnTo>
                  <a:pt x="211454" y="278638"/>
                </a:lnTo>
                <a:lnTo>
                  <a:pt x="188755" y="250471"/>
                </a:lnTo>
                <a:close/>
              </a:path>
              <a:path w="260350" h="309244">
                <a:moveTo>
                  <a:pt x="208923" y="234200"/>
                </a:moveTo>
                <a:lnTo>
                  <a:pt x="197230" y="240284"/>
                </a:lnTo>
                <a:lnTo>
                  <a:pt x="188755" y="250471"/>
                </a:lnTo>
                <a:lnTo>
                  <a:pt x="211454" y="278638"/>
                </a:lnTo>
                <a:lnTo>
                  <a:pt x="231648" y="262382"/>
                </a:lnTo>
                <a:lnTo>
                  <a:pt x="208923" y="234200"/>
                </a:lnTo>
                <a:close/>
              </a:path>
              <a:path w="260350" h="309244">
                <a:moveTo>
                  <a:pt x="225726" y="231917"/>
                </a:moveTo>
                <a:lnTo>
                  <a:pt x="210889" y="233177"/>
                </a:lnTo>
                <a:lnTo>
                  <a:pt x="208923" y="234200"/>
                </a:lnTo>
                <a:lnTo>
                  <a:pt x="231648" y="262382"/>
                </a:lnTo>
                <a:lnTo>
                  <a:pt x="211454" y="278638"/>
                </a:lnTo>
                <a:lnTo>
                  <a:pt x="258983" y="278638"/>
                </a:lnTo>
                <a:lnTo>
                  <a:pt x="260207" y="274669"/>
                </a:lnTo>
                <a:lnTo>
                  <a:pt x="258947" y="259838"/>
                </a:lnTo>
                <a:lnTo>
                  <a:pt x="251840" y="246125"/>
                </a:lnTo>
                <a:lnTo>
                  <a:pt x="239968" y="236301"/>
                </a:lnTo>
                <a:lnTo>
                  <a:pt x="225726" y="231917"/>
                </a:lnTo>
                <a:close/>
              </a:path>
              <a:path w="260350" h="309244">
                <a:moveTo>
                  <a:pt x="20066" y="0"/>
                </a:moveTo>
                <a:lnTo>
                  <a:pt x="0" y="16256"/>
                </a:lnTo>
                <a:lnTo>
                  <a:pt x="188755" y="250471"/>
                </a:lnTo>
                <a:lnTo>
                  <a:pt x="197230" y="240284"/>
                </a:lnTo>
                <a:lnTo>
                  <a:pt x="208923" y="234200"/>
                </a:lnTo>
                <a:lnTo>
                  <a:pt x="20066" y="0"/>
                </a:lnTo>
                <a:close/>
              </a:path>
            </a:pathLst>
          </a:custGeom>
          <a:solidFill>
            <a:srgbClr val="FF8D13"/>
          </a:solidFill>
        </p:spPr>
        <p:txBody>
          <a:bodyPr wrap="square" lIns="0" tIns="0" rIns="0" bIns="0" rtlCol="0"/>
          <a:lstStyle/>
          <a:p>
            <a:endParaRPr/>
          </a:p>
        </p:txBody>
      </p:sp>
      <p:sp>
        <p:nvSpPr>
          <p:cNvPr id="9" name="object 9"/>
          <p:cNvSpPr/>
          <p:nvPr/>
        </p:nvSpPr>
        <p:spPr>
          <a:xfrm>
            <a:off x="1111758" y="2186177"/>
            <a:ext cx="1990089" cy="0"/>
          </a:xfrm>
          <a:custGeom>
            <a:avLst/>
            <a:gdLst/>
            <a:ahLst/>
            <a:cxnLst/>
            <a:rect l="l" t="t" r="r" b="b"/>
            <a:pathLst>
              <a:path w="1990089">
                <a:moveTo>
                  <a:pt x="0" y="0"/>
                </a:moveTo>
                <a:lnTo>
                  <a:pt x="1989963" y="0"/>
                </a:lnTo>
              </a:path>
            </a:pathLst>
          </a:custGeom>
          <a:ln w="25908">
            <a:solidFill>
              <a:srgbClr val="FF8D13"/>
            </a:solidFill>
          </a:ln>
        </p:spPr>
        <p:txBody>
          <a:bodyPr wrap="square" lIns="0" tIns="0" rIns="0" bIns="0" rtlCol="0"/>
          <a:lstStyle/>
          <a:p>
            <a:endParaRPr/>
          </a:p>
        </p:txBody>
      </p:sp>
      <p:sp>
        <p:nvSpPr>
          <p:cNvPr id="10" name="object 10"/>
          <p:cNvSpPr txBox="1"/>
          <p:nvPr/>
        </p:nvSpPr>
        <p:spPr>
          <a:xfrm>
            <a:off x="978814" y="1408303"/>
            <a:ext cx="2208530" cy="711200"/>
          </a:xfrm>
          <a:prstGeom prst="rect">
            <a:avLst/>
          </a:prstGeom>
        </p:spPr>
        <p:txBody>
          <a:bodyPr vert="horz" wrap="square" lIns="0" tIns="12700" rIns="0" bIns="0" rtlCol="0">
            <a:spAutoFit/>
          </a:bodyPr>
          <a:lstStyle/>
          <a:p>
            <a:pPr marL="151130" indent="-138430">
              <a:lnSpc>
                <a:spcPct val="100000"/>
              </a:lnSpc>
              <a:spcBef>
                <a:spcPts val="100"/>
              </a:spcBef>
              <a:buFont typeface="Arial"/>
              <a:buChar char="•"/>
              <a:tabLst>
                <a:tab pos="151765" algn="l"/>
              </a:tabLst>
            </a:pPr>
            <a:r>
              <a:rPr sz="1500" b="1" spc="-90" dirty="0">
                <a:solidFill>
                  <a:srgbClr val="FF7700"/>
                </a:solidFill>
                <a:latin typeface="Arial"/>
                <a:cs typeface="Arial"/>
              </a:rPr>
              <a:t>Parallel </a:t>
            </a:r>
            <a:r>
              <a:rPr sz="1500" b="1" spc="-100" dirty="0">
                <a:solidFill>
                  <a:srgbClr val="FF7700"/>
                </a:solidFill>
                <a:latin typeface="Arial"/>
                <a:cs typeface="Arial"/>
              </a:rPr>
              <a:t>Development</a:t>
            </a:r>
            <a:endParaRPr sz="1500">
              <a:latin typeface="Arial"/>
              <a:cs typeface="Arial"/>
            </a:endParaRPr>
          </a:p>
          <a:p>
            <a:pPr marL="151130" indent="-138430">
              <a:lnSpc>
                <a:spcPct val="100000"/>
              </a:lnSpc>
              <a:buFont typeface="Arial"/>
              <a:buChar char="•"/>
              <a:tabLst>
                <a:tab pos="151765" algn="l"/>
              </a:tabLst>
            </a:pPr>
            <a:r>
              <a:rPr sz="1500" b="1" spc="-110" dirty="0">
                <a:solidFill>
                  <a:srgbClr val="FF7700"/>
                </a:solidFill>
                <a:latin typeface="Arial"/>
                <a:cs typeface="Arial"/>
              </a:rPr>
              <a:t>Siebel</a:t>
            </a:r>
            <a:r>
              <a:rPr sz="1500" b="1" spc="-105" dirty="0">
                <a:solidFill>
                  <a:srgbClr val="FF7700"/>
                </a:solidFill>
                <a:latin typeface="Arial"/>
                <a:cs typeface="Arial"/>
              </a:rPr>
              <a:t> </a:t>
            </a:r>
            <a:r>
              <a:rPr sz="1500" b="1" spc="-145" dirty="0">
                <a:solidFill>
                  <a:srgbClr val="FF7700"/>
                </a:solidFill>
                <a:latin typeface="Arial"/>
                <a:cs typeface="Arial"/>
              </a:rPr>
              <a:t>Composer</a:t>
            </a:r>
            <a:endParaRPr sz="1500">
              <a:latin typeface="Arial"/>
              <a:cs typeface="Arial"/>
            </a:endParaRPr>
          </a:p>
          <a:p>
            <a:pPr marL="151130" indent="-138430">
              <a:lnSpc>
                <a:spcPct val="100000"/>
              </a:lnSpc>
              <a:buFont typeface="Arial"/>
              <a:buChar char="•"/>
              <a:tabLst>
                <a:tab pos="151765" algn="l"/>
              </a:tabLst>
            </a:pPr>
            <a:r>
              <a:rPr sz="1500" b="1" spc="-105" dirty="0">
                <a:solidFill>
                  <a:srgbClr val="FF7700"/>
                </a:solidFill>
                <a:latin typeface="Arial"/>
                <a:cs typeface="Arial"/>
              </a:rPr>
              <a:t>Outbound </a:t>
            </a:r>
            <a:r>
              <a:rPr sz="1500" b="1" spc="-240" dirty="0">
                <a:solidFill>
                  <a:srgbClr val="FF7700"/>
                </a:solidFill>
                <a:latin typeface="Arial"/>
                <a:cs typeface="Arial"/>
              </a:rPr>
              <a:t>REST, </a:t>
            </a:r>
            <a:r>
              <a:rPr sz="1500" b="1" spc="-114" dirty="0">
                <a:solidFill>
                  <a:srgbClr val="FF7700"/>
                </a:solidFill>
                <a:latin typeface="Arial"/>
                <a:cs typeface="Arial"/>
              </a:rPr>
              <a:t>Open</a:t>
            </a:r>
            <a:r>
              <a:rPr sz="1500" b="1" spc="-150" dirty="0">
                <a:solidFill>
                  <a:srgbClr val="FF7700"/>
                </a:solidFill>
                <a:latin typeface="Arial"/>
                <a:cs typeface="Arial"/>
              </a:rPr>
              <a:t> </a:t>
            </a:r>
            <a:r>
              <a:rPr sz="1500" b="1" spc="-130" dirty="0">
                <a:solidFill>
                  <a:srgbClr val="FF7700"/>
                </a:solidFill>
                <a:latin typeface="Arial"/>
                <a:cs typeface="Arial"/>
              </a:rPr>
              <a:t>API</a:t>
            </a:r>
            <a:endParaRPr sz="1500">
              <a:latin typeface="Arial"/>
              <a:cs typeface="Arial"/>
            </a:endParaRPr>
          </a:p>
        </p:txBody>
      </p:sp>
      <p:sp>
        <p:nvSpPr>
          <p:cNvPr id="11" name="object 11"/>
          <p:cNvSpPr/>
          <p:nvPr/>
        </p:nvSpPr>
        <p:spPr>
          <a:xfrm>
            <a:off x="2360295" y="4337684"/>
            <a:ext cx="314960" cy="397510"/>
          </a:xfrm>
          <a:custGeom>
            <a:avLst/>
            <a:gdLst/>
            <a:ahLst/>
            <a:cxnLst/>
            <a:rect l="l" t="t" r="r" b="b"/>
            <a:pathLst>
              <a:path w="314960" h="397510">
                <a:moveTo>
                  <a:pt x="243896" y="59568"/>
                </a:moveTo>
                <a:lnTo>
                  <a:pt x="0" y="381888"/>
                </a:lnTo>
                <a:lnTo>
                  <a:pt x="20574" y="397509"/>
                </a:lnTo>
                <a:lnTo>
                  <a:pt x="264546" y="75205"/>
                </a:lnTo>
                <a:lnTo>
                  <a:pt x="252603" y="69468"/>
                </a:lnTo>
                <a:lnTo>
                  <a:pt x="243896" y="59568"/>
                </a:lnTo>
                <a:close/>
              </a:path>
              <a:path w="314960" h="397510">
                <a:moveTo>
                  <a:pt x="313706" y="30606"/>
                </a:moveTo>
                <a:lnTo>
                  <a:pt x="265811" y="30606"/>
                </a:lnTo>
                <a:lnTo>
                  <a:pt x="286385" y="46354"/>
                </a:lnTo>
                <a:lnTo>
                  <a:pt x="264546" y="75205"/>
                </a:lnTo>
                <a:lnTo>
                  <a:pt x="266527" y="76156"/>
                </a:lnTo>
                <a:lnTo>
                  <a:pt x="281416" y="76961"/>
                </a:lnTo>
                <a:lnTo>
                  <a:pt x="295519" y="72147"/>
                </a:lnTo>
                <a:lnTo>
                  <a:pt x="307086" y="61975"/>
                </a:lnTo>
                <a:lnTo>
                  <a:pt x="313773" y="48051"/>
                </a:lnTo>
                <a:lnTo>
                  <a:pt x="314579" y="33162"/>
                </a:lnTo>
                <a:lnTo>
                  <a:pt x="313706" y="30606"/>
                </a:lnTo>
                <a:close/>
              </a:path>
              <a:path w="314960" h="397510">
                <a:moveTo>
                  <a:pt x="265811" y="30606"/>
                </a:moveTo>
                <a:lnTo>
                  <a:pt x="243896" y="59568"/>
                </a:lnTo>
                <a:lnTo>
                  <a:pt x="252603" y="69468"/>
                </a:lnTo>
                <a:lnTo>
                  <a:pt x="264546" y="75205"/>
                </a:lnTo>
                <a:lnTo>
                  <a:pt x="286385" y="46354"/>
                </a:lnTo>
                <a:lnTo>
                  <a:pt x="265811" y="30606"/>
                </a:lnTo>
                <a:close/>
              </a:path>
              <a:path w="314960" h="397510">
                <a:moveTo>
                  <a:pt x="270779" y="0"/>
                </a:moveTo>
                <a:lnTo>
                  <a:pt x="256676" y="4814"/>
                </a:lnTo>
                <a:lnTo>
                  <a:pt x="245110" y="14985"/>
                </a:lnTo>
                <a:lnTo>
                  <a:pt x="238422" y="28910"/>
                </a:lnTo>
                <a:lnTo>
                  <a:pt x="237617" y="43799"/>
                </a:lnTo>
                <a:lnTo>
                  <a:pt x="242431" y="57902"/>
                </a:lnTo>
                <a:lnTo>
                  <a:pt x="243896" y="59568"/>
                </a:lnTo>
                <a:lnTo>
                  <a:pt x="265811" y="30606"/>
                </a:lnTo>
                <a:lnTo>
                  <a:pt x="313706" y="30606"/>
                </a:lnTo>
                <a:lnTo>
                  <a:pt x="309764" y="19059"/>
                </a:lnTo>
                <a:lnTo>
                  <a:pt x="299593" y="7492"/>
                </a:lnTo>
                <a:lnTo>
                  <a:pt x="285668" y="805"/>
                </a:lnTo>
                <a:lnTo>
                  <a:pt x="270779" y="0"/>
                </a:lnTo>
                <a:close/>
              </a:path>
            </a:pathLst>
          </a:custGeom>
          <a:solidFill>
            <a:srgbClr val="FF8D13"/>
          </a:solidFill>
        </p:spPr>
        <p:txBody>
          <a:bodyPr wrap="square" lIns="0" tIns="0" rIns="0" bIns="0" rtlCol="0"/>
          <a:lstStyle/>
          <a:p>
            <a:endParaRPr/>
          </a:p>
        </p:txBody>
      </p:sp>
      <p:sp>
        <p:nvSpPr>
          <p:cNvPr id="12" name="object 12"/>
          <p:cNvSpPr/>
          <p:nvPr/>
        </p:nvSpPr>
        <p:spPr>
          <a:xfrm>
            <a:off x="666750" y="4719065"/>
            <a:ext cx="1714500" cy="3175"/>
          </a:xfrm>
          <a:custGeom>
            <a:avLst/>
            <a:gdLst/>
            <a:ahLst/>
            <a:cxnLst/>
            <a:rect l="l" t="t" r="r" b="b"/>
            <a:pathLst>
              <a:path w="1714500" h="3175">
                <a:moveTo>
                  <a:pt x="0" y="2793"/>
                </a:moveTo>
                <a:lnTo>
                  <a:pt x="1714373" y="0"/>
                </a:lnTo>
              </a:path>
            </a:pathLst>
          </a:custGeom>
          <a:ln w="25908">
            <a:solidFill>
              <a:srgbClr val="FF8D13"/>
            </a:solidFill>
          </a:ln>
        </p:spPr>
        <p:txBody>
          <a:bodyPr wrap="square" lIns="0" tIns="0" rIns="0" bIns="0" rtlCol="0"/>
          <a:lstStyle/>
          <a:p>
            <a:endParaRPr/>
          </a:p>
        </p:txBody>
      </p:sp>
      <p:sp>
        <p:nvSpPr>
          <p:cNvPr id="13" name="object 13"/>
          <p:cNvSpPr txBox="1"/>
          <p:nvPr/>
        </p:nvSpPr>
        <p:spPr>
          <a:xfrm>
            <a:off x="709676" y="4734559"/>
            <a:ext cx="1564640" cy="665480"/>
          </a:xfrm>
          <a:prstGeom prst="rect">
            <a:avLst/>
          </a:prstGeom>
        </p:spPr>
        <p:txBody>
          <a:bodyPr vert="horz" wrap="square" lIns="0" tIns="12700" rIns="0" bIns="0" rtlCol="0">
            <a:spAutoFit/>
          </a:bodyPr>
          <a:lstStyle/>
          <a:p>
            <a:pPr marL="108585" indent="-95885">
              <a:lnSpc>
                <a:spcPts val="1710"/>
              </a:lnSpc>
              <a:spcBef>
                <a:spcPts val="100"/>
              </a:spcBef>
              <a:buFont typeface="Arial"/>
              <a:buChar char="•"/>
              <a:tabLst>
                <a:tab pos="109220" algn="l"/>
              </a:tabLst>
            </a:pPr>
            <a:r>
              <a:rPr sz="1500" b="1" spc="-130" dirty="0">
                <a:solidFill>
                  <a:srgbClr val="FF7700"/>
                </a:solidFill>
                <a:latin typeface="Arial"/>
                <a:cs typeface="Arial"/>
              </a:rPr>
              <a:t>Docker</a:t>
            </a:r>
            <a:r>
              <a:rPr sz="1500" b="1" spc="-120" dirty="0">
                <a:solidFill>
                  <a:srgbClr val="FF7700"/>
                </a:solidFill>
                <a:latin typeface="Arial"/>
                <a:cs typeface="Arial"/>
              </a:rPr>
              <a:t> Containers</a:t>
            </a:r>
            <a:endParaRPr sz="1500">
              <a:latin typeface="Arial"/>
              <a:cs typeface="Arial"/>
            </a:endParaRPr>
          </a:p>
          <a:p>
            <a:pPr marL="108585" marR="217804" indent="-95885">
              <a:lnSpc>
                <a:spcPts val="1620"/>
              </a:lnSpc>
              <a:spcBef>
                <a:spcPts val="110"/>
              </a:spcBef>
              <a:buFont typeface="Arial"/>
              <a:buChar char="•"/>
              <a:tabLst>
                <a:tab pos="109220" algn="l"/>
              </a:tabLst>
            </a:pPr>
            <a:r>
              <a:rPr sz="1500" b="1" spc="-155" dirty="0">
                <a:solidFill>
                  <a:srgbClr val="FF7700"/>
                </a:solidFill>
                <a:latin typeface="Arial"/>
                <a:cs typeface="Arial"/>
              </a:rPr>
              <a:t>Jenkins </a:t>
            </a:r>
            <a:r>
              <a:rPr sz="1500" b="1" spc="-150" dirty="0">
                <a:solidFill>
                  <a:srgbClr val="FF7700"/>
                </a:solidFill>
                <a:latin typeface="Arial"/>
                <a:cs typeface="Arial"/>
              </a:rPr>
              <a:t>DevOps  </a:t>
            </a:r>
            <a:r>
              <a:rPr sz="1500" b="1" spc="-85" dirty="0">
                <a:solidFill>
                  <a:srgbClr val="FF7700"/>
                </a:solidFill>
                <a:latin typeface="Arial"/>
                <a:cs typeface="Arial"/>
              </a:rPr>
              <a:t>pipeline</a:t>
            </a:r>
            <a:endParaRPr sz="1500">
              <a:latin typeface="Arial"/>
              <a:cs typeface="Arial"/>
            </a:endParaRPr>
          </a:p>
        </p:txBody>
      </p:sp>
      <p:sp>
        <p:nvSpPr>
          <p:cNvPr id="14" name="object 14"/>
          <p:cNvSpPr/>
          <p:nvPr/>
        </p:nvSpPr>
        <p:spPr>
          <a:xfrm>
            <a:off x="6277483" y="1867407"/>
            <a:ext cx="187960" cy="1061720"/>
          </a:xfrm>
          <a:custGeom>
            <a:avLst/>
            <a:gdLst/>
            <a:ahLst/>
            <a:cxnLst/>
            <a:rect l="l" t="t" r="r" b="b"/>
            <a:pathLst>
              <a:path w="187960" h="1061720">
                <a:moveTo>
                  <a:pt x="131607" y="988768"/>
                </a:moveTo>
                <a:lnTo>
                  <a:pt x="129458" y="989506"/>
                </a:lnTo>
                <a:lnTo>
                  <a:pt x="118316" y="999378"/>
                </a:lnTo>
                <a:lnTo>
                  <a:pt x="111674" y="1012703"/>
                </a:lnTo>
                <a:lnTo>
                  <a:pt x="110616" y="1028064"/>
                </a:lnTo>
                <a:lnTo>
                  <a:pt x="115693" y="1042677"/>
                </a:lnTo>
                <a:lnTo>
                  <a:pt x="125602" y="1053814"/>
                </a:lnTo>
                <a:lnTo>
                  <a:pt x="138941" y="1060426"/>
                </a:lnTo>
                <a:lnTo>
                  <a:pt x="154304" y="1061465"/>
                </a:lnTo>
                <a:lnTo>
                  <a:pt x="168917" y="1056461"/>
                </a:lnTo>
                <a:lnTo>
                  <a:pt x="180054" y="1046575"/>
                </a:lnTo>
                <a:lnTo>
                  <a:pt x="186666" y="1033212"/>
                </a:lnTo>
                <a:lnTo>
                  <a:pt x="187243" y="1024636"/>
                </a:lnTo>
                <a:lnTo>
                  <a:pt x="136397" y="1024636"/>
                </a:lnTo>
                <a:lnTo>
                  <a:pt x="131607" y="988768"/>
                </a:lnTo>
                <a:close/>
              </a:path>
              <a:path w="187960" h="1061720">
                <a:moveTo>
                  <a:pt x="144017" y="984503"/>
                </a:moveTo>
                <a:lnTo>
                  <a:pt x="131607" y="988768"/>
                </a:lnTo>
                <a:lnTo>
                  <a:pt x="136397" y="1024636"/>
                </a:lnTo>
                <a:lnTo>
                  <a:pt x="162051" y="1021206"/>
                </a:lnTo>
                <a:lnTo>
                  <a:pt x="157262" y="985348"/>
                </a:lnTo>
                <a:lnTo>
                  <a:pt x="144017" y="984503"/>
                </a:lnTo>
                <a:close/>
              </a:path>
              <a:path w="187960" h="1061720">
                <a:moveTo>
                  <a:pt x="157262" y="985348"/>
                </a:moveTo>
                <a:lnTo>
                  <a:pt x="162051" y="1021206"/>
                </a:lnTo>
                <a:lnTo>
                  <a:pt x="136397" y="1024636"/>
                </a:lnTo>
                <a:lnTo>
                  <a:pt x="187243" y="1024636"/>
                </a:lnTo>
                <a:lnTo>
                  <a:pt x="187705" y="1017777"/>
                </a:lnTo>
                <a:lnTo>
                  <a:pt x="182701" y="1003220"/>
                </a:lnTo>
                <a:lnTo>
                  <a:pt x="172815" y="992092"/>
                </a:lnTo>
                <a:lnTo>
                  <a:pt x="159452" y="985488"/>
                </a:lnTo>
                <a:lnTo>
                  <a:pt x="157262" y="985348"/>
                </a:lnTo>
                <a:close/>
              </a:path>
              <a:path w="187960" h="1061720">
                <a:moveTo>
                  <a:pt x="25653" y="0"/>
                </a:moveTo>
                <a:lnTo>
                  <a:pt x="0" y="3428"/>
                </a:lnTo>
                <a:lnTo>
                  <a:pt x="131607" y="988768"/>
                </a:lnTo>
                <a:lnTo>
                  <a:pt x="144017" y="984503"/>
                </a:lnTo>
                <a:lnTo>
                  <a:pt x="157149" y="984503"/>
                </a:lnTo>
                <a:lnTo>
                  <a:pt x="25653" y="0"/>
                </a:lnTo>
                <a:close/>
              </a:path>
              <a:path w="187960" h="1061720">
                <a:moveTo>
                  <a:pt x="157149" y="984503"/>
                </a:moveTo>
                <a:lnTo>
                  <a:pt x="144017" y="984503"/>
                </a:lnTo>
                <a:lnTo>
                  <a:pt x="157262" y="985348"/>
                </a:lnTo>
                <a:lnTo>
                  <a:pt x="157149" y="984503"/>
                </a:lnTo>
                <a:close/>
              </a:path>
            </a:pathLst>
          </a:custGeom>
          <a:solidFill>
            <a:srgbClr val="FF8D13"/>
          </a:solidFill>
        </p:spPr>
        <p:txBody>
          <a:bodyPr wrap="square" lIns="0" tIns="0" rIns="0" bIns="0" rtlCol="0"/>
          <a:lstStyle/>
          <a:p>
            <a:endParaRPr/>
          </a:p>
        </p:txBody>
      </p:sp>
      <p:sp>
        <p:nvSpPr>
          <p:cNvPr id="15" name="object 15"/>
          <p:cNvSpPr/>
          <p:nvPr/>
        </p:nvSpPr>
        <p:spPr>
          <a:xfrm>
            <a:off x="4307585" y="1873757"/>
            <a:ext cx="1990089" cy="0"/>
          </a:xfrm>
          <a:custGeom>
            <a:avLst/>
            <a:gdLst/>
            <a:ahLst/>
            <a:cxnLst/>
            <a:rect l="l" t="t" r="r" b="b"/>
            <a:pathLst>
              <a:path w="1990089">
                <a:moveTo>
                  <a:pt x="0" y="0"/>
                </a:moveTo>
                <a:lnTo>
                  <a:pt x="1989963" y="0"/>
                </a:lnTo>
              </a:path>
            </a:pathLst>
          </a:custGeom>
          <a:ln w="25908">
            <a:solidFill>
              <a:srgbClr val="FF8D13"/>
            </a:solidFill>
          </a:ln>
        </p:spPr>
        <p:txBody>
          <a:bodyPr wrap="square" lIns="0" tIns="0" rIns="0" bIns="0" rtlCol="0"/>
          <a:lstStyle/>
          <a:p>
            <a:endParaRPr/>
          </a:p>
        </p:txBody>
      </p:sp>
      <p:sp>
        <p:nvSpPr>
          <p:cNvPr id="16" name="object 16"/>
          <p:cNvSpPr txBox="1"/>
          <p:nvPr/>
        </p:nvSpPr>
        <p:spPr>
          <a:xfrm>
            <a:off x="4279138" y="1342771"/>
            <a:ext cx="2994660" cy="482600"/>
          </a:xfrm>
          <a:prstGeom prst="rect">
            <a:avLst/>
          </a:prstGeom>
        </p:spPr>
        <p:txBody>
          <a:bodyPr vert="horz" wrap="square" lIns="0" tIns="12700" rIns="0" bIns="0" rtlCol="0">
            <a:spAutoFit/>
          </a:bodyPr>
          <a:lstStyle/>
          <a:p>
            <a:pPr marL="117475" marR="5080" indent="-104775">
              <a:lnSpc>
                <a:spcPct val="100000"/>
              </a:lnSpc>
              <a:spcBef>
                <a:spcPts val="100"/>
              </a:spcBef>
              <a:buFont typeface="Arial"/>
              <a:buChar char="•"/>
              <a:tabLst>
                <a:tab pos="118110" algn="l"/>
              </a:tabLst>
            </a:pPr>
            <a:r>
              <a:rPr sz="1500" b="1" spc="-235" dirty="0">
                <a:solidFill>
                  <a:srgbClr val="FF7700"/>
                </a:solidFill>
                <a:latin typeface="Arial"/>
                <a:cs typeface="Arial"/>
              </a:rPr>
              <a:t>CHEF </a:t>
            </a:r>
            <a:r>
              <a:rPr sz="1500" b="1" spc="-114" dirty="0">
                <a:solidFill>
                  <a:srgbClr val="FF7700"/>
                </a:solidFill>
                <a:latin typeface="Arial"/>
                <a:cs typeface="Arial"/>
              </a:rPr>
              <a:t>on Oracle </a:t>
            </a:r>
            <a:r>
              <a:rPr sz="1500" b="1" spc="-140" dirty="0">
                <a:solidFill>
                  <a:srgbClr val="FF7700"/>
                </a:solidFill>
                <a:latin typeface="Arial"/>
                <a:cs typeface="Arial"/>
              </a:rPr>
              <a:t>Cloud </a:t>
            </a:r>
            <a:r>
              <a:rPr sz="1500" b="1" spc="-85" dirty="0">
                <a:solidFill>
                  <a:srgbClr val="FF7700"/>
                </a:solidFill>
                <a:latin typeface="Arial"/>
                <a:cs typeface="Arial"/>
              </a:rPr>
              <a:t>(IP16 </a:t>
            </a:r>
            <a:r>
              <a:rPr sz="1500" b="1" spc="-70" dirty="0">
                <a:solidFill>
                  <a:srgbClr val="FF7700"/>
                </a:solidFill>
                <a:latin typeface="Arial"/>
                <a:cs typeface="Arial"/>
              </a:rPr>
              <a:t>internal)  </a:t>
            </a:r>
            <a:r>
              <a:rPr sz="1500" b="1" spc="-110" dirty="0">
                <a:solidFill>
                  <a:srgbClr val="FF7700"/>
                </a:solidFill>
                <a:latin typeface="Arial"/>
                <a:cs typeface="Arial"/>
              </a:rPr>
              <a:t>Siebel Instance </a:t>
            </a:r>
            <a:r>
              <a:rPr sz="1500" b="1" spc="-80" dirty="0">
                <a:solidFill>
                  <a:srgbClr val="FF7700"/>
                </a:solidFill>
                <a:latin typeface="Arial"/>
                <a:cs typeface="Arial"/>
              </a:rPr>
              <a:t>in </a:t>
            </a:r>
            <a:r>
              <a:rPr sz="1500" b="1" spc="-130" dirty="0">
                <a:solidFill>
                  <a:srgbClr val="FF7700"/>
                </a:solidFill>
                <a:latin typeface="Arial"/>
                <a:cs typeface="Arial"/>
              </a:rPr>
              <a:t>&lt; </a:t>
            </a:r>
            <a:r>
              <a:rPr sz="1500" b="1" spc="-75" dirty="0">
                <a:solidFill>
                  <a:srgbClr val="FF7700"/>
                </a:solidFill>
                <a:latin typeface="Arial"/>
                <a:cs typeface="Arial"/>
              </a:rPr>
              <a:t>1</a:t>
            </a:r>
            <a:r>
              <a:rPr sz="1500" b="1" spc="-40" dirty="0">
                <a:solidFill>
                  <a:srgbClr val="FF7700"/>
                </a:solidFill>
                <a:latin typeface="Arial"/>
                <a:cs typeface="Arial"/>
              </a:rPr>
              <a:t> </a:t>
            </a:r>
            <a:r>
              <a:rPr sz="1500" b="1" spc="-90" dirty="0">
                <a:solidFill>
                  <a:srgbClr val="FF7700"/>
                </a:solidFill>
                <a:latin typeface="Arial"/>
                <a:cs typeface="Arial"/>
              </a:rPr>
              <a:t>hr</a:t>
            </a:r>
            <a:endParaRPr sz="1500">
              <a:latin typeface="Arial"/>
              <a:cs typeface="Arial"/>
            </a:endParaRPr>
          </a:p>
        </p:txBody>
      </p:sp>
      <p:sp>
        <p:nvSpPr>
          <p:cNvPr id="17" name="object 17"/>
          <p:cNvSpPr/>
          <p:nvPr/>
        </p:nvSpPr>
        <p:spPr>
          <a:xfrm>
            <a:off x="9148663" y="2901787"/>
            <a:ext cx="801370" cy="309245"/>
          </a:xfrm>
          <a:custGeom>
            <a:avLst/>
            <a:gdLst/>
            <a:ahLst/>
            <a:cxnLst/>
            <a:rect l="l" t="t" r="r" b="b"/>
            <a:pathLst>
              <a:path w="801370" h="309244">
                <a:moveTo>
                  <a:pt x="77263" y="38113"/>
                </a:moveTo>
                <a:lnTo>
                  <a:pt x="75600" y="51216"/>
                </a:lnTo>
                <a:lnTo>
                  <a:pt x="68874" y="62743"/>
                </a:lnTo>
                <a:lnTo>
                  <a:pt x="792896" y="308772"/>
                </a:lnTo>
                <a:lnTo>
                  <a:pt x="801278" y="284261"/>
                </a:lnTo>
                <a:lnTo>
                  <a:pt x="77263" y="38113"/>
                </a:lnTo>
                <a:close/>
              </a:path>
              <a:path w="801370" h="309244">
                <a:moveTo>
                  <a:pt x="35927" y="0"/>
                </a:moveTo>
                <a:lnTo>
                  <a:pt x="21578" y="3940"/>
                </a:lnTo>
                <a:lnTo>
                  <a:pt x="9729" y="12977"/>
                </a:lnTo>
                <a:lnTo>
                  <a:pt x="1940" y="26324"/>
                </a:lnTo>
                <a:lnTo>
                  <a:pt x="0" y="41614"/>
                </a:lnTo>
                <a:lnTo>
                  <a:pt x="3940" y="55963"/>
                </a:lnTo>
                <a:lnTo>
                  <a:pt x="12977" y="67812"/>
                </a:lnTo>
                <a:lnTo>
                  <a:pt x="26324" y="75600"/>
                </a:lnTo>
                <a:lnTo>
                  <a:pt x="41614" y="77541"/>
                </a:lnTo>
                <a:lnTo>
                  <a:pt x="55963" y="73600"/>
                </a:lnTo>
                <a:lnTo>
                  <a:pt x="67812" y="64563"/>
                </a:lnTo>
                <a:lnTo>
                  <a:pt x="68874" y="62743"/>
                </a:lnTo>
                <a:lnTo>
                  <a:pt x="34579" y="51089"/>
                </a:lnTo>
                <a:lnTo>
                  <a:pt x="42961" y="26451"/>
                </a:lnTo>
                <a:lnTo>
                  <a:pt x="74939" y="26451"/>
                </a:lnTo>
                <a:lnTo>
                  <a:pt x="73600" y="21578"/>
                </a:lnTo>
                <a:lnTo>
                  <a:pt x="64563" y="9729"/>
                </a:lnTo>
                <a:lnTo>
                  <a:pt x="51216" y="1940"/>
                </a:lnTo>
                <a:lnTo>
                  <a:pt x="35927" y="0"/>
                </a:lnTo>
                <a:close/>
              </a:path>
              <a:path w="801370" h="309244">
                <a:moveTo>
                  <a:pt x="42961" y="26451"/>
                </a:moveTo>
                <a:lnTo>
                  <a:pt x="34579" y="51089"/>
                </a:lnTo>
                <a:lnTo>
                  <a:pt x="68874" y="62743"/>
                </a:lnTo>
                <a:lnTo>
                  <a:pt x="75600" y="51216"/>
                </a:lnTo>
                <a:lnTo>
                  <a:pt x="77263" y="38113"/>
                </a:lnTo>
                <a:lnTo>
                  <a:pt x="42961" y="26451"/>
                </a:lnTo>
                <a:close/>
              </a:path>
              <a:path w="801370" h="309244">
                <a:moveTo>
                  <a:pt x="74939" y="26451"/>
                </a:moveTo>
                <a:lnTo>
                  <a:pt x="42961" y="26451"/>
                </a:lnTo>
                <a:lnTo>
                  <a:pt x="77263" y="38113"/>
                </a:lnTo>
                <a:lnTo>
                  <a:pt x="77541" y="35927"/>
                </a:lnTo>
                <a:lnTo>
                  <a:pt x="74939" y="26451"/>
                </a:lnTo>
                <a:close/>
              </a:path>
            </a:pathLst>
          </a:custGeom>
          <a:solidFill>
            <a:srgbClr val="FF8D13"/>
          </a:solidFill>
        </p:spPr>
        <p:txBody>
          <a:bodyPr wrap="square" lIns="0" tIns="0" rIns="0" bIns="0" rtlCol="0"/>
          <a:lstStyle/>
          <a:p>
            <a:endParaRPr/>
          </a:p>
        </p:txBody>
      </p:sp>
      <p:sp>
        <p:nvSpPr>
          <p:cNvPr id="18" name="object 18"/>
          <p:cNvSpPr/>
          <p:nvPr/>
        </p:nvSpPr>
        <p:spPr>
          <a:xfrm>
            <a:off x="9946385" y="3193542"/>
            <a:ext cx="1421765" cy="2540"/>
          </a:xfrm>
          <a:custGeom>
            <a:avLst/>
            <a:gdLst/>
            <a:ahLst/>
            <a:cxnLst/>
            <a:rect l="l" t="t" r="r" b="b"/>
            <a:pathLst>
              <a:path w="1421765" h="2539">
                <a:moveTo>
                  <a:pt x="0" y="2159"/>
                </a:moveTo>
                <a:lnTo>
                  <a:pt x="1421638" y="0"/>
                </a:lnTo>
              </a:path>
            </a:pathLst>
          </a:custGeom>
          <a:ln w="25908">
            <a:solidFill>
              <a:srgbClr val="FF8D13"/>
            </a:solidFill>
          </a:ln>
        </p:spPr>
        <p:txBody>
          <a:bodyPr wrap="square" lIns="0" tIns="0" rIns="0" bIns="0" rtlCol="0"/>
          <a:lstStyle/>
          <a:p>
            <a:endParaRPr/>
          </a:p>
        </p:txBody>
      </p:sp>
      <p:sp>
        <p:nvSpPr>
          <p:cNvPr id="19" name="object 19"/>
          <p:cNvSpPr txBox="1"/>
          <p:nvPr/>
        </p:nvSpPr>
        <p:spPr>
          <a:xfrm>
            <a:off x="9621139" y="3212972"/>
            <a:ext cx="1828164" cy="1397635"/>
          </a:xfrm>
          <a:prstGeom prst="rect">
            <a:avLst/>
          </a:prstGeom>
        </p:spPr>
        <p:txBody>
          <a:bodyPr vert="horz" wrap="square" lIns="0" tIns="12700" rIns="0" bIns="0" rtlCol="0">
            <a:spAutoFit/>
          </a:bodyPr>
          <a:lstStyle/>
          <a:p>
            <a:pPr marL="108585" indent="-95885">
              <a:lnSpc>
                <a:spcPct val="100000"/>
              </a:lnSpc>
              <a:spcBef>
                <a:spcPts val="100"/>
              </a:spcBef>
              <a:buFont typeface="Arial"/>
              <a:buChar char="•"/>
              <a:tabLst>
                <a:tab pos="109220" algn="l"/>
              </a:tabLst>
            </a:pPr>
            <a:r>
              <a:rPr sz="1500" b="1" spc="-125" dirty="0">
                <a:solidFill>
                  <a:srgbClr val="FF7700"/>
                </a:solidFill>
                <a:latin typeface="Arial"/>
                <a:cs typeface="Arial"/>
              </a:rPr>
              <a:t>Dynamic</a:t>
            </a:r>
            <a:r>
              <a:rPr sz="1500" b="1" spc="-105" dirty="0">
                <a:solidFill>
                  <a:srgbClr val="FF7700"/>
                </a:solidFill>
                <a:latin typeface="Arial"/>
                <a:cs typeface="Arial"/>
              </a:rPr>
              <a:t> Gateway</a:t>
            </a:r>
            <a:endParaRPr sz="1500">
              <a:latin typeface="Arial"/>
              <a:cs typeface="Arial"/>
            </a:endParaRPr>
          </a:p>
          <a:p>
            <a:pPr marL="108585" indent="-95885">
              <a:lnSpc>
                <a:spcPct val="100000"/>
              </a:lnSpc>
              <a:buFont typeface="Arial"/>
              <a:buChar char="•"/>
              <a:tabLst>
                <a:tab pos="109220" algn="l"/>
              </a:tabLst>
            </a:pPr>
            <a:r>
              <a:rPr sz="1500" b="1" spc="-75" dirty="0">
                <a:solidFill>
                  <a:srgbClr val="FF7700"/>
                </a:solidFill>
                <a:latin typeface="Arial"/>
                <a:cs typeface="Arial"/>
              </a:rPr>
              <a:t>Unified </a:t>
            </a:r>
            <a:r>
              <a:rPr sz="1500" b="1" spc="-125" dirty="0">
                <a:solidFill>
                  <a:srgbClr val="FF7700"/>
                </a:solidFill>
                <a:latin typeface="Arial"/>
                <a:cs typeface="Arial"/>
              </a:rPr>
              <a:t>User, </a:t>
            </a:r>
            <a:r>
              <a:rPr sz="1500" b="1" spc="-254" dirty="0">
                <a:solidFill>
                  <a:srgbClr val="FF7700"/>
                </a:solidFill>
                <a:latin typeface="Arial"/>
                <a:cs typeface="Arial"/>
              </a:rPr>
              <a:t>REST</a:t>
            </a:r>
            <a:r>
              <a:rPr sz="1500" b="1" spc="-114" dirty="0">
                <a:solidFill>
                  <a:srgbClr val="FF7700"/>
                </a:solidFill>
                <a:latin typeface="Arial"/>
                <a:cs typeface="Arial"/>
              </a:rPr>
              <a:t> </a:t>
            </a:r>
            <a:r>
              <a:rPr sz="1500" b="1" spc="-25" dirty="0">
                <a:solidFill>
                  <a:srgbClr val="FF7700"/>
                </a:solidFill>
                <a:latin typeface="Arial"/>
                <a:cs typeface="Arial"/>
              </a:rPr>
              <a:t>&amp;</a:t>
            </a:r>
            <a:endParaRPr sz="1500">
              <a:latin typeface="Arial"/>
              <a:cs typeface="Arial"/>
            </a:endParaRPr>
          </a:p>
          <a:p>
            <a:pPr marL="108585">
              <a:lnSpc>
                <a:spcPct val="100000"/>
              </a:lnSpc>
            </a:pPr>
            <a:r>
              <a:rPr sz="1500" b="1" spc="-215" dirty="0">
                <a:solidFill>
                  <a:srgbClr val="FF7700"/>
                </a:solidFill>
                <a:latin typeface="Arial"/>
                <a:cs typeface="Arial"/>
              </a:rPr>
              <a:t>SOAP</a:t>
            </a:r>
            <a:r>
              <a:rPr sz="1500" b="1" spc="-80" dirty="0">
                <a:solidFill>
                  <a:srgbClr val="FF7700"/>
                </a:solidFill>
                <a:latin typeface="Arial"/>
                <a:cs typeface="Arial"/>
              </a:rPr>
              <a:t> </a:t>
            </a:r>
            <a:r>
              <a:rPr sz="1500" b="1" spc="-85" dirty="0">
                <a:solidFill>
                  <a:srgbClr val="FF7700"/>
                </a:solidFill>
                <a:latin typeface="Arial"/>
                <a:cs typeface="Arial"/>
              </a:rPr>
              <a:t>interface</a:t>
            </a:r>
            <a:endParaRPr sz="1500">
              <a:latin typeface="Arial"/>
              <a:cs typeface="Arial"/>
            </a:endParaRPr>
          </a:p>
          <a:p>
            <a:pPr marL="108585" marR="5080" indent="-95885">
              <a:lnSpc>
                <a:spcPct val="100000"/>
              </a:lnSpc>
              <a:buFont typeface="Arial"/>
              <a:buChar char="•"/>
              <a:tabLst>
                <a:tab pos="109220" algn="l"/>
              </a:tabLst>
            </a:pPr>
            <a:r>
              <a:rPr sz="1500" b="1" spc="-90" dirty="0">
                <a:solidFill>
                  <a:srgbClr val="FF7700"/>
                </a:solidFill>
                <a:latin typeface="Arial"/>
                <a:cs typeface="Arial"/>
              </a:rPr>
              <a:t>High-availability</a:t>
            </a:r>
            <a:r>
              <a:rPr sz="1500" b="1" spc="-160" dirty="0">
                <a:solidFill>
                  <a:srgbClr val="FF7700"/>
                </a:solidFill>
                <a:latin typeface="Arial"/>
                <a:cs typeface="Arial"/>
              </a:rPr>
              <a:t> </a:t>
            </a:r>
            <a:r>
              <a:rPr sz="1500" b="1" spc="-135" dirty="0">
                <a:solidFill>
                  <a:srgbClr val="FF7700"/>
                </a:solidFill>
                <a:latin typeface="Arial"/>
                <a:cs typeface="Arial"/>
              </a:rPr>
              <a:t>scale  </a:t>
            </a:r>
            <a:r>
              <a:rPr sz="1500" b="1" spc="-55" dirty="0">
                <a:solidFill>
                  <a:srgbClr val="FF7700"/>
                </a:solidFill>
                <a:latin typeface="Arial"/>
                <a:cs typeface="Arial"/>
              </a:rPr>
              <a:t>up/down, </a:t>
            </a:r>
            <a:r>
              <a:rPr sz="1500" b="1" spc="-120" dirty="0">
                <a:solidFill>
                  <a:srgbClr val="FF7700"/>
                </a:solidFill>
                <a:latin typeface="Arial"/>
                <a:cs typeface="Arial"/>
              </a:rPr>
              <a:t>dynamic  </a:t>
            </a:r>
            <a:r>
              <a:rPr sz="1500" b="1" spc="-95" dirty="0">
                <a:solidFill>
                  <a:srgbClr val="FF7700"/>
                </a:solidFill>
                <a:latin typeface="Arial"/>
                <a:cs typeface="Arial"/>
              </a:rPr>
              <a:t>enterprise</a:t>
            </a:r>
            <a:r>
              <a:rPr sz="1500" b="1" spc="-85" dirty="0">
                <a:solidFill>
                  <a:srgbClr val="FF7700"/>
                </a:solidFill>
                <a:latin typeface="Arial"/>
                <a:cs typeface="Arial"/>
              </a:rPr>
              <a:t> </a:t>
            </a:r>
            <a:r>
              <a:rPr sz="1500" b="1" spc="-105" dirty="0">
                <a:solidFill>
                  <a:srgbClr val="FF7700"/>
                </a:solidFill>
                <a:latin typeface="Arial"/>
                <a:cs typeface="Arial"/>
              </a:rPr>
              <a:t>registry</a:t>
            </a:r>
            <a:endParaRPr sz="1500">
              <a:latin typeface="Arial"/>
              <a:cs typeface="Arial"/>
            </a:endParaRPr>
          </a:p>
        </p:txBody>
      </p:sp>
      <p:sp>
        <p:nvSpPr>
          <p:cNvPr id="20" name="object 20"/>
          <p:cNvSpPr/>
          <p:nvPr/>
        </p:nvSpPr>
        <p:spPr>
          <a:xfrm>
            <a:off x="8472249" y="2045589"/>
            <a:ext cx="255270" cy="311150"/>
          </a:xfrm>
          <a:custGeom>
            <a:avLst/>
            <a:gdLst/>
            <a:ahLst/>
            <a:cxnLst/>
            <a:rect l="l" t="t" r="r" b="b"/>
            <a:pathLst>
              <a:path w="255270" h="311150">
                <a:moveTo>
                  <a:pt x="33734" y="233902"/>
                </a:moveTo>
                <a:lnTo>
                  <a:pt x="19577" y="238557"/>
                </a:lnTo>
                <a:lnTo>
                  <a:pt x="7921" y="248665"/>
                </a:lnTo>
                <a:lnTo>
                  <a:pt x="1025" y="262447"/>
                </a:lnTo>
                <a:lnTo>
                  <a:pt x="0" y="277288"/>
                </a:lnTo>
                <a:lnTo>
                  <a:pt x="4617" y="291439"/>
                </a:lnTo>
                <a:lnTo>
                  <a:pt x="14652" y="303149"/>
                </a:lnTo>
                <a:lnTo>
                  <a:pt x="28451" y="310044"/>
                </a:lnTo>
                <a:lnTo>
                  <a:pt x="43322" y="311070"/>
                </a:lnTo>
                <a:lnTo>
                  <a:pt x="57479" y="306452"/>
                </a:lnTo>
                <a:lnTo>
                  <a:pt x="69135" y="296418"/>
                </a:lnTo>
                <a:lnTo>
                  <a:pt x="76031" y="282563"/>
                </a:lnTo>
                <a:lnTo>
                  <a:pt x="76179" y="280415"/>
                </a:lnTo>
                <a:lnTo>
                  <a:pt x="48688" y="280415"/>
                </a:lnTo>
                <a:lnTo>
                  <a:pt x="28241" y="264540"/>
                </a:lnTo>
                <a:lnTo>
                  <a:pt x="50553" y="235887"/>
                </a:lnTo>
                <a:lnTo>
                  <a:pt x="48605" y="234914"/>
                </a:lnTo>
                <a:lnTo>
                  <a:pt x="33734" y="233902"/>
                </a:lnTo>
                <a:close/>
              </a:path>
              <a:path w="255270" h="311150">
                <a:moveTo>
                  <a:pt x="50553" y="235887"/>
                </a:moveTo>
                <a:lnTo>
                  <a:pt x="28241" y="264540"/>
                </a:lnTo>
                <a:lnTo>
                  <a:pt x="48688" y="280415"/>
                </a:lnTo>
                <a:lnTo>
                  <a:pt x="70974" y="251809"/>
                </a:lnTo>
                <a:lnTo>
                  <a:pt x="62404" y="241808"/>
                </a:lnTo>
                <a:lnTo>
                  <a:pt x="50553" y="235887"/>
                </a:lnTo>
                <a:close/>
              </a:path>
              <a:path w="255270" h="311150">
                <a:moveTo>
                  <a:pt x="70974" y="251809"/>
                </a:moveTo>
                <a:lnTo>
                  <a:pt x="48688" y="280415"/>
                </a:lnTo>
                <a:lnTo>
                  <a:pt x="76179" y="280415"/>
                </a:lnTo>
                <a:lnTo>
                  <a:pt x="77057" y="267684"/>
                </a:lnTo>
                <a:lnTo>
                  <a:pt x="72439" y="253519"/>
                </a:lnTo>
                <a:lnTo>
                  <a:pt x="70974" y="251809"/>
                </a:lnTo>
                <a:close/>
              </a:path>
              <a:path w="255270" h="311150">
                <a:moveTo>
                  <a:pt x="234235" y="0"/>
                </a:moveTo>
                <a:lnTo>
                  <a:pt x="50553" y="235887"/>
                </a:lnTo>
                <a:lnTo>
                  <a:pt x="62404" y="241808"/>
                </a:lnTo>
                <a:lnTo>
                  <a:pt x="70974" y="251809"/>
                </a:lnTo>
                <a:lnTo>
                  <a:pt x="254682" y="16001"/>
                </a:lnTo>
                <a:lnTo>
                  <a:pt x="234235" y="0"/>
                </a:lnTo>
                <a:close/>
              </a:path>
            </a:pathLst>
          </a:custGeom>
          <a:solidFill>
            <a:srgbClr val="FF8D13"/>
          </a:solidFill>
        </p:spPr>
        <p:txBody>
          <a:bodyPr wrap="square" lIns="0" tIns="0" rIns="0" bIns="0" rtlCol="0"/>
          <a:lstStyle/>
          <a:p>
            <a:endParaRPr/>
          </a:p>
        </p:txBody>
      </p:sp>
      <p:sp>
        <p:nvSpPr>
          <p:cNvPr id="21" name="object 21"/>
          <p:cNvSpPr/>
          <p:nvPr/>
        </p:nvSpPr>
        <p:spPr>
          <a:xfrm>
            <a:off x="8710421" y="2053589"/>
            <a:ext cx="1723389" cy="0"/>
          </a:xfrm>
          <a:custGeom>
            <a:avLst/>
            <a:gdLst/>
            <a:ahLst/>
            <a:cxnLst/>
            <a:rect l="l" t="t" r="r" b="b"/>
            <a:pathLst>
              <a:path w="1723390">
                <a:moveTo>
                  <a:pt x="0" y="0"/>
                </a:moveTo>
                <a:lnTo>
                  <a:pt x="1723389" y="0"/>
                </a:lnTo>
              </a:path>
            </a:pathLst>
          </a:custGeom>
          <a:ln w="25908">
            <a:solidFill>
              <a:srgbClr val="FF8D13"/>
            </a:solidFill>
          </a:ln>
        </p:spPr>
        <p:txBody>
          <a:bodyPr wrap="square" lIns="0" tIns="0" rIns="0" bIns="0" rtlCol="0"/>
          <a:lstStyle/>
          <a:p>
            <a:endParaRPr/>
          </a:p>
        </p:txBody>
      </p:sp>
      <p:sp>
        <p:nvSpPr>
          <p:cNvPr id="22" name="object 22"/>
          <p:cNvSpPr/>
          <p:nvPr/>
        </p:nvSpPr>
        <p:spPr>
          <a:xfrm>
            <a:off x="4502118" y="5215350"/>
            <a:ext cx="260350" cy="311785"/>
          </a:xfrm>
          <a:custGeom>
            <a:avLst/>
            <a:gdLst/>
            <a:ahLst/>
            <a:cxnLst/>
            <a:rect l="l" t="t" r="r" b="b"/>
            <a:pathLst>
              <a:path w="260350" h="311785">
                <a:moveTo>
                  <a:pt x="71417" y="58807"/>
                </a:moveTo>
                <a:lnTo>
                  <a:pt x="62896" y="68992"/>
                </a:lnTo>
                <a:lnTo>
                  <a:pt x="51128" y="75072"/>
                </a:lnTo>
                <a:lnTo>
                  <a:pt x="240061" y="311181"/>
                </a:lnTo>
                <a:lnTo>
                  <a:pt x="260254" y="295052"/>
                </a:lnTo>
                <a:lnTo>
                  <a:pt x="71417" y="58807"/>
                </a:lnTo>
                <a:close/>
              </a:path>
              <a:path w="260350" h="311785">
                <a:moveTo>
                  <a:pt x="42926" y="0"/>
                </a:moveTo>
                <a:lnTo>
                  <a:pt x="28094" y="1202"/>
                </a:lnTo>
                <a:lnTo>
                  <a:pt x="14382" y="8286"/>
                </a:lnTo>
                <a:lnTo>
                  <a:pt x="4464" y="20141"/>
                </a:lnTo>
                <a:lnTo>
                  <a:pt x="0" y="34353"/>
                </a:lnTo>
                <a:lnTo>
                  <a:pt x="1202" y="49184"/>
                </a:lnTo>
                <a:lnTo>
                  <a:pt x="8286" y="62896"/>
                </a:lnTo>
                <a:lnTo>
                  <a:pt x="20141" y="72814"/>
                </a:lnTo>
                <a:lnTo>
                  <a:pt x="34353" y="77279"/>
                </a:lnTo>
                <a:lnTo>
                  <a:pt x="49184" y="76076"/>
                </a:lnTo>
                <a:lnTo>
                  <a:pt x="51128" y="75072"/>
                </a:lnTo>
                <a:lnTo>
                  <a:pt x="28479" y="46767"/>
                </a:lnTo>
                <a:lnTo>
                  <a:pt x="48799" y="30511"/>
                </a:lnTo>
                <a:lnTo>
                  <a:pt x="76272" y="30511"/>
                </a:lnTo>
                <a:lnTo>
                  <a:pt x="76076" y="28094"/>
                </a:lnTo>
                <a:lnTo>
                  <a:pt x="68992" y="14382"/>
                </a:lnTo>
                <a:lnTo>
                  <a:pt x="57138" y="4464"/>
                </a:lnTo>
                <a:lnTo>
                  <a:pt x="42926" y="0"/>
                </a:lnTo>
                <a:close/>
              </a:path>
              <a:path w="260350" h="311785">
                <a:moveTo>
                  <a:pt x="48799" y="30511"/>
                </a:moveTo>
                <a:lnTo>
                  <a:pt x="28479" y="46767"/>
                </a:lnTo>
                <a:lnTo>
                  <a:pt x="51128" y="75072"/>
                </a:lnTo>
                <a:lnTo>
                  <a:pt x="62896" y="68992"/>
                </a:lnTo>
                <a:lnTo>
                  <a:pt x="71417" y="58807"/>
                </a:lnTo>
                <a:lnTo>
                  <a:pt x="48799" y="30511"/>
                </a:lnTo>
                <a:close/>
              </a:path>
              <a:path w="260350" h="311785">
                <a:moveTo>
                  <a:pt x="76272" y="30511"/>
                </a:moveTo>
                <a:lnTo>
                  <a:pt x="48799" y="30511"/>
                </a:lnTo>
                <a:lnTo>
                  <a:pt x="71417" y="58807"/>
                </a:lnTo>
                <a:lnTo>
                  <a:pt x="72814" y="57138"/>
                </a:lnTo>
                <a:lnTo>
                  <a:pt x="77279" y="42925"/>
                </a:lnTo>
                <a:lnTo>
                  <a:pt x="76272" y="30511"/>
                </a:lnTo>
                <a:close/>
              </a:path>
            </a:pathLst>
          </a:custGeom>
          <a:solidFill>
            <a:srgbClr val="FF8D13"/>
          </a:solidFill>
        </p:spPr>
        <p:txBody>
          <a:bodyPr wrap="square" lIns="0" tIns="0" rIns="0" bIns="0" rtlCol="0"/>
          <a:lstStyle/>
          <a:p>
            <a:endParaRPr/>
          </a:p>
        </p:txBody>
      </p:sp>
      <p:sp>
        <p:nvSpPr>
          <p:cNvPr id="23" name="object 23"/>
          <p:cNvSpPr/>
          <p:nvPr/>
        </p:nvSpPr>
        <p:spPr>
          <a:xfrm>
            <a:off x="4746497" y="5511546"/>
            <a:ext cx="1364615" cy="0"/>
          </a:xfrm>
          <a:custGeom>
            <a:avLst/>
            <a:gdLst/>
            <a:ahLst/>
            <a:cxnLst/>
            <a:rect l="l" t="t" r="r" b="b"/>
            <a:pathLst>
              <a:path w="1364614">
                <a:moveTo>
                  <a:pt x="0" y="0"/>
                </a:moveTo>
                <a:lnTo>
                  <a:pt x="1364488" y="0"/>
                </a:lnTo>
              </a:path>
            </a:pathLst>
          </a:custGeom>
          <a:ln w="25908">
            <a:solidFill>
              <a:srgbClr val="FF8D13"/>
            </a:solidFill>
          </a:ln>
        </p:spPr>
        <p:txBody>
          <a:bodyPr wrap="square" lIns="0" tIns="0" rIns="0" bIns="0" rtlCol="0"/>
          <a:lstStyle/>
          <a:p>
            <a:endParaRPr/>
          </a:p>
        </p:txBody>
      </p:sp>
      <p:sp>
        <p:nvSpPr>
          <p:cNvPr id="24" name="object 24"/>
          <p:cNvSpPr txBox="1"/>
          <p:nvPr/>
        </p:nvSpPr>
        <p:spPr>
          <a:xfrm>
            <a:off x="3964051" y="5522163"/>
            <a:ext cx="2075814" cy="711200"/>
          </a:xfrm>
          <a:prstGeom prst="rect">
            <a:avLst/>
          </a:prstGeom>
        </p:spPr>
        <p:txBody>
          <a:bodyPr vert="horz" wrap="square" lIns="0" tIns="12700" rIns="0" bIns="0" rtlCol="0">
            <a:spAutoFit/>
          </a:bodyPr>
          <a:lstStyle/>
          <a:p>
            <a:pPr marL="97790" indent="-85090">
              <a:lnSpc>
                <a:spcPct val="100000"/>
              </a:lnSpc>
              <a:spcBef>
                <a:spcPts val="100"/>
              </a:spcBef>
              <a:buFont typeface="Arial"/>
              <a:buChar char="•"/>
              <a:tabLst>
                <a:tab pos="140970" algn="l"/>
              </a:tabLst>
            </a:pPr>
            <a:r>
              <a:rPr sz="1500" b="1" spc="-80" dirty="0">
                <a:solidFill>
                  <a:srgbClr val="FF7700"/>
                </a:solidFill>
                <a:latin typeface="Arial"/>
                <a:cs typeface="Arial"/>
              </a:rPr>
              <a:t>Built-in </a:t>
            </a:r>
            <a:r>
              <a:rPr sz="1500" b="1" spc="-155" dirty="0">
                <a:solidFill>
                  <a:srgbClr val="FF7700"/>
                </a:solidFill>
                <a:latin typeface="Arial"/>
                <a:cs typeface="Arial"/>
              </a:rPr>
              <a:t>Test</a:t>
            </a:r>
            <a:r>
              <a:rPr sz="1500" b="1" spc="-165" dirty="0">
                <a:solidFill>
                  <a:srgbClr val="FF7700"/>
                </a:solidFill>
                <a:latin typeface="Arial"/>
                <a:cs typeface="Arial"/>
              </a:rPr>
              <a:t> </a:t>
            </a:r>
            <a:r>
              <a:rPr sz="1500" b="1" spc="-90" dirty="0">
                <a:solidFill>
                  <a:srgbClr val="FF7700"/>
                </a:solidFill>
                <a:latin typeface="Arial"/>
                <a:cs typeface="Arial"/>
              </a:rPr>
              <a:t>Automation</a:t>
            </a:r>
            <a:endParaRPr sz="1500">
              <a:latin typeface="Arial"/>
              <a:cs typeface="Arial"/>
            </a:endParaRPr>
          </a:p>
          <a:p>
            <a:pPr marL="97790" marR="283845" indent="-85090">
              <a:lnSpc>
                <a:spcPct val="100000"/>
              </a:lnSpc>
              <a:buFont typeface="Arial"/>
              <a:buChar char="•"/>
              <a:tabLst>
                <a:tab pos="140970" algn="l"/>
              </a:tabLst>
            </a:pPr>
            <a:r>
              <a:rPr sz="1500" b="1" spc="-110" dirty="0">
                <a:solidFill>
                  <a:srgbClr val="FF7700"/>
                </a:solidFill>
                <a:latin typeface="Arial"/>
                <a:cs typeface="Arial"/>
              </a:rPr>
              <a:t>Siebel </a:t>
            </a:r>
            <a:r>
              <a:rPr sz="1500" b="1" spc="-155" dirty="0">
                <a:solidFill>
                  <a:srgbClr val="FF7700"/>
                </a:solidFill>
                <a:latin typeface="Arial"/>
                <a:cs typeface="Arial"/>
              </a:rPr>
              <a:t>Test </a:t>
            </a:r>
            <a:r>
              <a:rPr sz="1500" b="1" spc="-130" dirty="0">
                <a:solidFill>
                  <a:srgbClr val="FF7700"/>
                </a:solidFill>
                <a:latin typeface="Arial"/>
                <a:cs typeface="Arial"/>
              </a:rPr>
              <a:t>Execution  </a:t>
            </a:r>
            <a:r>
              <a:rPr sz="1500" b="1" spc="-155" dirty="0">
                <a:solidFill>
                  <a:srgbClr val="FF7700"/>
                </a:solidFill>
                <a:latin typeface="Arial"/>
                <a:cs typeface="Arial"/>
              </a:rPr>
              <a:t>Jenkins</a:t>
            </a:r>
            <a:r>
              <a:rPr sz="1500" b="1" spc="-95" dirty="0">
                <a:solidFill>
                  <a:srgbClr val="FF7700"/>
                </a:solidFill>
                <a:latin typeface="Arial"/>
                <a:cs typeface="Arial"/>
              </a:rPr>
              <a:t> </a:t>
            </a:r>
            <a:r>
              <a:rPr sz="1500" b="1" spc="-125" dirty="0">
                <a:solidFill>
                  <a:srgbClr val="FF7700"/>
                </a:solidFill>
                <a:latin typeface="Arial"/>
                <a:cs typeface="Arial"/>
              </a:rPr>
              <a:t>Plugin</a:t>
            </a:r>
            <a:endParaRPr sz="1500">
              <a:latin typeface="Arial"/>
              <a:cs typeface="Arial"/>
            </a:endParaRPr>
          </a:p>
        </p:txBody>
      </p:sp>
      <p:sp>
        <p:nvSpPr>
          <p:cNvPr id="25" name="object 25"/>
          <p:cNvSpPr/>
          <p:nvPr/>
        </p:nvSpPr>
        <p:spPr>
          <a:xfrm>
            <a:off x="6500082" y="3758438"/>
            <a:ext cx="260350" cy="309245"/>
          </a:xfrm>
          <a:custGeom>
            <a:avLst/>
            <a:gdLst/>
            <a:ahLst/>
            <a:cxnLst/>
            <a:rect l="l" t="t" r="r" b="b"/>
            <a:pathLst>
              <a:path w="260350" h="309245">
                <a:moveTo>
                  <a:pt x="34480" y="231870"/>
                </a:moveTo>
                <a:lnTo>
                  <a:pt x="20268" y="236247"/>
                </a:lnTo>
                <a:lnTo>
                  <a:pt x="8413" y="246125"/>
                </a:lnTo>
                <a:lnTo>
                  <a:pt x="1289" y="259838"/>
                </a:lnTo>
                <a:lnTo>
                  <a:pt x="0" y="274669"/>
                </a:lnTo>
                <a:lnTo>
                  <a:pt x="4377" y="288881"/>
                </a:lnTo>
                <a:lnTo>
                  <a:pt x="14255" y="300736"/>
                </a:lnTo>
                <a:lnTo>
                  <a:pt x="27914" y="307859"/>
                </a:lnTo>
                <a:lnTo>
                  <a:pt x="42751" y="309149"/>
                </a:lnTo>
                <a:lnTo>
                  <a:pt x="56993" y="304772"/>
                </a:lnTo>
                <a:lnTo>
                  <a:pt x="68865" y="294894"/>
                </a:lnTo>
                <a:lnTo>
                  <a:pt x="75989" y="281235"/>
                </a:lnTo>
                <a:lnTo>
                  <a:pt x="76215" y="278638"/>
                </a:lnTo>
                <a:lnTo>
                  <a:pt x="48672" y="278638"/>
                </a:lnTo>
                <a:lnTo>
                  <a:pt x="28606" y="262381"/>
                </a:lnTo>
                <a:lnTo>
                  <a:pt x="51317" y="234201"/>
                </a:lnTo>
                <a:lnTo>
                  <a:pt x="49311" y="233160"/>
                </a:lnTo>
                <a:lnTo>
                  <a:pt x="34480" y="231870"/>
                </a:lnTo>
                <a:close/>
              </a:path>
              <a:path w="260350" h="309245">
                <a:moveTo>
                  <a:pt x="51317" y="234201"/>
                </a:moveTo>
                <a:lnTo>
                  <a:pt x="28606" y="262381"/>
                </a:lnTo>
                <a:lnTo>
                  <a:pt x="48672" y="278638"/>
                </a:lnTo>
                <a:lnTo>
                  <a:pt x="71442" y="250401"/>
                </a:lnTo>
                <a:lnTo>
                  <a:pt x="63023" y="240284"/>
                </a:lnTo>
                <a:lnTo>
                  <a:pt x="51317" y="234201"/>
                </a:lnTo>
                <a:close/>
              </a:path>
              <a:path w="260350" h="309245">
                <a:moveTo>
                  <a:pt x="71442" y="250401"/>
                </a:moveTo>
                <a:lnTo>
                  <a:pt x="48672" y="278638"/>
                </a:lnTo>
                <a:lnTo>
                  <a:pt x="76215" y="278638"/>
                </a:lnTo>
                <a:lnTo>
                  <a:pt x="77279" y="266398"/>
                </a:lnTo>
                <a:lnTo>
                  <a:pt x="72901" y="252156"/>
                </a:lnTo>
                <a:lnTo>
                  <a:pt x="71442" y="250401"/>
                </a:lnTo>
                <a:close/>
              </a:path>
              <a:path w="260350" h="309245">
                <a:moveTo>
                  <a:pt x="240061" y="0"/>
                </a:moveTo>
                <a:lnTo>
                  <a:pt x="51317" y="234201"/>
                </a:lnTo>
                <a:lnTo>
                  <a:pt x="63023" y="240284"/>
                </a:lnTo>
                <a:lnTo>
                  <a:pt x="71442" y="250401"/>
                </a:lnTo>
                <a:lnTo>
                  <a:pt x="260254" y="16256"/>
                </a:lnTo>
                <a:lnTo>
                  <a:pt x="240061" y="0"/>
                </a:lnTo>
                <a:close/>
              </a:path>
            </a:pathLst>
          </a:custGeom>
          <a:solidFill>
            <a:srgbClr val="FF8D13"/>
          </a:solidFill>
        </p:spPr>
        <p:txBody>
          <a:bodyPr wrap="square" lIns="0" tIns="0" rIns="0" bIns="0" rtlCol="0"/>
          <a:lstStyle/>
          <a:p>
            <a:endParaRPr/>
          </a:p>
        </p:txBody>
      </p:sp>
      <p:sp>
        <p:nvSpPr>
          <p:cNvPr id="26" name="object 26"/>
          <p:cNvSpPr/>
          <p:nvPr/>
        </p:nvSpPr>
        <p:spPr>
          <a:xfrm>
            <a:off x="6742938" y="3766565"/>
            <a:ext cx="1540510" cy="4445"/>
          </a:xfrm>
          <a:custGeom>
            <a:avLst/>
            <a:gdLst/>
            <a:ahLst/>
            <a:cxnLst/>
            <a:rect l="l" t="t" r="r" b="b"/>
            <a:pathLst>
              <a:path w="1540509" h="4445">
                <a:moveTo>
                  <a:pt x="0" y="4190"/>
                </a:moveTo>
                <a:lnTo>
                  <a:pt x="1540128" y="0"/>
                </a:lnTo>
              </a:path>
            </a:pathLst>
          </a:custGeom>
          <a:ln w="25908">
            <a:solidFill>
              <a:srgbClr val="FF8D13"/>
            </a:solidFill>
          </a:ln>
        </p:spPr>
        <p:txBody>
          <a:bodyPr wrap="square" lIns="0" tIns="0" rIns="0" bIns="0" rtlCol="0"/>
          <a:lstStyle/>
          <a:p>
            <a:endParaRPr/>
          </a:p>
        </p:txBody>
      </p:sp>
      <p:sp>
        <p:nvSpPr>
          <p:cNvPr id="27" name="object 27"/>
          <p:cNvSpPr txBox="1"/>
          <p:nvPr/>
        </p:nvSpPr>
        <p:spPr>
          <a:xfrm>
            <a:off x="7043166" y="3003550"/>
            <a:ext cx="1252855" cy="665480"/>
          </a:xfrm>
          <a:prstGeom prst="rect">
            <a:avLst/>
          </a:prstGeom>
        </p:spPr>
        <p:txBody>
          <a:bodyPr vert="horz" wrap="square" lIns="0" tIns="38735" rIns="0" bIns="0" rtlCol="0">
            <a:spAutoFit/>
          </a:bodyPr>
          <a:lstStyle/>
          <a:p>
            <a:pPr marL="12700" marR="5080" indent="252729" algn="r">
              <a:lnSpc>
                <a:spcPts val="1620"/>
              </a:lnSpc>
              <a:spcBef>
                <a:spcPts val="305"/>
              </a:spcBef>
            </a:pPr>
            <a:r>
              <a:rPr sz="1500" b="1" spc="-130" dirty="0">
                <a:solidFill>
                  <a:srgbClr val="FF7700"/>
                </a:solidFill>
                <a:latin typeface="Arial"/>
                <a:cs typeface="Arial"/>
              </a:rPr>
              <a:t>Roadmap</a:t>
            </a:r>
            <a:r>
              <a:rPr sz="1500" b="1" spc="-114" dirty="0">
                <a:solidFill>
                  <a:srgbClr val="FF7700"/>
                </a:solidFill>
                <a:latin typeface="Arial"/>
                <a:cs typeface="Arial"/>
              </a:rPr>
              <a:t> </a:t>
            </a:r>
            <a:r>
              <a:rPr sz="1500" b="1" spc="-30" dirty="0">
                <a:solidFill>
                  <a:srgbClr val="FF7700"/>
                </a:solidFill>
                <a:latin typeface="Arial"/>
                <a:cs typeface="Arial"/>
              </a:rPr>
              <a:t>&amp; </a:t>
            </a:r>
            <a:r>
              <a:rPr sz="1500" b="1" spc="-15" dirty="0">
                <a:solidFill>
                  <a:srgbClr val="FF7700"/>
                </a:solidFill>
                <a:latin typeface="Arial"/>
                <a:cs typeface="Arial"/>
              </a:rPr>
              <a:t> </a:t>
            </a:r>
            <a:r>
              <a:rPr sz="1500" b="1" spc="-90" dirty="0">
                <a:solidFill>
                  <a:srgbClr val="FF7700"/>
                </a:solidFill>
                <a:latin typeface="Arial"/>
                <a:cs typeface="Arial"/>
              </a:rPr>
              <a:t>Statement</a:t>
            </a:r>
            <a:r>
              <a:rPr sz="1500" b="1" spc="-155" dirty="0">
                <a:solidFill>
                  <a:srgbClr val="FF7700"/>
                </a:solidFill>
                <a:latin typeface="Arial"/>
                <a:cs typeface="Arial"/>
              </a:rPr>
              <a:t> </a:t>
            </a:r>
            <a:r>
              <a:rPr sz="1500" b="1" spc="-70" dirty="0">
                <a:solidFill>
                  <a:srgbClr val="FF7700"/>
                </a:solidFill>
                <a:latin typeface="Arial"/>
                <a:cs typeface="Arial"/>
              </a:rPr>
              <a:t>of </a:t>
            </a:r>
            <a:r>
              <a:rPr sz="1500" b="1" spc="-40" dirty="0">
                <a:solidFill>
                  <a:srgbClr val="FF7700"/>
                </a:solidFill>
                <a:latin typeface="Arial"/>
                <a:cs typeface="Arial"/>
              </a:rPr>
              <a:t> </a:t>
            </a:r>
            <a:r>
              <a:rPr sz="1500" b="1" spc="-95" dirty="0">
                <a:solidFill>
                  <a:srgbClr val="FF7700"/>
                </a:solidFill>
                <a:latin typeface="Arial"/>
                <a:cs typeface="Arial"/>
              </a:rPr>
              <a:t>Direction</a:t>
            </a:r>
            <a:r>
              <a:rPr sz="1500" b="1" spc="-130" dirty="0">
                <a:solidFill>
                  <a:srgbClr val="FF7700"/>
                </a:solidFill>
                <a:latin typeface="Arial"/>
                <a:cs typeface="Arial"/>
              </a:rPr>
              <a:t> </a:t>
            </a:r>
            <a:r>
              <a:rPr sz="1500" b="1" spc="-135" dirty="0">
                <a:solidFill>
                  <a:srgbClr val="FF7700"/>
                </a:solidFill>
                <a:latin typeface="Arial"/>
                <a:cs typeface="Arial"/>
              </a:rPr>
              <a:t>(SOD)</a:t>
            </a:r>
            <a:endParaRPr sz="1500">
              <a:latin typeface="Arial"/>
              <a:cs typeface="Arial"/>
            </a:endParaRPr>
          </a:p>
        </p:txBody>
      </p:sp>
      <p:sp>
        <p:nvSpPr>
          <p:cNvPr id="28" name="object 28"/>
          <p:cNvSpPr/>
          <p:nvPr/>
        </p:nvSpPr>
        <p:spPr>
          <a:xfrm>
            <a:off x="8070141" y="5279697"/>
            <a:ext cx="309245" cy="446405"/>
          </a:xfrm>
          <a:custGeom>
            <a:avLst/>
            <a:gdLst/>
            <a:ahLst/>
            <a:cxnLst/>
            <a:rect l="l" t="t" r="r" b="b"/>
            <a:pathLst>
              <a:path w="309245" h="446404">
                <a:moveTo>
                  <a:pt x="68962" y="61637"/>
                </a:moveTo>
                <a:lnTo>
                  <a:pt x="59509" y="70939"/>
                </a:lnTo>
                <a:lnTo>
                  <a:pt x="47108" y="75821"/>
                </a:lnTo>
                <a:lnTo>
                  <a:pt x="287220" y="445894"/>
                </a:lnTo>
                <a:lnTo>
                  <a:pt x="308937" y="431797"/>
                </a:lnTo>
                <a:lnTo>
                  <a:pt x="68962" y="61637"/>
                </a:lnTo>
                <a:close/>
              </a:path>
              <a:path w="309245" h="446404">
                <a:moveTo>
                  <a:pt x="31470" y="0"/>
                </a:moveTo>
                <a:lnTo>
                  <a:pt x="17091" y="5661"/>
                </a:lnTo>
                <a:lnTo>
                  <a:pt x="6107" y="16468"/>
                </a:lnTo>
                <a:lnTo>
                  <a:pt x="279" y="30204"/>
                </a:lnTo>
                <a:lnTo>
                  <a:pt x="0" y="45130"/>
                </a:lnTo>
                <a:lnTo>
                  <a:pt x="5661" y="59509"/>
                </a:lnTo>
                <a:lnTo>
                  <a:pt x="16468" y="70492"/>
                </a:lnTo>
                <a:lnTo>
                  <a:pt x="30204" y="76321"/>
                </a:lnTo>
                <a:lnTo>
                  <a:pt x="45130" y="76600"/>
                </a:lnTo>
                <a:lnTo>
                  <a:pt x="47108" y="75821"/>
                </a:lnTo>
                <a:lnTo>
                  <a:pt x="27378" y="45412"/>
                </a:lnTo>
                <a:lnTo>
                  <a:pt x="49222" y="31188"/>
                </a:lnTo>
                <a:lnTo>
                  <a:pt x="76489" y="31188"/>
                </a:lnTo>
                <a:lnTo>
                  <a:pt x="70939" y="17091"/>
                </a:lnTo>
                <a:lnTo>
                  <a:pt x="60132" y="6107"/>
                </a:lnTo>
                <a:lnTo>
                  <a:pt x="46396" y="279"/>
                </a:lnTo>
                <a:lnTo>
                  <a:pt x="31470" y="0"/>
                </a:lnTo>
                <a:close/>
              </a:path>
              <a:path w="309245" h="446404">
                <a:moveTo>
                  <a:pt x="49222" y="31188"/>
                </a:moveTo>
                <a:lnTo>
                  <a:pt x="27378" y="45412"/>
                </a:lnTo>
                <a:lnTo>
                  <a:pt x="47108" y="75821"/>
                </a:lnTo>
                <a:lnTo>
                  <a:pt x="59509" y="70939"/>
                </a:lnTo>
                <a:lnTo>
                  <a:pt x="68962" y="61637"/>
                </a:lnTo>
                <a:lnTo>
                  <a:pt x="49222" y="31188"/>
                </a:lnTo>
                <a:close/>
              </a:path>
              <a:path w="309245" h="446404">
                <a:moveTo>
                  <a:pt x="76489" y="31188"/>
                </a:moveTo>
                <a:lnTo>
                  <a:pt x="49222" y="31188"/>
                </a:lnTo>
                <a:lnTo>
                  <a:pt x="68962" y="61637"/>
                </a:lnTo>
                <a:lnTo>
                  <a:pt x="70492" y="60132"/>
                </a:lnTo>
                <a:lnTo>
                  <a:pt x="76321" y="46396"/>
                </a:lnTo>
                <a:lnTo>
                  <a:pt x="76600" y="31470"/>
                </a:lnTo>
                <a:lnTo>
                  <a:pt x="76489" y="31188"/>
                </a:lnTo>
                <a:close/>
              </a:path>
            </a:pathLst>
          </a:custGeom>
          <a:solidFill>
            <a:srgbClr val="FF8D13"/>
          </a:solidFill>
        </p:spPr>
        <p:txBody>
          <a:bodyPr wrap="square" lIns="0" tIns="0" rIns="0" bIns="0" rtlCol="0"/>
          <a:lstStyle/>
          <a:p>
            <a:endParaRPr/>
          </a:p>
        </p:txBody>
      </p:sp>
      <p:sp>
        <p:nvSpPr>
          <p:cNvPr id="29" name="object 29"/>
          <p:cNvSpPr/>
          <p:nvPr/>
        </p:nvSpPr>
        <p:spPr>
          <a:xfrm>
            <a:off x="8353806" y="5717285"/>
            <a:ext cx="2580640" cy="1905"/>
          </a:xfrm>
          <a:custGeom>
            <a:avLst/>
            <a:gdLst/>
            <a:ahLst/>
            <a:cxnLst/>
            <a:rect l="l" t="t" r="r" b="b"/>
            <a:pathLst>
              <a:path w="2580640" h="1904">
                <a:moveTo>
                  <a:pt x="0" y="0"/>
                </a:moveTo>
                <a:lnTo>
                  <a:pt x="2580132" y="1904"/>
                </a:lnTo>
              </a:path>
            </a:pathLst>
          </a:custGeom>
          <a:ln w="25908">
            <a:solidFill>
              <a:srgbClr val="FF8D13"/>
            </a:solidFill>
          </a:ln>
        </p:spPr>
        <p:txBody>
          <a:bodyPr wrap="square" lIns="0" tIns="0" rIns="0" bIns="0" rtlCol="0"/>
          <a:lstStyle/>
          <a:p>
            <a:endParaRPr/>
          </a:p>
        </p:txBody>
      </p:sp>
      <p:sp>
        <p:nvSpPr>
          <p:cNvPr id="30" name="object 30"/>
          <p:cNvSpPr txBox="1"/>
          <p:nvPr/>
        </p:nvSpPr>
        <p:spPr>
          <a:xfrm>
            <a:off x="8777731" y="5203697"/>
            <a:ext cx="2127885" cy="459740"/>
          </a:xfrm>
          <a:prstGeom prst="rect">
            <a:avLst/>
          </a:prstGeom>
        </p:spPr>
        <p:txBody>
          <a:bodyPr vert="horz" wrap="square" lIns="0" tIns="12700" rIns="0" bIns="0" rtlCol="0">
            <a:spAutoFit/>
          </a:bodyPr>
          <a:lstStyle/>
          <a:p>
            <a:pPr marL="299085" indent="-286385">
              <a:lnSpc>
                <a:spcPts val="1710"/>
              </a:lnSpc>
              <a:spcBef>
                <a:spcPts val="100"/>
              </a:spcBef>
              <a:buFont typeface="Arial"/>
              <a:buChar char="•"/>
              <a:tabLst>
                <a:tab pos="299085" algn="l"/>
                <a:tab pos="299720" algn="l"/>
              </a:tabLst>
            </a:pPr>
            <a:r>
              <a:rPr sz="1500" b="1" spc="-110" dirty="0">
                <a:solidFill>
                  <a:srgbClr val="FF7700"/>
                </a:solidFill>
                <a:latin typeface="Arial"/>
                <a:cs typeface="Arial"/>
              </a:rPr>
              <a:t>Enterprise</a:t>
            </a:r>
            <a:r>
              <a:rPr sz="1500" b="1" spc="-80" dirty="0">
                <a:solidFill>
                  <a:srgbClr val="FF7700"/>
                </a:solidFill>
                <a:latin typeface="Arial"/>
                <a:cs typeface="Arial"/>
              </a:rPr>
              <a:t> </a:t>
            </a:r>
            <a:r>
              <a:rPr sz="1500" b="1" spc="-90" dirty="0">
                <a:solidFill>
                  <a:srgbClr val="FF7700"/>
                </a:solidFill>
                <a:latin typeface="Arial"/>
                <a:cs typeface="Arial"/>
              </a:rPr>
              <a:t>Manager</a:t>
            </a:r>
            <a:endParaRPr sz="1500">
              <a:latin typeface="Arial"/>
              <a:cs typeface="Arial"/>
            </a:endParaRPr>
          </a:p>
          <a:p>
            <a:pPr marL="299085" indent="-286385">
              <a:lnSpc>
                <a:spcPts val="1710"/>
              </a:lnSpc>
              <a:buFont typeface="Arial"/>
              <a:buChar char="•"/>
              <a:tabLst>
                <a:tab pos="299085" algn="l"/>
                <a:tab pos="299720" algn="l"/>
              </a:tabLst>
            </a:pPr>
            <a:r>
              <a:rPr sz="1500" b="1" spc="-110" dirty="0">
                <a:solidFill>
                  <a:srgbClr val="FF7700"/>
                </a:solidFill>
                <a:latin typeface="Arial"/>
                <a:cs typeface="Arial"/>
              </a:rPr>
              <a:t>Usage-Pattern</a:t>
            </a:r>
            <a:r>
              <a:rPr sz="1500" b="1" spc="-105" dirty="0">
                <a:solidFill>
                  <a:srgbClr val="FF7700"/>
                </a:solidFill>
                <a:latin typeface="Arial"/>
                <a:cs typeface="Arial"/>
              </a:rPr>
              <a:t> </a:t>
            </a:r>
            <a:r>
              <a:rPr sz="1500" b="1" spc="-145" dirty="0">
                <a:solidFill>
                  <a:srgbClr val="FF7700"/>
                </a:solidFill>
                <a:latin typeface="Arial"/>
                <a:cs typeface="Arial"/>
              </a:rPr>
              <a:t>Tracking</a:t>
            </a:r>
            <a:endParaRPr sz="1500">
              <a:latin typeface="Arial"/>
              <a:cs typeface="Arial"/>
            </a:endParaRPr>
          </a:p>
        </p:txBody>
      </p:sp>
      <p:sp>
        <p:nvSpPr>
          <p:cNvPr id="31" name="object 31"/>
          <p:cNvSpPr txBox="1"/>
          <p:nvPr/>
        </p:nvSpPr>
        <p:spPr>
          <a:xfrm>
            <a:off x="7182993" y="3785361"/>
            <a:ext cx="1113155" cy="459740"/>
          </a:xfrm>
          <a:prstGeom prst="rect">
            <a:avLst/>
          </a:prstGeom>
        </p:spPr>
        <p:txBody>
          <a:bodyPr vert="horz" wrap="square" lIns="0" tIns="12700" rIns="0" bIns="0" rtlCol="0">
            <a:spAutoFit/>
          </a:bodyPr>
          <a:lstStyle/>
          <a:p>
            <a:pPr marL="12700">
              <a:lnSpc>
                <a:spcPts val="1710"/>
              </a:lnSpc>
              <a:spcBef>
                <a:spcPts val="100"/>
              </a:spcBef>
            </a:pPr>
            <a:r>
              <a:rPr sz="1500" b="1" spc="-155" dirty="0">
                <a:solidFill>
                  <a:srgbClr val="FF7700"/>
                </a:solidFill>
                <a:latin typeface="Arial"/>
                <a:cs typeface="Arial"/>
              </a:rPr>
              <a:t>Based </a:t>
            </a:r>
            <a:r>
              <a:rPr sz="1500" b="1" spc="-114" dirty="0">
                <a:solidFill>
                  <a:srgbClr val="FF7700"/>
                </a:solidFill>
                <a:latin typeface="Arial"/>
                <a:cs typeface="Arial"/>
              </a:rPr>
              <a:t>on</a:t>
            </a:r>
            <a:r>
              <a:rPr sz="1500" b="1" spc="-95" dirty="0">
                <a:solidFill>
                  <a:srgbClr val="FF7700"/>
                </a:solidFill>
                <a:latin typeface="Arial"/>
                <a:cs typeface="Arial"/>
              </a:rPr>
              <a:t> </a:t>
            </a:r>
            <a:r>
              <a:rPr sz="1500" b="1" spc="-240" dirty="0">
                <a:solidFill>
                  <a:srgbClr val="FF7700"/>
                </a:solidFill>
                <a:latin typeface="Arial"/>
                <a:cs typeface="Arial"/>
              </a:rPr>
              <a:t>CAB</a:t>
            </a:r>
            <a:endParaRPr sz="1500">
              <a:latin typeface="Arial"/>
              <a:cs typeface="Arial"/>
            </a:endParaRPr>
          </a:p>
          <a:p>
            <a:pPr marL="680085">
              <a:lnSpc>
                <a:spcPts val="1710"/>
              </a:lnSpc>
            </a:pPr>
            <a:r>
              <a:rPr sz="1500" b="1" spc="-75" dirty="0">
                <a:solidFill>
                  <a:srgbClr val="FF7700"/>
                </a:solidFill>
                <a:latin typeface="Arial"/>
                <a:cs typeface="Arial"/>
              </a:rPr>
              <a:t>input</a:t>
            </a:r>
            <a:endParaRPr sz="1500">
              <a:latin typeface="Arial"/>
              <a:cs typeface="Arial"/>
            </a:endParaRPr>
          </a:p>
        </p:txBody>
      </p:sp>
      <p:sp>
        <p:nvSpPr>
          <p:cNvPr id="32" name="object 32"/>
          <p:cNvSpPr/>
          <p:nvPr/>
        </p:nvSpPr>
        <p:spPr>
          <a:xfrm>
            <a:off x="5681471" y="2005583"/>
            <a:ext cx="515112" cy="551688"/>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807464" y="2214372"/>
            <a:ext cx="626363" cy="627888"/>
          </a:xfrm>
          <a:prstGeom prst="rect">
            <a:avLst/>
          </a:prstGeom>
          <a:blipFill>
            <a:blip r:embed="rId4" cstate="print"/>
            <a:stretch>
              <a:fillRect/>
            </a:stretch>
          </a:blipFill>
        </p:spPr>
        <p:txBody>
          <a:bodyPr wrap="square" lIns="0" tIns="0" rIns="0" bIns="0" rtlCol="0"/>
          <a:lstStyle/>
          <a:p>
            <a:endParaRPr/>
          </a:p>
        </p:txBody>
      </p:sp>
      <p:sp>
        <p:nvSpPr>
          <p:cNvPr id="34" name="object 34"/>
          <p:cNvSpPr/>
          <p:nvPr/>
        </p:nvSpPr>
        <p:spPr>
          <a:xfrm>
            <a:off x="5946647" y="5754623"/>
            <a:ext cx="429768" cy="595883"/>
          </a:xfrm>
          <a:prstGeom prst="rect">
            <a:avLst/>
          </a:prstGeom>
          <a:blipFill>
            <a:blip r:embed="rId5" cstate="print"/>
            <a:stretch>
              <a:fillRect/>
            </a:stretch>
          </a:blipFill>
        </p:spPr>
        <p:txBody>
          <a:bodyPr wrap="square" lIns="0" tIns="0" rIns="0" bIns="0" rtlCol="0"/>
          <a:lstStyle/>
          <a:p>
            <a:endParaRPr/>
          </a:p>
        </p:txBody>
      </p:sp>
      <p:sp>
        <p:nvSpPr>
          <p:cNvPr id="35" name="object 35"/>
          <p:cNvSpPr/>
          <p:nvPr/>
        </p:nvSpPr>
        <p:spPr>
          <a:xfrm>
            <a:off x="1536191" y="5556503"/>
            <a:ext cx="429768" cy="595884"/>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821436" y="5556503"/>
            <a:ext cx="565404" cy="477012"/>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9784080" y="2484120"/>
            <a:ext cx="815340" cy="541020"/>
          </a:xfrm>
          <a:prstGeom prst="rect">
            <a:avLst/>
          </a:prstGeom>
          <a:blipFill>
            <a:blip r:embed="rId7" cstate="print"/>
            <a:stretch>
              <a:fillRect/>
            </a:stretch>
          </a:blipFill>
        </p:spPr>
        <p:txBody>
          <a:bodyPr wrap="square" lIns="0" tIns="0" rIns="0" bIns="0" rtlCol="0"/>
          <a:lstStyle/>
          <a:p>
            <a:endParaRPr/>
          </a:p>
        </p:txBody>
      </p:sp>
      <p:sp>
        <p:nvSpPr>
          <p:cNvPr id="38" name="object 38"/>
          <p:cNvSpPr/>
          <p:nvPr/>
        </p:nvSpPr>
        <p:spPr>
          <a:xfrm>
            <a:off x="10488168" y="2077211"/>
            <a:ext cx="1016507" cy="1098803"/>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44500" y="224739"/>
            <a:ext cx="3955415" cy="574675"/>
          </a:xfrm>
          <a:prstGeom prst="rect">
            <a:avLst/>
          </a:prstGeom>
        </p:spPr>
        <p:txBody>
          <a:bodyPr vert="horz" wrap="square" lIns="0" tIns="12700" rIns="0" bIns="0" rtlCol="0">
            <a:spAutoFit/>
          </a:bodyPr>
          <a:lstStyle/>
          <a:p>
            <a:pPr marL="12700">
              <a:lnSpc>
                <a:spcPct val="100000"/>
              </a:lnSpc>
              <a:spcBef>
                <a:spcPts val="100"/>
              </a:spcBef>
            </a:pPr>
            <a:r>
              <a:rPr sz="3600" spc="-95" dirty="0">
                <a:solidFill>
                  <a:srgbClr val="57585B"/>
                </a:solidFill>
                <a:latin typeface="Arial"/>
                <a:cs typeface="Arial"/>
              </a:rPr>
              <a:t>Innovation</a:t>
            </a:r>
            <a:r>
              <a:rPr sz="3600" spc="-275" dirty="0">
                <a:solidFill>
                  <a:srgbClr val="57585B"/>
                </a:solidFill>
                <a:latin typeface="Arial"/>
                <a:cs typeface="Arial"/>
              </a:rPr>
              <a:t> </a:t>
            </a:r>
            <a:r>
              <a:rPr sz="3600" spc="-140" dirty="0">
                <a:solidFill>
                  <a:srgbClr val="57585B"/>
                </a:solidFill>
                <a:latin typeface="Arial"/>
                <a:cs typeface="Arial"/>
              </a:rPr>
              <a:t>Highlights</a:t>
            </a:r>
            <a:endParaRPr sz="3600">
              <a:latin typeface="Arial"/>
              <a:cs typeface="Arial"/>
            </a:endParaRPr>
          </a:p>
        </p:txBody>
      </p:sp>
      <p:sp>
        <p:nvSpPr>
          <p:cNvPr id="6" name="object 6"/>
          <p:cNvSpPr/>
          <p:nvPr/>
        </p:nvSpPr>
        <p:spPr>
          <a:xfrm>
            <a:off x="9057893" y="2350770"/>
            <a:ext cx="1979930" cy="1978660"/>
          </a:xfrm>
          <a:custGeom>
            <a:avLst/>
            <a:gdLst/>
            <a:ahLst/>
            <a:cxnLst/>
            <a:rect l="l" t="t" r="r" b="b"/>
            <a:pathLst>
              <a:path w="1979929" h="1978660">
                <a:moveTo>
                  <a:pt x="0" y="989076"/>
                </a:moveTo>
                <a:lnTo>
                  <a:pt x="1141" y="941156"/>
                </a:lnTo>
                <a:lnTo>
                  <a:pt x="4530" y="893825"/>
                </a:lnTo>
                <a:lnTo>
                  <a:pt x="10116" y="847134"/>
                </a:lnTo>
                <a:lnTo>
                  <a:pt x="17845" y="801135"/>
                </a:lnTo>
                <a:lnTo>
                  <a:pt x="27668" y="755880"/>
                </a:lnTo>
                <a:lnTo>
                  <a:pt x="39531" y="711420"/>
                </a:lnTo>
                <a:lnTo>
                  <a:pt x="53383" y="667808"/>
                </a:lnTo>
                <a:lnTo>
                  <a:pt x="69172" y="625096"/>
                </a:lnTo>
                <a:lnTo>
                  <a:pt x="86847" y="583334"/>
                </a:lnTo>
                <a:lnTo>
                  <a:pt x="106355" y="542576"/>
                </a:lnTo>
                <a:lnTo>
                  <a:pt x="127644" y="502872"/>
                </a:lnTo>
                <a:lnTo>
                  <a:pt x="150663" y="464275"/>
                </a:lnTo>
                <a:lnTo>
                  <a:pt x="175361" y="426836"/>
                </a:lnTo>
                <a:lnTo>
                  <a:pt x="201684" y="390608"/>
                </a:lnTo>
                <a:lnTo>
                  <a:pt x="229582" y="355642"/>
                </a:lnTo>
                <a:lnTo>
                  <a:pt x="259002" y="321989"/>
                </a:lnTo>
                <a:lnTo>
                  <a:pt x="289893" y="289702"/>
                </a:lnTo>
                <a:lnTo>
                  <a:pt x="322203" y="258833"/>
                </a:lnTo>
                <a:lnTo>
                  <a:pt x="355879" y="229433"/>
                </a:lnTo>
                <a:lnTo>
                  <a:pt x="390872" y="201555"/>
                </a:lnTo>
                <a:lnTo>
                  <a:pt x="427127" y="175249"/>
                </a:lnTo>
                <a:lnTo>
                  <a:pt x="464594" y="150568"/>
                </a:lnTo>
                <a:lnTo>
                  <a:pt x="503221" y="127564"/>
                </a:lnTo>
                <a:lnTo>
                  <a:pt x="542955" y="106289"/>
                </a:lnTo>
                <a:lnTo>
                  <a:pt x="583746" y="86793"/>
                </a:lnTo>
                <a:lnTo>
                  <a:pt x="625541" y="69130"/>
                </a:lnTo>
                <a:lnTo>
                  <a:pt x="668289" y="53351"/>
                </a:lnTo>
                <a:lnTo>
                  <a:pt x="711937" y="39507"/>
                </a:lnTo>
                <a:lnTo>
                  <a:pt x="756434" y="27651"/>
                </a:lnTo>
                <a:lnTo>
                  <a:pt x="801728" y="17835"/>
                </a:lnTo>
                <a:lnTo>
                  <a:pt x="847767" y="10110"/>
                </a:lnTo>
                <a:lnTo>
                  <a:pt x="894500" y="4527"/>
                </a:lnTo>
                <a:lnTo>
                  <a:pt x="941874" y="1140"/>
                </a:lnTo>
                <a:lnTo>
                  <a:pt x="989837" y="0"/>
                </a:lnTo>
                <a:lnTo>
                  <a:pt x="1037801" y="1140"/>
                </a:lnTo>
                <a:lnTo>
                  <a:pt x="1085175" y="4527"/>
                </a:lnTo>
                <a:lnTo>
                  <a:pt x="1131908" y="10110"/>
                </a:lnTo>
                <a:lnTo>
                  <a:pt x="1177947" y="17835"/>
                </a:lnTo>
                <a:lnTo>
                  <a:pt x="1223241" y="27651"/>
                </a:lnTo>
                <a:lnTo>
                  <a:pt x="1267738" y="39507"/>
                </a:lnTo>
                <a:lnTo>
                  <a:pt x="1311386" y="53351"/>
                </a:lnTo>
                <a:lnTo>
                  <a:pt x="1354134" y="69130"/>
                </a:lnTo>
                <a:lnTo>
                  <a:pt x="1395929" y="86793"/>
                </a:lnTo>
                <a:lnTo>
                  <a:pt x="1436720" y="106289"/>
                </a:lnTo>
                <a:lnTo>
                  <a:pt x="1476454" y="127564"/>
                </a:lnTo>
                <a:lnTo>
                  <a:pt x="1515081" y="150568"/>
                </a:lnTo>
                <a:lnTo>
                  <a:pt x="1552548" y="175249"/>
                </a:lnTo>
                <a:lnTo>
                  <a:pt x="1588803" y="201555"/>
                </a:lnTo>
                <a:lnTo>
                  <a:pt x="1623796" y="229433"/>
                </a:lnTo>
                <a:lnTo>
                  <a:pt x="1657472" y="258833"/>
                </a:lnTo>
                <a:lnTo>
                  <a:pt x="1689782" y="289702"/>
                </a:lnTo>
                <a:lnTo>
                  <a:pt x="1720673" y="321989"/>
                </a:lnTo>
                <a:lnTo>
                  <a:pt x="1750093" y="355642"/>
                </a:lnTo>
                <a:lnTo>
                  <a:pt x="1777991" y="390608"/>
                </a:lnTo>
                <a:lnTo>
                  <a:pt x="1804314" y="426836"/>
                </a:lnTo>
                <a:lnTo>
                  <a:pt x="1829012" y="464275"/>
                </a:lnTo>
                <a:lnTo>
                  <a:pt x="1852031" y="502872"/>
                </a:lnTo>
                <a:lnTo>
                  <a:pt x="1873320" y="542576"/>
                </a:lnTo>
                <a:lnTo>
                  <a:pt x="1892828" y="583334"/>
                </a:lnTo>
                <a:lnTo>
                  <a:pt x="1910503" y="625096"/>
                </a:lnTo>
                <a:lnTo>
                  <a:pt x="1926292" y="667808"/>
                </a:lnTo>
                <a:lnTo>
                  <a:pt x="1940144" y="711420"/>
                </a:lnTo>
                <a:lnTo>
                  <a:pt x="1952007" y="755880"/>
                </a:lnTo>
                <a:lnTo>
                  <a:pt x="1961830" y="801135"/>
                </a:lnTo>
                <a:lnTo>
                  <a:pt x="1969559" y="847134"/>
                </a:lnTo>
                <a:lnTo>
                  <a:pt x="1975145" y="893825"/>
                </a:lnTo>
                <a:lnTo>
                  <a:pt x="1978534" y="941156"/>
                </a:lnTo>
                <a:lnTo>
                  <a:pt x="1979676" y="989076"/>
                </a:lnTo>
                <a:lnTo>
                  <a:pt x="1978534" y="1036995"/>
                </a:lnTo>
                <a:lnTo>
                  <a:pt x="1975145" y="1084326"/>
                </a:lnTo>
                <a:lnTo>
                  <a:pt x="1969559" y="1131017"/>
                </a:lnTo>
                <a:lnTo>
                  <a:pt x="1961830" y="1177016"/>
                </a:lnTo>
                <a:lnTo>
                  <a:pt x="1952007" y="1222271"/>
                </a:lnTo>
                <a:lnTo>
                  <a:pt x="1940144" y="1266731"/>
                </a:lnTo>
                <a:lnTo>
                  <a:pt x="1926292" y="1310343"/>
                </a:lnTo>
                <a:lnTo>
                  <a:pt x="1910503" y="1353055"/>
                </a:lnTo>
                <a:lnTo>
                  <a:pt x="1892828" y="1394817"/>
                </a:lnTo>
                <a:lnTo>
                  <a:pt x="1873320" y="1435575"/>
                </a:lnTo>
                <a:lnTo>
                  <a:pt x="1852031" y="1475279"/>
                </a:lnTo>
                <a:lnTo>
                  <a:pt x="1829012" y="1513876"/>
                </a:lnTo>
                <a:lnTo>
                  <a:pt x="1804314" y="1551315"/>
                </a:lnTo>
                <a:lnTo>
                  <a:pt x="1777991" y="1587543"/>
                </a:lnTo>
                <a:lnTo>
                  <a:pt x="1750093" y="1622509"/>
                </a:lnTo>
                <a:lnTo>
                  <a:pt x="1720673" y="1656162"/>
                </a:lnTo>
                <a:lnTo>
                  <a:pt x="1689782" y="1688449"/>
                </a:lnTo>
                <a:lnTo>
                  <a:pt x="1657472" y="1719318"/>
                </a:lnTo>
                <a:lnTo>
                  <a:pt x="1623796" y="1748718"/>
                </a:lnTo>
                <a:lnTo>
                  <a:pt x="1588803" y="1776596"/>
                </a:lnTo>
                <a:lnTo>
                  <a:pt x="1552548" y="1802902"/>
                </a:lnTo>
                <a:lnTo>
                  <a:pt x="1515081" y="1827583"/>
                </a:lnTo>
                <a:lnTo>
                  <a:pt x="1476454" y="1850587"/>
                </a:lnTo>
                <a:lnTo>
                  <a:pt x="1436720" y="1871862"/>
                </a:lnTo>
                <a:lnTo>
                  <a:pt x="1395929" y="1891358"/>
                </a:lnTo>
                <a:lnTo>
                  <a:pt x="1354134" y="1909021"/>
                </a:lnTo>
                <a:lnTo>
                  <a:pt x="1311386" y="1924800"/>
                </a:lnTo>
                <a:lnTo>
                  <a:pt x="1267738" y="1938644"/>
                </a:lnTo>
                <a:lnTo>
                  <a:pt x="1223241" y="1950500"/>
                </a:lnTo>
                <a:lnTo>
                  <a:pt x="1177947" y="1960316"/>
                </a:lnTo>
                <a:lnTo>
                  <a:pt x="1131908" y="1968041"/>
                </a:lnTo>
                <a:lnTo>
                  <a:pt x="1085175" y="1973624"/>
                </a:lnTo>
                <a:lnTo>
                  <a:pt x="1037801" y="1977011"/>
                </a:lnTo>
                <a:lnTo>
                  <a:pt x="989837" y="1978152"/>
                </a:lnTo>
                <a:lnTo>
                  <a:pt x="941874" y="1977011"/>
                </a:lnTo>
                <a:lnTo>
                  <a:pt x="894500" y="1973624"/>
                </a:lnTo>
                <a:lnTo>
                  <a:pt x="847767" y="1968041"/>
                </a:lnTo>
                <a:lnTo>
                  <a:pt x="801728" y="1960316"/>
                </a:lnTo>
                <a:lnTo>
                  <a:pt x="756434" y="1950500"/>
                </a:lnTo>
                <a:lnTo>
                  <a:pt x="711937" y="1938644"/>
                </a:lnTo>
                <a:lnTo>
                  <a:pt x="668289" y="1924800"/>
                </a:lnTo>
                <a:lnTo>
                  <a:pt x="625541" y="1909021"/>
                </a:lnTo>
                <a:lnTo>
                  <a:pt x="583746" y="1891358"/>
                </a:lnTo>
                <a:lnTo>
                  <a:pt x="542955" y="1871862"/>
                </a:lnTo>
                <a:lnTo>
                  <a:pt x="503221" y="1850587"/>
                </a:lnTo>
                <a:lnTo>
                  <a:pt x="464594" y="1827583"/>
                </a:lnTo>
                <a:lnTo>
                  <a:pt x="427127" y="1802902"/>
                </a:lnTo>
                <a:lnTo>
                  <a:pt x="390872" y="1776596"/>
                </a:lnTo>
                <a:lnTo>
                  <a:pt x="355879" y="1748718"/>
                </a:lnTo>
                <a:lnTo>
                  <a:pt x="322203" y="1719318"/>
                </a:lnTo>
                <a:lnTo>
                  <a:pt x="289893" y="1688449"/>
                </a:lnTo>
                <a:lnTo>
                  <a:pt x="259002" y="1656162"/>
                </a:lnTo>
                <a:lnTo>
                  <a:pt x="229582" y="1622509"/>
                </a:lnTo>
                <a:lnTo>
                  <a:pt x="201684" y="1587543"/>
                </a:lnTo>
                <a:lnTo>
                  <a:pt x="175361" y="1551315"/>
                </a:lnTo>
                <a:lnTo>
                  <a:pt x="150663" y="1513876"/>
                </a:lnTo>
                <a:lnTo>
                  <a:pt x="127644" y="1475279"/>
                </a:lnTo>
                <a:lnTo>
                  <a:pt x="106355" y="1435575"/>
                </a:lnTo>
                <a:lnTo>
                  <a:pt x="86847" y="1394817"/>
                </a:lnTo>
                <a:lnTo>
                  <a:pt x="69172" y="1353055"/>
                </a:lnTo>
                <a:lnTo>
                  <a:pt x="53383" y="1310343"/>
                </a:lnTo>
                <a:lnTo>
                  <a:pt x="39531" y="1266731"/>
                </a:lnTo>
                <a:lnTo>
                  <a:pt x="27668" y="1222271"/>
                </a:lnTo>
                <a:lnTo>
                  <a:pt x="17845" y="1177016"/>
                </a:lnTo>
                <a:lnTo>
                  <a:pt x="10116" y="1131017"/>
                </a:lnTo>
                <a:lnTo>
                  <a:pt x="4530" y="1084326"/>
                </a:lnTo>
                <a:lnTo>
                  <a:pt x="1141" y="1036995"/>
                </a:lnTo>
                <a:lnTo>
                  <a:pt x="0" y="989076"/>
                </a:lnTo>
                <a:close/>
              </a:path>
            </a:pathLst>
          </a:custGeom>
          <a:ln w="50292">
            <a:solidFill>
              <a:srgbClr val="39913E"/>
            </a:solidFill>
          </a:ln>
        </p:spPr>
        <p:txBody>
          <a:bodyPr wrap="square" lIns="0" tIns="0" rIns="0" bIns="0" rtlCol="0"/>
          <a:lstStyle/>
          <a:p>
            <a:endParaRPr/>
          </a:p>
        </p:txBody>
      </p:sp>
      <p:sp>
        <p:nvSpPr>
          <p:cNvPr id="7" name="object 7"/>
          <p:cNvSpPr txBox="1"/>
          <p:nvPr/>
        </p:nvSpPr>
        <p:spPr>
          <a:xfrm>
            <a:off x="9215119" y="1779778"/>
            <a:ext cx="1665605" cy="345440"/>
          </a:xfrm>
          <a:prstGeom prst="rect">
            <a:avLst/>
          </a:prstGeom>
        </p:spPr>
        <p:txBody>
          <a:bodyPr vert="horz" wrap="square" lIns="0" tIns="12700" rIns="0" bIns="0" rtlCol="0">
            <a:spAutoFit/>
          </a:bodyPr>
          <a:lstStyle/>
          <a:p>
            <a:pPr marL="12700">
              <a:lnSpc>
                <a:spcPct val="100000"/>
              </a:lnSpc>
              <a:spcBef>
                <a:spcPts val="100"/>
              </a:spcBef>
            </a:pPr>
            <a:r>
              <a:rPr sz="2100" b="1" spc="-150" dirty="0">
                <a:solidFill>
                  <a:srgbClr val="4D4F51"/>
                </a:solidFill>
                <a:latin typeface="Arial"/>
                <a:cs typeface="Arial"/>
              </a:rPr>
              <a:t>Administrators</a:t>
            </a:r>
            <a:endParaRPr sz="2100">
              <a:latin typeface="Arial"/>
              <a:cs typeface="Arial"/>
            </a:endParaRPr>
          </a:p>
        </p:txBody>
      </p:sp>
      <p:sp>
        <p:nvSpPr>
          <p:cNvPr id="8" name="object 8"/>
          <p:cNvSpPr/>
          <p:nvPr/>
        </p:nvSpPr>
        <p:spPr>
          <a:xfrm>
            <a:off x="1099566" y="2437638"/>
            <a:ext cx="1979930" cy="1978660"/>
          </a:xfrm>
          <a:custGeom>
            <a:avLst/>
            <a:gdLst/>
            <a:ahLst/>
            <a:cxnLst/>
            <a:rect l="l" t="t" r="r" b="b"/>
            <a:pathLst>
              <a:path w="1979930" h="1978660">
                <a:moveTo>
                  <a:pt x="0" y="989076"/>
                </a:moveTo>
                <a:lnTo>
                  <a:pt x="1141" y="941156"/>
                </a:lnTo>
                <a:lnTo>
                  <a:pt x="4530" y="893825"/>
                </a:lnTo>
                <a:lnTo>
                  <a:pt x="10116" y="847134"/>
                </a:lnTo>
                <a:lnTo>
                  <a:pt x="17845" y="801135"/>
                </a:lnTo>
                <a:lnTo>
                  <a:pt x="27668" y="755880"/>
                </a:lnTo>
                <a:lnTo>
                  <a:pt x="39531" y="711420"/>
                </a:lnTo>
                <a:lnTo>
                  <a:pt x="53383" y="667808"/>
                </a:lnTo>
                <a:lnTo>
                  <a:pt x="69172" y="625096"/>
                </a:lnTo>
                <a:lnTo>
                  <a:pt x="86847" y="583334"/>
                </a:lnTo>
                <a:lnTo>
                  <a:pt x="106355" y="542576"/>
                </a:lnTo>
                <a:lnTo>
                  <a:pt x="127644" y="502872"/>
                </a:lnTo>
                <a:lnTo>
                  <a:pt x="150663" y="464275"/>
                </a:lnTo>
                <a:lnTo>
                  <a:pt x="175361" y="426836"/>
                </a:lnTo>
                <a:lnTo>
                  <a:pt x="201684" y="390608"/>
                </a:lnTo>
                <a:lnTo>
                  <a:pt x="229582" y="355642"/>
                </a:lnTo>
                <a:lnTo>
                  <a:pt x="259002" y="321989"/>
                </a:lnTo>
                <a:lnTo>
                  <a:pt x="289893" y="289702"/>
                </a:lnTo>
                <a:lnTo>
                  <a:pt x="322203" y="258833"/>
                </a:lnTo>
                <a:lnTo>
                  <a:pt x="355879" y="229433"/>
                </a:lnTo>
                <a:lnTo>
                  <a:pt x="390872" y="201555"/>
                </a:lnTo>
                <a:lnTo>
                  <a:pt x="427127" y="175249"/>
                </a:lnTo>
                <a:lnTo>
                  <a:pt x="464594" y="150568"/>
                </a:lnTo>
                <a:lnTo>
                  <a:pt x="503221" y="127564"/>
                </a:lnTo>
                <a:lnTo>
                  <a:pt x="542955" y="106289"/>
                </a:lnTo>
                <a:lnTo>
                  <a:pt x="583746" y="86793"/>
                </a:lnTo>
                <a:lnTo>
                  <a:pt x="625541" y="69130"/>
                </a:lnTo>
                <a:lnTo>
                  <a:pt x="668289" y="53351"/>
                </a:lnTo>
                <a:lnTo>
                  <a:pt x="711937" y="39507"/>
                </a:lnTo>
                <a:lnTo>
                  <a:pt x="756434" y="27651"/>
                </a:lnTo>
                <a:lnTo>
                  <a:pt x="801728" y="17835"/>
                </a:lnTo>
                <a:lnTo>
                  <a:pt x="847767" y="10110"/>
                </a:lnTo>
                <a:lnTo>
                  <a:pt x="894500" y="4527"/>
                </a:lnTo>
                <a:lnTo>
                  <a:pt x="941874" y="1140"/>
                </a:lnTo>
                <a:lnTo>
                  <a:pt x="989838" y="0"/>
                </a:lnTo>
                <a:lnTo>
                  <a:pt x="1037801" y="1140"/>
                </a:lnTo>
                <a:lnTo>
                  <a:pt x="1085175" y="4527"/>
                </a:lnTo>
                <a:lnTo>
                  <a:pt x="1131908" y="10110"/>
                </a:lnTo>
                <a:lnTo>
                  <a:pt x="1177947" y="17835"/>
                </a:lnTo>
                <a:lnTo>
                  <a:pt x="1223241" y="27651"/>
                </a:lnTo>
                <a:lnTo>
                  <a:pt x="1267738" y="39507"/>
                </a:lnTo>
                <a:lnTo>
                  <a:pt x="1311386" y="53351"/>
                </a:lnTo>
                <a:lnTo>
                  <a:pt x="1354134" y="69130"/>
                </a:lnTo>
                <a:lnTo>
                  <a:pt x="1395929" y="86793"/>
                </a:lnTo>
                <a:lnTo>
                  <a:pt x="1436720" y="106289"/>
                </a:lnTo>
                <a:lnTo>
                  <a:pt x="1476454" y="127564"/>
                </a:lnTo>
                <a:lnTo>
                  <a:pt x="1515081" y="150568"/>
                </a:lnTo>
                <a:lnTo>
                  <a:pt x="1552548" y="175249"/>
                </a:lnTo>
                <a:lnTo>
                  <a:pt x="1588803" y="201555"/>
                </a:lnTo>
                <a:lnTo>
                  <a:pt x="1623796" y="229433"/>
                </a:lnTo>
                <a:lnTo>
                  <a:pt x="1657472" y="258833"/>
                </a:lnTo>
                <a:lnTo>
                  <a:pt x="1689782" y="289702"/>
                </a:lnTo>
                <a:lnTo>
                  <a:pt x="1720673" y="321989"/>
                </a:lnTo>
                <a:lnTo>
                  <a:pt x="1750093" y="355642"/>
                </a:lnTo>
                <a:lnTo>
                  <a:pt x="1777991" y="390608"/>
                </a:lnTo>
                <a:lnTo>
                  <a:pt x="1804314" y="426836"/>
                </a:lnTo>
                <a:lnTo>
                  <a:pt x="1829012" y="464275"/>
                </a:lnTo>
                <a:lnTo>
                  <a:pt x="1852031" y="502872"/>
                </a:lnTo>
                <a:lnTo>
                  <a:pt x="1873320" y="542576"/>
                </a:lnTo>
                <a:lnTo>
                  <a:pt x="1892828" y="583334"/>
                </a:lnTo>
                <a:lnTo>
                  <a:pt x="1910503" y="625096"/>
                </a:lnTo>
                <a:lnTo>
                  <a:pt x="1926292" y="667808"/>
                </a:lnTo>
                <a:lnTo>
                  <a:pt x="1940144" y="711420"/>
                </a:lnTo>
                <a:lnTo>
                  <a:pt x="1952007" y="755880"/>
                </a:lnTo>
                <a:lnTo>
                  <a:pt x="1961830" y="801135"/>
                </a:lnTo>
                <a:lnTo>
                  <a:pt x="1969559" y="847134"/>
                </a:lnTo>
                <a:lnTo>
                  <a:pt x="1975145" y="893825"/>
                </a:lnTo>
                <a:lnTo>
                  <a:pt x="1978534" y="941156"/>
                </a:lnTo>
                <a:lnTo>
                  <a:pt x="1979676" y="989076"/>
                </a:lnTo>
                <a:lnTo>
                  <a:pt x="1978534" y="1036995"/>
                </a:lnTo>
                <a:lnTo>
                  <a:pt x="1975145" y="1084326"/>
                </a:lnTo>
                <a:lnTo>
                  <a:pt x="1969559" y="1131017"/>
                </a:lnTo>
                <a:lnTo>
                  <a:pt x="1961830" y="1177016"/>
                </a:lnTo>
                <a:lnTo>
                  <a:pt x="1952007" y="1222271"/>
                </a:lnTo>
                <a:lnTo>
                  <a:pt x="1940144" y="1266731"/>
                </a:lnTo>
                <a:lnTo>
                  <a:pt x="1926292" y="1310343"/>
                </a:lnTo>
                <a:lnTo>
                  <a:pt x="1910503" y="1353055"/>
                </a:lnTo>
                <a:lnTo>
                  <a:pt x="1892828" y="1394817"/>
                </a:lnTo>
                <a:lnTo>
                  <a:pt x="1873320" y="1435575"/>
                </a:lnTo>
                <a:lnTo>
                  <a:pt x="1852031" y="1475279"/>
                </a:lnTo>
                <a:lnTo>
                  <a:pt x="1829012" y="1513876"/>
                </a:lnTo>
                <a:lnTo>
                  <a:pt x="1804314" y="1551315"/>
                </a:lnTo>
                <a:lnTo>
                  <a:pt x="1777991" y="1587543"/>
                </a:lnTo>
                <a:lnTo>
                  <a:pt x="1750093" y="1622509"/>
                </a:lnTo>
                <a:lnTo>
                  <a:pt x="1720673" y="1656162"/>
                </a:lnTo>
                <a:lnTo>
                  <a:pt x="1689782" y="1688449"/>
                </a:lnTo>
                <a:lnTo>
                  <a:pt x="1657472" y="1719318"/>
                </a:lnTo>
                <a:lnTo>
                  <a:pt x="1623796" y="1748718"/>
                </a:lnTo>
                <a:lnTo>
                  <a:pt x="1588803" y="1776596"/>
                </a:lnTo>
                <a:lnTo>
                  <a:pt x="1552548" y="1802902"/>
                </a:lnTo>
                <a:lnTo>
                  <a:pt x="1515081" y="1827583"/>
                </a:lnTo>
                <a:lnTo>
                  <a:pt x="1476454" y="1850587"/>
                </a:lnTo>
                <a:lnTo>
                  <a:pt x="1436720" y="1871862"/>
                </a:lnTo>
                <a:lnTo>
                  <a:pt x="1395929" y="1891358"/>
                </a:lnTo>
                <a:lnTo>
                  <a:pt x="1354134" y="1909021"/>
                </a:lnTo>
                <a:lnTo>
                  <a:pt x="1311386" y="1924800"/>
                </a:lnTo>
                <a:lnTo>
                  <a:pt x="1267738" y="1938644"/>
                </a:lnTo>
                <a:lnTo>
                  <a:pt x="1223241" y="1950500"/>
                </a:lnTo>
                <a:lnTo>
                  <a:pt x="1177947" y="1960316"/>
                </a:lnTo>
                <a:lnTo>
                  <a:pt x="1131908" y="1968041"/>
                </a:lnTo>
                <a:lnTo>
                  <a:pt x="1085175" y="1973624"/>
                </a:lnTo>
                <a:lnTo>
                  <a:pt x="1037801" y="1977011"/>
                </a:lnTo>
                <a:lnTo>
                  <a:pt x="989838" y="1978152"/>
                </a:lnTo>
                <a:lnTo>
                  <a:pt x="941874" y="1977011"/>
                </a:lnTo>
                <a:lnTo>
                  <a:pt x="894500" y="1973624"/>
                </a:lnTo>
                <a:lnTo>
                  <a:pt x="847767" y="1968041"/>
                </a:lnTo>
                <a:lnTo>
                  <a:pt x="801728" y="1960316"/>
                </a:lnTo>
                <a:lnTo>
                  <a:pt x="756434" y="1950500"/>
                </a:lnTo>
                <a:lnTo>
                  <a:pt x="711937" y="1938644"/>
                </a:lnTo>
                <a:lnTo>
                  <a:pt x="668289" y="1924800"/>
                </a:lnTo>
                <a:lnTo>
                  <a:pt x="625541" y="1909021"/>
                </a:lnTo>
                <a:lnTo>
                  <a:pt x="583746" y="1891358"/>
                </a:lnTo>
                <a:lnTo>
                  <a:pt x="542955" y="1871862"/>
                </a:lnTo>
                <a:lnTo>
                  <a:pt x="503221" y="1850587"/>
                </a:lnTo>
                <a:lnTo>
                  <a:pt x="464594" y="1827583"/>
                </a:lnTo>
                <a:lnTo>
                  <a:pt x="427127" y="1802902"/>
                </a:lnTo>
                <a:lnTo>
                  <a:pt x="390872" y="1776596"/>
                </a:lnTo>
                <a:lnTo>
                  <a:pt x="355879" y="1748718"/>
                </a:lnTo>
                <a:lnTo>
                  <a:pt x="322203" y="1719318"/>
                </a:lnTo>
                <a:lnTo>
                  <a:pt x="289893" y="1688449"/>
                </a:lnTo>
                <a:lnTo>
                  <a:pt x="259002" y="1656162"/>
                </a:lnTo>
                <a:lnTo>
                  <a:pt x="229582" y="1622509"/>
                </a:lnTo>
                <a:lnTo>
                  <a:pt x="201684" y="1587543"/>
                </a:lnTo>
                <a:lnTo>
                  <a:pt x="175361" y="1551315"/>
                </a:lnTo>
                <a:lnTo>
                  <a:pt x="150663" y="1513876"/>
                </a:lnTo>
                <a:lnTo>
                  <a:pt x="127644" y="1475279"/>
                </a:lnTo>
                <a:lnTo>
                  <a:pt x="106355" y="1435575"/>
                </a:lnTo>
                <a:lnTo>
                  <a:pt x="86847" y="1394817"/>
                </a:lnTo>
                <a:lnTo>
                  <a:pt x="69172" y="1353055"/>
                </a:lnTo>
                <a:lnTo>
                  <a:pt x="53383" y="1310343"/>
                </a:lnTo>
                <a:lnTo>
                  <a:pt x="39531" y="1266731"/>
                </a:lnTo>
                <a:lnTo>
                  <a:pt x="27668" y="1222271"/>
                </a:lnTo>
                <a:lnTo>
                  <a:pt x="17845" y="1177016"/>
                </a:lnTo>
                <a:lnTo>
                  <a:pt x="10116" y="1131017"/>
                </a:lnTo>
                <a:lnTo>
                  <a:pt x="4530" y="1084326"/>
                </a:lnTo>
                <a:lnTo>
                  <a:pt x="1141" y="1036995"/>
                </a:lnTo>
                <a:lnTo>
                  <a:pt x="0" y="989076"/>
                </a:lnTo>
                <a:close/>
              </a:path>
            </a:pathLst>
          </a:custGeom>
          <a:ln w="50292">
            <a:solidFill>
              <a:srgbClr val="007394"/>
            </a:solidFill>
          </a:ln>
        </p:spPr>
        <p:txBody>
          <a:bodyPr wrap="square" lIns="0" tIns="0" rIns="0" bIns="0" rtlCol="0"/>
          <a:lstStyle/>
          <a:p>
            <a:endParaRPr/>
          </a:p>
        </p:txBody>
      </p:sp>
      <p:sp>
        <p:nvSpPr>
          <p:cNvPr id="9" name="object 9"/>
          <p:cNvSpPr txBox="1"/>
          <p:nvPr/>
        </p:nvSpPr>
        <p:spPr>
          <a:xfrm>
            <a:off x="520700" y="1180247"/>
            <a:ext cx="3879215" cy="945515"/>
          </a:xfrm>
          <a:prstGeom prst="rect">
            <a:avLst/>
          </a:prstGeom>
        </p:spPr>
        <p:txBody>
          <a:bodyPr vert="horz" wrap="square" lIns="0" tIns="137160" rIns="0" bIns="0" rtlCol="0">
            <a:spAutoFit/>
          </a:bodyPr>
          <a:lstStyle/>
          <a:p>
            <a:pPr marL="12700">
              <a:lnSpc>
                <a:spcPct val="100000"/>
              </a:lnSpc>
              <a:spcBef>
                <a:spcPts val="1080"/>
              </a:spcBef>
            </a:pPr>
            <a:r>
              <a:rPr sz="2400" b="1" spc="-165" dirty="0">
                <a:solidFill>
                  <a:srgbClr val="57585B"/>
                </a:solidFill>
                <a:latin typeface="Arial"/>
                <a:cs typeface="Arial"/>
              </a:rPr>
              <a:t>Innovations </a:t>
            </a:r>
            <a:r>
              <a:rPr sz="2400" b="1" spc="-254" dirty="0">
                <a:solidFill>
                  <a:srgbClr val="57585B"/>
                </a:solidFill>
                <a:latin typeface="Arial"/>
                <a:cs typeface="Arial"/>
              </a:rPr>
              <a:t>across</a:t>
            </a:r>
            <a:r>
              <a:rPr sz="2400" b="1" spc="-125" dirty="0">
                <a:solidFill>
                  <a:srgbClr val="57585B"/>
                </a:solidFill>
                <a:latin typeface="Arial"/>
                <a:cs typeface="Arial"/>
              </a:rPr>
              <a:t> </a:t>
            </a:r>
            <a:r>
              <a:rPr sz="2400" b="1" spc="-210" dirty="0" smtClean="0">
                <a:solidFill>
                  <a:srgbClr val="57585B"/>
                </a:solidFill>
                <a:latin typeface="Arial"/>
                <a:cs typeface="Arial"/>
              </a:rPr>
              <a:t>persons</a:t>
            </a:r>
            <a:endParaRPr sz="2400" dirty="0">
              <a:latin typeface="Arial"/>
              <a:cs typeface="Arial"/>
            </a:endParaRPr>
          </a:p>
          <a:p>
            <a:pPr marR="443230" algn="ctr">
              <a:lnSpc>
                <a:spcPct val="100000"/>
              </a:lnSpc>
              <a:spcBef>
                <a:spcPts val="860"/>
              </a:spcBef>
            </a:pPr>
            <a:r>
              <a:rPr sz="2100" b="1" spc="-204" dirty="0">
                <a:solidFill>
                  <a:srgbClr val="4D4F51"/>
                </a:solidFill>
                <a:latin typeface="Arial"/>
                <a:cs typeface="Arial"/>
              </a:rPr>
              <a:t>Users</a:t>
            </a:r>
            <a:endParaRPr sz="2100" dirty="0">
              <a:latin typeface="Arial"/>
              <a:cs typeface="Arial"/>
            </a:endParaRPr>
          </a:p>
        </p:txBody>
      </p:sp>
      <p:sp>
        <p:nvSpPr>
          <p:cNvPr id="10" name="object 10"/>
          <p:cNvSpPr txBox="1"/>
          <p:nvPr/>
        </p:nvSpPr>
        <p:spPr>
          <a:xfrm>
            <a:off x="645363" y="4531914"/>
            <a:ext cx="2854960" cy="1544654"/>
          </a:xfrm>
          <a:prstGeom prst="rect">
            <a:avLst/>
          </a:prstGeom>
        </p:spPr>
        <p:txBody>
          <a:bodyPr vert="horz" wrap="square" lIns="0" tIns="104775" rIns="0" bIns="0" rtlCol="0">
            <a:spAutoFit/>
          </a:bodyPr>
          <a:lstStyle/>
          <a:p>
            <a:pPr marL="189230" indent="-176530">
              <a:lnSpc>
                <a:spcPct val="100000"/>
              </a:lnSpc>
              <a:spcBef>
                <a:spcPts val="825"/>
              </a:spcBef>
              <a:buClr>
                <a:srgbClr val="57585B"/>
              </a:buClr>
              <a:buChar char="•"/>
              <a:tabLst>
                <a:tab pos="189865" algn="l"/>
              </a:tabLst>
            </a:pPr>
            <a:r>
              <a:rPr sz="1900" spc="-195" dirty="0">
                <a:solidFill>
                  <a:srgbClr val="4D4F51"/>
                </a:solidFill>
                <a:latin typeface="Arial"/>
                <a:cs typeface="Arial"/>
              </a:rPr>
              <a:t>Sky </a:t>
            </a:r>
            <a:r>
              <a:rPr sz="1900" spc="-105" dirty="0">
                <a:solidFill>
                  <a:srgbClr val="4D4F51"/>
                </a:solidFill>
                <a:latin typeface="Arial"/>
                <a:cs typeface="Arial"/>
              </a:rPr>
              <a:t>Blue</a:t>
            </a:r>
            <a:r>
              <a:rPr sz="1900" spc="-5" dirty="0">
                <a:solidFill>
                  <a:srgbClr val="4D4F51"/>
                </a:solidFill>
                <a:latin typeface="Arial"/>
                <a:cs typeface="Arial"/>
              </a:rPr>
              <a:t> </a:t>
            </a:r>
            <a:r>
              <a:rPr sz="1900" spc="-125" dirty="0" smtClean="0">
                <a:solidFill>
                  <a:srgbClr val="4D4F51"/>
                </a:solidFill>
                <a:latin typeface="Arial"/>
                <a:cs typeface="Arial"/>
              </a:rPr>
              <a:t>Theme</a:t>
            </a:r>
            <a:endParaRPr lang="en-US" sz="1900" spc="-125" dirty="0" smtClean="0">
              <a:solidFill>
                <a:srgbClr val="4D4F51"/>
              </a:solidFill>
              <a:latin typeface="Arial"/>
              <a:cs typeface="Arial"/>
            </a:endParaRPr>
          </a:p>
          <a:p>
            <a:pPr marL="189230" indent="-176530">
              <a:lnSpc>
                <a:spcPct val="100000"/>
              </a:lnSpc>
              <a:spcBef>
                <a:spcPts val="720"/>
              </a:spcBef>
              <a:buClr>
                <a:srgbClr val="57585B"/>
              </a:buClr>
              <a:buChar char="•"/>
              <a:tabLst>
                <a:tab pos="189865" algn="l"/>
              </a:tabLst>
            </a:pPr>
            <a:r>
              <a:rPr sz="1900" spc="-40" dirty="0" smtClean="0">
                <a:solidFill>
                  <a:srgbClr val="4D4F51"/>
                </a:solidFill>
                <a:latin typeface="Arial"/>
                <a:cs typeface="Arial"/>
              </a:rPr>
              <a:t>Multitasking</a:t>
            </a:r>
            <a:r>
              <a:rPr lang="en-US" sz="1900" spc="-40" dirty="0" smtClean="0">
                <a:solidFill>
                  <a:srgbClr val="4D4F51"/>
                </a:solidFill>
                <a:latin typeface="Arial"/>
                <a:cs typeface="Arial"/>
              </a:rPr>
              <a:t> </a:t>
            </a:r>
            <a:endParaRPr sz="1900" dirty="0">
              <a:latin typeface="Arial"/>
              <a:cs typeface="Arial"/>
            </a:endParaRPr>
          </a:p>
          <a:p>
            <a:pPr marL="189230" indent="-176530">
              <a:lnSpc>
                <a:spcPct val="100000"/>
              </a:lnSpc>
              <a:spcBef>
                <a:spcPts val="720"/>
              </a:spcBef>
              <a:buClr>
                <a:srgbClr val="57585B"/>
              </a:buClr>
              <a:buChar char="•"/>
              <a:tabLst>
                <a:tab pos="189865" algn="l"/>
              </a:tabLst>
            </a:pPr>
            <a:r>
              <a:rPr sz="1900" spc="-30" dirty="0" smtClean="0">
                <a:solidFill>
                  <a:srgbClr val="4D4F51"/>
                </a:solidFill>
                <a:latin typeface="Arial"/>
                <a:cs typeface="Arial"/>
              </a:rPr>
              <a:t>Mobile </a:t>
            </a:r>
            <a:r>
              <a:rPr sz="1900" spc="-105" dirty="0">
                <a:solidFill>
                  <a:srgbClr val="4D4F51"/>
                </a:solidFill>
                <a:latin typeface="Arial"/>
                <a:cs typeface="Arial"/>
              </a:rPr>
              <a:t>UI</a:t>
            </a:r>
            <a:r>
              <a:rPr sz="1900" spc="-175" dirty="0">
                <a:solidFill>
                  <a:srgbClr val="4D4F51"/>
                </a:solidFill>
                <a:latin typeface="Arial"/>
                <a:cs typeface="Arial"/>
              </a:rPr>
              <a:t> </a:t>
            </a:r>
            <a:r>
              <a:rPr sz="1900" spc="-110" dirty="0">
                <a:solidFill>
                  <a:srgbClr val="4D4F51"/>
                </a:solidFill>
                <a:latin typeface="Arial"/>
                <a:cs typeface="Arial"/>
              </a:rPr>
              <a:t>Enhancements</a:t>
            </a:r>
            <a:endParaRPr sz="1900" dirty="0">
              <a:latin typeface="Arial"/>
              <a:cs typeface="Arial"/>
            </a:endParaRPr>
          </a:p>
          <a:p>
            <a:pPr marL="189230" indent="-176530">
              <a:lnSpc>
                <a:spcPct val="100000"/>
              </a:lnSpc>
              <a:spcBef>
                <a:spcPts val="720"/>
              </a:spcBef>
              <a:buClr>
                <a:srgbClr val="57585B"/>
              </a:buClr>
              <a:buChar char="•"/>
              <a:tabLst>
                <a:tab pos="189865" algn="l"/>
              </a:tabLst>
            </a:pPr>
            <a:r>
              <a:rPr sz="1900" spc="-125" dirty="0">
                <a:solidFill>
                  <a:srgbClr val="4D4F51"/>
                </a:solidFill>
                <a:latin typeface="Arial"/>
                <a:cs typeface="Arial"/>
              </a:rPr>
              <a:t>Live </a:t>
            </a:r>
            <a:r>
              <a:rPr sz="1900" spc="-110" dirty="0">
                <a:solidFill>
                  <a:srgbClr val="4D4F51"/>
                </a:solidFill>
                <a:latin typeface="Arial"/>
                <a:cs typeface="Arial"/>
              </a:rPr>
              <a:t>Experience</a:t>
            </a:r>
            <a:r>
              <a:rPr sz="1900" spc="-75" dirty="0">
                <a:solidFill>
                  <a:srgbClr val="4D4F51"/>
                </a:solidFill>
                <a:latin typeface="Arial"/>
                <a:cs typeface="Arial"/>
              </a:rPr>
              <a:t> </a:t>
            </a:r>
            <a:r>
              <a:rPr sz="1900" spc="-45" dirty="0">
                <a:solidFill>
                  <a:srgbClr val="4D4F51"/>
                </a:solidFill>
                <a:latin typeface="Arial"/>
                <a:cs typeface="Arial"/>
              </a:rPr>
              <a:t>Integration</a:t>
            </a:r>
            <a:endParaRPr sz="1900" dirty="0">
              <a:latin typeface="Arial"/>
              <a:cs typeface="Arial"/>
            </a:endParaRPr>
          </a:p>
        </p:txBody>
      </p:sp>
      <p:sp>
        <p:nvSpPr>
          <p:cNvPr id="11" name="object 11"/>
          <p:cNvSpPr/>
          <p:nvPr/>
        </p:nvSpPr>
        <p:spPr>
          <a:xfrm>
            <a:off x="3985259" y="2299716"/>
            <a:ext cx="0" cy="2804795"/>
          </a:xfrm>
          <a:custGeom>
            <a:avLst/>
            <a:gdLst/>
            <a:ahLst/>
            <a:cxnLst/>
            <a:rect l="l" t="t" r="r" b="b"/>
            <a:pathLst>
              <a:path h="2804795">
                <a:moveTo>
                  <a:pt x="0" y="0"/>
                </a:moveTo>
                <a:lnTo>
                  <a:pt x="0" y="2804287"/>
                </a:lnTo>
              </a:path>
            </a:pathLst>
          </a:custGeom>
          <a:ln w="6096">
            <a:solidFill>
              <a:srgbClr val="E89BAC"/>
            </a:solidFill>
          </a:ln>
        </p:spPr>
        <p:txBody>
          <a:bodyPr wrap="square" lIns="0" tIns="0" rIns="0" bIns="0" rtlCol="0"/>
          <a:lstStyle/>
          <a:p>
            <a:endParaRPr/>
          </a:p>
        </p:txBody>
      </p:sp>
      <p:sp>
        <p:nvSpPr>
          <p:cNvPr id="12" name="object 12"/>
          <p:cNvSpPr/>
          <p:nvPr/>
        </p:nvSpPr>
        <p:spPr>
          <a:xfrm>
            <a:off x="5008626" y="2350770"/>
            <a:ext cx="1979930" cy="1978660"/>
          </a:xfrm>
          <a:custGeom>
            <a:avLst/>
            <a:gdLst/>
            <a:ahLst/>
            <a:cxnLst/>
            <a:rect l="l" t="t" r="r" b="b"/>
            <a:pathLst>
              <a:path w="1979929" h="1978660">
                <a:moveTo>
                  <a:pt x="0" y="989076"/>
                </a:moveTo>
                <a:lnTo>
                  <a:pt x="1141" y="941156"/>
                </a:lnTo>
                <a:lnTo>
                  <a:pt x="4530" y="893825"/>
                </a:lnTo>
                <a:lnTo>
                  <a:pt x="10116" y="847134"/>
                </a:lnTo>
                <a:lnTo>
                  <a:pt x="17845" y="801135"/>
                </a:lnTo>
                <a:lnTo>
                  <a:pt x="27668" y="755880"/>
                </a:lnTo>
                <a:lnTo>
                  <a:pt x="39531" y="711420"/>
                </a:lnTo>
                <a:lnTo>
                  <a:pt x="53383" y="667808"/>
                </a:lnTo>
                <a:lnTo>
                  <a:pt x="69172" y="625096"/>
                </a:lnTo>
                <a:lnTo>
                  <a:pt x="86847" y="583334"/>
                </a:lnTo>
                <a:lnTo>
                  <a:pt x="106355" y="542576"/>
                </a:lnTo>
                <a:lnTo>
                  <a:pt x="127644" y="502872"/>
                </a:lnTo>
                <a:lnTo>
                  <a:pt x="150663" y="464275"/>
                </a:lnTo>
                <a:lnTo>
                  <a:pt x="175361" y="426836"/>
                </a:lnTo>
                <a:lnTo>
                  <a:pt x="201684" y="390608"/>
                </a:lnTo>
                <a:lnTo>
                  <a:pt x="229582" y="355642"/>
                </a:lnTo>
                <a:lnTo>
                  <a:pt x="259002" y="321989"/>
                </a:lnTo>
                <a:lnTo>
                  <a:pt x="289893" y="289702"/>
                </a:lnTo>
                <a:lnTo>
                  <a:pt x="322203" y="258833"/>
                </a:lnTo>
                <a:lnTo>
                  <a:pt x="355879" y="229433"/>
                </a:lnTo>
                <a:lnTo>
                  <a:pt x="390872" y="201555"/>
                </a:lnTo>
                <a:lnTo>
                  <a:pt x="427127" y="175249"/>
                </a:lnTo>
                <a:lnTo>
                  <a:pt x="464594" y="150568"/>
                </a:lnTo>
                <a:lnTo>
                  <a:pt x="503221" y="127564"/>
                </a:lnTo>
                <a:lnTo>
                  <a:pt x="542955" y="106289"/>
                </a:lnTo>
                <a:lnTo>
                  <a:pt x="583746" y="86793"/>
                </a:lnTo>
                <a:lnTo>
                  <a:pt x="625541" y="69130"/>
                </a:lnTo>
                <a:lnTo>
                  <a:pt x="668289" y="53351"/>
                </a:lnTo>
                <a:lnTo>
                  <a:pt x="711937" y="39507"/>
                </a:lnTo>
                <a:lnTo>
                  <a:pt x="756434" y="27651"/>
                </a:lnTo>
                <a:lnTo>
                  <a:pt x="801728" y="17835"/>
                </a:lnTo>
                <a:lnTo>
                  <a:pt x="847767" y="10110"/>
                </a:lnTo>
                <a:lnTo>
                  <a:pt x="894500" y="4527"/>
                </a:lnTo>
                <a:lnTo>
                  <a:pt x="941874" y="1140"/>
                </a:lnTo>
                <a:lnTo>
                  <a:pt x="989838" y="0"/>
                </a:lnTo>
                <a:lnTo>
                  <a:pt x="1037801" y="1140"/>
                </a:lnTo>
                <a:lnTo>
                  <a:pt x="1085175" y="4527"/>
                </a:lnTo>
                <a:lnTo>
                  <a:pt x="1131908" y="10110"/>
                </a:lnTo>
                <a:lnTo>
                  <a:pt x="1177947" y="17835"/>
                </a:lnTo>
                <a:lnTo>
                  <a:pt x="1223241" y="27651"/>
                </a:lnTo>
                <a:lnTo>
                  <a:pt x="1267738" y="39507"/>
                </a:lnTo>
                <a:lnTo>
                  <a:pt x="1311386" y="53351"/>
                </a:lnTo>
                <a:lnTo>
                  <a:pt x="1354134" y="69130"/>
                </a:lnTo>
                <a:lnTo>
                  <a:pt x="1395929" y="86793"/>
                </a:lnTo>
                <a:lnTo>
                  <a:pt x="1436720" y="106289"/>
                </a:lnTo>
                <a:lnTo>
                  <a:pt x="1476454" y="127564"/>
                </a:lnTo>
                <a:lnTo>
                  <a:pt x="1515081" y="150568"/>
                </a:lnTo>
                <a:lnTo>
                  <a:pt x="1552548" y="175249"/>
                </a:lnTo>
                <a:lnTo>
                  <a:pt x="1588803" y="201555"/>
                </a:lnTo>
                <a:lnTo>
                  <a:pt x="1623796" y="229433"/>
                </a:lnTo>
                <a:lnTo>
                  <a:pt x="1657472" y="258833"/>
                </a:lnTo>
                <a:lnTo>
                  <a:pt x="1689782" y="289702"/>
                </a:lnTo>
                <a:lnTo>
                  <a:pt x="1720673" y="321989"/>
                </a:lnTo>
                <a:lnTo>
                  <a:pt x="1750093" y="355642"/>
                </a:lnTo>
                <a:lnTo>
                  <a:pt x="1777991" y="390608"/>
                </a:lnTo>
                <a:lnTo>
                  <a:pt x="1804314" y="426836"/>
                </a:lnTo>
                <a:lnTo>
                  <a:pt x="1829012" y="464275"/>
                </a:lnTo>
                <a:lnTo>
                  <a:pt x="1852031" y="502872"/>
                </a:lnTo>
                <a:lnTo>
                  <a:pt x="1873320" y="542576"/>
                </a:lnTo>
                <a:lnTo>
                  <a:pt x="1892828" y="583334"/>
                </a:lnTo>
                <a:lnTo>
                  <a:pt x="1910503" y="625096"/>
                </a:lnTo>
                <a:lnTo>
                  <a:pt x="1926292" y="667808"/>
                </a:lnTo>
                <a:lnTo>
                  <a:pt x="1940144" y="711420"/>
                </a:lnTo>
                <a:lnTo>
                  <a:pt x="1952007" y="755880"/>
                </a:lnTo>
                <a:lnTo>
                  <a:pt x="1961830" y="801135"/>
                </a:lnTo>
                <a:lnTo>
                  <a:pt x="1969559" y="847134"/>
                </a:lnTo>
                <a:lnTo>
                  <a:pt x="1975145" y="893825"/>
                </a:lnTo>
                <a:lnTo>
                  <a:pt x="1978534" y="941156"/>
                </a:lnTo>
                <a:lnTo>
                  <a:pt x="1979676" y="989076"/>
                </a:lnTo>
                <a:lnTo>
                  <a:pt x="1978534" y="1036995"/>
                </a:lnTo>
                <a:lnTo>
                  <a:pt x="1975145" y="1084326"/>
                </a:lnTo>
                <a:lnTo>
                  <a:pt x="1969559" y="1131017"/>
                </a:lnTo>
                <a:lnTo>
                  <a:pt x="1961830" y="1177016"/>
                </a:lnTo>
                <a:lnTo>
                  <a:pt x="1952007" y="1222271"/>
                </a:lnTo>
                <a:lnTo>
                  <a:pt x="1940144" y="1266731"/>
                </a:lnTo>
                <a:lnTo>
                  <a:pt x="1926292" y="1310343"/>
                </a:lnTo>
                <a:lnTo>
                  <a:pt x="1910503" y="1353055"/>
                </a:lnTo>
                <a:lnTo>
                  <a:pt x="1892828" y="1394817"/>
                </a:lnTo>
                <a:lnTo>
                  <a:pt x="1873320" y="1435575"/>
                </a:lnTo>
                <a:lnTo>
                  <a:pt x="1852031" y="1475279"/>
                </a:lnTo>
                <a:lnTo>
                  <a:pt x="1829012" y="1513876"/>
                </a:lnTo>
                <a:lnTo>
                  <a:pt x="1804314" y="1551315"/>
                </a:lnTo>
                <a:lnTo>
                  <a:pt x="1777991" y="1587543"/>
                </a:lnTo>
                <a:lnTo>
                  <a:pt x="1750093" y="1622509"/>
                </a:lnTo>
                <a:lnTo>
                  <a:pt x="1720673" y="1656162"/>
                </a:lnTo>
                <a:lnTo>
                  <a:pt x="1689782" y="1688449"/>
                </a:lnTo>
                <a:lnTo>
                  <a:pt x="1657472" y="1719318"/>
                </a:lnTo>
                <a:lnTo>
                  <a:pt x="1623796" y="1748718"/>
                </a:lnTo>
                <a:lnTo>
                  <a:pt x="1588803" y="1776596"/>
                </a:lnTo>
                <a:lnTo>
                  <a:pt x="1552548" y="1802902"/>
                </a:lnTo>
                <a:lnTo>
                  <a:pt x="1515081" y="1827583"/>
                </a:lnTo>
                <a:lnTo>
                  <a:pt x="1476454" y="1850587"/>
                </a:lnTo>
                <a:lnTo>
                  <a:pt x="1436720" y="1871862"/>
                </a:lnTo>
                <a:lnTo>
                  <a:pt x="1395929" y="1891358"/>
                </a:lnTo>
                <a:lnTo>
                  <a:pt x="1354134" y="1909021"/>
                </a:lnTo>
                <a:lnTo>
                  <a:pt x="1311386" y="1924800"/>
                </a:lnTo>
                <a:lnTo>
                  <a:pt x="1267738" y="1938644"/>
                </a:lnTo>
                <a:lnTo>
                  <a:pt x="1223241" y="1950500"/>
                </a:lnTo>
                <a:lnTo>
                  <a:pt x="1177947" y="1960316"/>
                </a:lnTo>
                <a:lnTo>
                  <a:pt x="1131908" y="1968041"/>
                </a:lnTo>
                <a:lnTo>
                  <a:pt x="1085175" y="1973624"/>
                </a:lnTo>
                <a:lnTo>
                  <a:pt x="1037801" y="1977011"/>
                </a:lnTo>
                <a:lnTo>
                  <a:pt x="989838" y="1978152"/>
                </a:lnTo>
                <a:lnTo>
                  <a:pt x="941874" y="1977011"/>
                </a:lnTo>
                <a:lnTo>
                  <a:pt x="894500" y="1973624"/>
                </a:lnTo>
                <a:lnTo>
                  <a:pt x="847767" y="1968041"/>
                </a:lnTo>
                <a:lnTo>
                  <a:pt x="801728" y="1960316"/>
                </a:lnTo>
                <a:lnTo>
                  <a:pt x="756434" y="1950500"/>
                </a:lnTo>
                <a:lnTo>
                  <a:pt x="711937" y="1938644"/>
                </a:lnTo>
                <a:lnTo>
                  <a:pt x="668289" y="1924800"/>
                </a:lnTo>
                <a:lnTo>
                  <a:pt x="625541" y="1909021"/>
                </a:lnTo>
                <a:lnTo>
                  <a:pt x="583746" y="1891358"/>
                </a:lnTo>
                <a:lnTo>
                  <a:pt x="542955" y="1871862"/>
                </a:lnTo>
                <a:lnTo>
                  <a:pt x="503221" y="1850587"/>
                </a:lnTo>
                <a:lnTo>
                  <a:pt x="464594" y="1827583"/>
                </a:lnTo>
                <a:lnTo>
                  <a:pt x="427127" y="1802902"/>
                </a:lnTo>
                <a:lnTo>
                  <a:pt x="390872" y="1776596"/>
                </a:lnTo>
                <a:lnTo>
                  <a:pt x="355879" y="1748718"/>
                </a:lnTo>
                <a:lnTo>
                  <a:pt x="322203" y="1719318"/>
                </a:lnTo>
                <a:lnTo>
                  <a:pt x="289893" y="1688449"/>
                </a:lnTo>
                <a:lnTo>
                  <a:pt x="259002" y="1656162"/>
                </a:lnTo>
                <a:lnTo>
                  <a:pt x="229582" y="1622509"/>
                </a:lnTo>
                <a:lnTo>
                  <a:pt x="201684" y="1587543"/>
                </a:lnTo>
                <a:lnTo>
                  <a:pt x="175361" y="1551315"/>
                </a:lnTo>
                <a:lnTo>
                  <a:pt x="150663" y="1513876"/>
                </a:lnTo>
                <a:lnTo>
                  <a:pt x="127644" y="1475279"/>
                </a:lnTo>
                <a:lnTo>
                  <a:pt x="106355" y="1435575"/>
                </a:lnTo>
                <a:lnTo>
                  <a:pt x="86847" y="1394817"/>
                </a:lnTo>
                <a:lnTo>
                  <a:pt x="69172" y="1353055"/>
                </a:lnTo>
                <a:lnTo>
                  <a:pt x="53383" y="1310343"/>
                </a:lnTo>
                <a:lnTo>
                  <a:pt x="39531" y="1266731"/>
                </a:lnTo>
                <a:lnTo>
                  <a:pt x="27668" y="1222271"/>
                </a:lnTo>
                <a:lnTo>
                  <a:pt x="17845" y="1177016"/>
                </a:lnTo>
                <a:lnTo>
                  <a:pt x="10116" y="1131017"/>
                </a:lnTo>
                <a:lnTo>
                  <a:pt x="4530" y="1084326"/>
                </a:lnTo>
                <a:lnTo>
                  <a:pt x="1141" y="1036995"/>
                </a:lnTo>
                <a:lnTo>
                  <a:pt x="0" y="989076"/>
                </a:lnTo>
                <a:close/>
              </a:path>
            </a:pathLst>
          </a:custGeom>
          <a:ln w="50292">
            <a:solidFill>
              <a:srgbClr val="F19111"/>
            </a:solidFill>
          </a:ln>
        </p:spPr>
        <p:txBody>
          <a:bodyPr wrap="square" lIns="0" tIns="0" rIns="0" bIns="0" rtlCol="0"/>
          <a:lstStyle/>
          <a:p>
            <a:endParaRPr/>
          </a:p>
        </p:txBody>
      </p:sp>
      <p:sp>
        <p:nvSpPr>
          <p:cNvPr id="13" name="object 13"/>
          <p:cNvSpPr txBox="1"/>
          <p:nvPr/>
        </p:nvSpPr>
        <p:spPr>
          <a:xfrm>
            <a:off x="5364226" y="1779778"/>
            <a:ext cx="1266825" cy="345440"/>
          </a:xfrm>
          <a:prstGeom prst="rect">
            <a:avLst/>
          </a:prstGeom>
        </p:spPr>
        <p:txBody>
          <a:bodyPr vert="horz" wrap="square" lIns="0" tIns="12700" rIns="0" bIns="0" rtlCol="0">
            <a:spAutoFit/>
          </a:bodyPr>
          <a:lstStyle/>
          <a:p>
            <a:pPr marL="12700">
              <a:lnSpc>
                <a:spcPct val="100000"/>
              </a:lnSpc>
              <a:spcBef>
                <a:spcPts val="100"/>
              </a:spcBef>
            </a:pPr>
            <a:r>
              <a:rPr sz="2100" b="1" spc="-160" dirty="0">
                <a:solidFill>
                  <a:srgbClr val="4D4F51"/>
                </a:solidFill>
                <a:latin typeface="Arial"/>
                <a:cs typeface="Arial"/>
              </a:rPr>
              <a:t>Developers</a:t>
            </a:r>
            <a:endParaRPr sz="2100">
              <a:latin typeface="Arial"/>
              <a:cs typeface="Arial"/>
            </a:endParaRPr>
          </a:p>
        </p:txBody>
      </p:sp>
      <p:sp>
        <p:nvSpPr>
          <p:cNvPr id="14" name="object 14"/>
          <p:cNvSpPr/>
          <p:nvPr/>
        </p:nvSpPr>
        <p:spPr>
          <a:xfrm>
            <a:off x="7938516" y="2299716"/>
            <a:ext cx="0" cy="2804795"/>
          </a:xfrm>
          <a:custGeom>
            <a:avLst/>
            <a:gdLst/>
            <a:ahLst/>
            <a:cxnLst/>
            <a:rect l="l" t="t" r="r" b="b"/>
            <a:pathLst>
              <a:path h="2804795">
                <a:moveTo>
                  <a:pt x="0" y="0"/>
                </a:moveTo>
                <a:lnTo>
                  <a:pt x="0" y="2804287"/>
                </a:lnTo>
              </a:path>
            </a:pathLst>
          </a:custGeom>
          <a:ln w="6096">
            <a:solidFill>
              <a:srgbClr val="E89BAC"/>
            </a:solidFill>
          </a:ln>
        </p:spPr>
        <p:txBody>
          <a:bodyPr wrap="square" lIns="0" tIns="0" rIns="0" bIns="0" rtlCol="0"/>
          <a:lstStyle/>
          <a:p>
            <a:endParaRPr/>
          </a:p>
        </p:txBody>
      </p:sp>
      <p:sp>
        <p:nvSpPr>
          <p:cNvPr id="15" name="object 15"/>
          <p:cNvSpPr/>
          <p:nvPr/>
        </p:nvSpPr>
        <p:spPr>
          <a:xfrm>
            <a:off x="9439656" y="2763011"/>
            <a:ext cx="1237488" cy="1240536"/>
          </a:xfrm>
          <a:prstGeom prst="rect">
            <a:avLst/>
          </a:prstGeom>
          <a:blipFill>
            <a:blip r:embed="rId2" cstate="print"/>
            <a:stretch>
              <a:fillRect/>
            </a:stretch>
          </a:blipFill>
        </p:spPr>
        <p:txBody>
          <a:bodyPr wrap="square" lIns="0" tIns="0" rIns="0" bIns="0" rtlCol="0"/>
          <a:lstStyle/>
          <a:p>
            <a:endParaRPr/>
          </a:p>
        </p:txBody>
      </p:sp>
      <p:sp>
        <p:nvSpPr>
          <p:cNvPr id="16" name="object 16"/>
          <p:cNvSpPr txBox="1"/>
          <p:nvPr/>
        </p:nvSpPr>
        <p:spPr>
          <a:xfrm>
            <a:off x="4598670" y="4531914"/>
            <a:ext cx="2775585" cy="1544654"/>
          </a:xfrm>
          <a:prstGeom prst="rect">
            <a:avLst/>
          </a:prstGeom>
        </p:spPr>
        <p:txBody>
          <a:bodyPr vert="horz" wrap="square" lIns="0" tIns="104775" rIns="0" bIns="0" rtlCol="0">
            <a:spAutoFit/>
          </a:bodyPr>
          <a:lstStyle/>
          <a:p>
            <a:pPr marL="189230" indent="-176530">
              <a:lnSpc>
                <a:spcPct val="100000"/>
              </a:lnSpc>
              <a:spcBef>
                <a:spcPts val="825"/>
              </a:spcBef>
              <a:buClr>
                <a:srgbClr val="57585B"/>
              </a:buClr>
              <a:buChar char="•"/>
              <a:tabLst>
                <a:tab pos="189865" algn="l"/>
              </a:tabLst>
            </a:pPr>
            <a:r>
              <a:rPr sz="1900" spc="-40" dirty="0">
                <a:solidFill>
                  <a:srgbClr val="4D4F51"/>
                </a:solidFill>
                <a:latin typeface="Arial"/>
                <a:cs typeface="Arial"/>
              </a:rPr>
              <a:t>Applet/View </a:t>
            </a:r>
            <a:r>
              <a:rPr sz="1900" spc="-100" dirty="0">
                <a:solidFill>
                  <a:srgbClr val="4D4F51"/>
                </a:solidFill>
                <a:latin typeface="Arial"/>
                <a:cs typeface="Arial"/>
              </a:rPr>
              <a:t>Layout</a:t>
            </a:r>
            <a:r>
              <a:rPr sz="1900" spc="-180" dirty="0">
                <a:solidFill>
                  <a:srgbClr val="4D4F51"/>
                </a:solidFill>
                <a:latin typeface="Arial"/>
                <a:cs typeface="Arial"/>
              </a:rPr>
              <a:t> </a:t>
            </a:r>
            <a:r>
              <a:rPr sz="1900" spc="-65" dirty="0">
                <a:solidFill>
                  <a:srgbClr val="4D4F51"/>
                </a:solidFill>
                <a:latin typeface="Arial"/>
                <a:cs typeface="Arial"/>
              </a:rPr>
              <a:t>Editor</a:t>
            </a:r>
            <a:endParaRPr sz="1900" dirty="0">
              <a:latin typeface="Arial"/>
              <a:cs typeface="Arial"/>
            </a:endParaRPr>
          </a:p>
          <a:p>
            <a:pPr marL="189230" indent="-176530">
              <a:lnSpc>
                <a:spcPct val="100000"/>
              </a:lnSpc>
              <a:spcBef>
                <a:spcPts val="720"/>
              </a:spcBef>
              <a:buClr>
                <a:srgbClr val="57585B"/>
              </a:buClr>
              <a:buChar char="•"/>
              <a:tabLst>
                <a:tab pos="189865" algn="l"/>
              </a:tabLst>
            </a:pPr>
            <a:r>
              <a:rPr sz="1900" spc="-210" dirty="0">
                <a:solidFill>
                  <a:srgbClr val="4D4F51"/>
                </a:solidFill>
                <a:latin typeface="Arial"/>
                <a:cs typeface="Arial"/>
              </a:rPr>
              <a:t>Task</a:t>
            </a:r>
            <a:r>
              <a:rPr sz="1900" spc="-125" dirty="0">
                <a:solidFill>
                  <a:srgbClr val="4D4F51"/>
                </a:solidFill>
                <a:latin typeface="Arial"/>
                <a:cs typeface="Arial"/>
              </a:rPr>
              <a:t> </a:t>
            </a:r>
            <a:r>
              <a:rPr sz="1900" spc="-70" dirty="0" smtClean="0">
                <a:solidFill>
                  <a:srgbClr val="4D4F51"/>
                </a:solidFill>
                <a:latin typeface="Arial"/>
                <a:cs typeface="Arial"/>
              </a:rPr>
              <a:t>Editor</a:t>
            </a:r>
            <a:endParaRPr sz="1900" dirty="0">
              <a:latin typeface="Arial"/>
              <a:cs typeface="Arial"/>
            </a:endParaRPr>
          </a:p>
          <a:p>
            <a:pPr marL="189230" indent="-176530">
              <a:lnSpc>
                <a:spcPct val="100000"/>
              </a:lnSpc>
              <a:spcBef>
                <a:spcPts val="720"/>
              </a:spcBef>
              <a:buClr>
                <a:srgbClr val="57585B"/>
              </a:buClr>
              <a:buChar char="•"/>
              <a:tabLst>
                <a:tab pos="189865" algn="l"/>
              </a:tabLst>
            </a:pPr>
            <a:r>
              <a:rPr sz="1900" spc="-80" dirty="0">
                <a:solidFill>
                  <a:srgbClr val="4D4F51"/>
                </a:solidFill>
                <a:latin typeface="Arial"/>
                <a:cs typeface="Arial"/>
              </a:rPr>
              <a:t>Script</a:t>
            </a:r>
            <a:r>
              <a:rPr sz="1900" spc="-110" dirty="0">
                <a:solidFill>
                  <a:srgbClr val="4D4F51"/>
                </a:solidFill>
                <a:latin typeface="Arial"/>
                <a:cs typeface="Arial"/>
              </a:rPr>
              <a:t> </a:t>
            </a:r>
            <a:r>
              <a:rPr sz="1900" spc="-70" dirty="0">
                <a:solidFill>
                  <a:srgbClr val="4D4F51"/>
                </a:solidFill>
                <a:latin typeface="Arial"/>
                <a:cs typeface="Arial"/>
              </a:rPr>
              <a:t>Editor/Debugger</a:t>
            </a:r>
            <a:endParaRPr sz="1900" dirty="0">
              <a:latin typeface="Arial"/>
              <a:cs typeface="Arial"/>
            </a:endParaRPr>
          </a:p>
          <a:p>
            <a:pPr marL="189230" indent="-176530">
              <a:lnSpc>
                <a:spcPct val="100000"/>
              </a:lnSpc>
              <a:spcBef>
                <a:spcPts val="720"/>
              </a:spcBef>
              <a:buClr>
                <a:srgbClr val="57585B"/>
              </a:buClr>
              <a:buChar char="•"/>
              <a:tabLst>
                <a:tab pos="189865" algn="l"/>
              </a:tabLst>
            </a:pPr>
            <a:r>
              <a:rPr sz="1900" spc="-45" dirty="0">
                <a:solidFill>
                  <a:srgbClr val="4D4F51"/>
                </a:solidFill>
                <a:latin typeface="Arial"/>
                <a:cs typeface="Arial"/>
              </a:rPr>
              <a:t>Workflow</a:t>
            </a:r>
            <a:r>
              <a:rPr sz="1900" spc="-95" dirty="0">
                <a:solidFill>
                  <a:srgbClr val="4D4F51"/>
                </a:solidFill>
                <a:latin typeface="Arial"/>
                <a:cs typeface="Arial"/>
              </a:rPr>
              <a:t> </a:t>
            </a:r>
            <a:r>
              <a:rPr sz="1900" spc="-95" dirty="0" smtClean="0">
                <a:solidFill>
                  <a:srgbClr val="4D4F51"/>
                </a:solidFill>
                <a:latin typeface="Arial"/>
                <a:cs typeface="Arial"/>
              </a:rPr>
              <a:t>Preview</a:t>
            </a:r>
            <a:endParaRPr sz="1900" dirty="0">
              <a:latin typeface="Arial"/>
              <a:cs typeface="Arial"/>
            </a:endParaRPr>
          </a:p>
        </p:txBody>
      </p:sp>
      <p:sp>
        <p:nvSpPr>
          <p:cNvPr id="17" name="object 17"/>
          <p:cNvSpPr txBox="1"/>
          <p:nvPr/>
        </p:nvSpPr>
        <p:spPr>
          <a:xfrm>
            <a:off x="8577833" y="4531914"/>
            <a:ext cx="2859405" cy="1396151"/>
          </a:xfrm>
          <a:prstGeom prst="rect">
            <a:avLst/>
          </a:prstGeom>
        </p:spPr>
        <p:txBody>
          <a:bodyPr vert="horz" wrap="square" lIns="0" tIns="104775" rIns="0" bIns="0" rtlCol="0">
            <a:spAutoFit/>
          </a:bodyPr>
          <a:lstStyle/>
          <a:p>
            <a:pPr marL="189230" indent="-176530">
              <a:lnSpc>
                <a:spcPct val="100000"/>
              </a:lnSpc>
              <a:spcBef>
                <a:spcPts val="825"/>
              </a:spcBef>
              <a:buClr>
                <a:srgbClr val="57585B"/>
              </a:buClr>
              <a:buChar char="•"/>
              <a:tabLst>
                <a:tab pos="189865" algn="l"/>
              </a:tabLst>
            </a:pPr>
            <a:r>
              <a:rPr sz="1900" spc="-245" dirty="0">
                <a:solidFill>
                  <a:srgbClr val="4D4F51"/>
                </a:solidFill>
                <a:latin typeface="Arial"/>
                <a:cs typeface="Arial"/>
              </a:rPr>
              <a:t>SMC</a:t>
            </a:r>
            <a:r>
              <a:rPr sz="1900" spc="-110" dirty="0">
                <a:solidFill>
                  <a:srgbClr val="4D4F51"/>
                </a:solidFill>
                <a:latin typeface="Arial"/>
                <a:cs typeface="Arial"/>
              </a:rPr>
              <a:t> </a:t>
            </a:r>
            <a:r>
              <a:rPr sz="1900" spc="-50" dirty="0">
                <a:solidFill>
                  <a:srgbClr val="4D4F51"/>
                </a:solidFill>
                <a:latin typeface="Arial"/>
                <a:cs typeface="Arial"/>
              </a:rPr>
              <a:t>Administration</a:t>
            </a:r>
            <a:endParaRPr sz="1900" dirty="0">
              <a:latin typeface="Arial"/>
              <a:cs typeface="Arial"/>
            </a:endParaRPr>
          </a:p>
          <a:p>
            <a:pPr marL="189230" marR="5080" indent="-176530">
              <a:lnSpc>
                <a:spcPct val="78900"/>
              </a:lnSpc>
              <a:spcBef>
                <a:spcPts val="1200"/>
              </a:spcBef>
              <a:buClr>
                <a:srgbClr val="57585B"/>
              </a:buClr>
              <a:buChar char="•"/>
              <a:tabLst>
                <a:tab pos="189865" algn="l"/>
              </a:tabLst>
            </a:pPr>
            <a:r>
              <a:rPr sz="1900" spc="-114" dirty="0">
                <a:solidFill>
                  <a:srgbClr val="4D4F51"/>
                </a:solidFill>
                <a:latin typeface="Arial"/>
                <a:cs typeface="Arial"/>
              </a:rPr>
              <a:t>Workspace </a:t>
            </a:r>
            <a:r>
              <a:rPr sz="1900" spc="-110" dirty="0">
                <a:solidFill>
                  <a:srgbClr val="4D4F51"/>
                </a:solidFill>
                <a:latin typeface="Arial"/>
                <a:cs typeface="Arial"/>
              </a:rPr>
              <a:t>Rollback </a:t>
            </a:r>
            <a:r>
              <a:rPr sz="1900" spc="10" dirty="0">
                <a:solidFill>
                  <a:srgbClr val="4D4F51"/>
                </a:solidFill>
                <a:latin typeface="Arial"/>
                <a:cs typeface="Arial"/>
              </a:rPr>
              <a:t>to</a:t>
            </a:r>
            <a:r>
              <a:rPr sz="1900" spc="-114" dirty="0">
                <a:solidFill>
                  <a:srgbClr val="4D4F51"/>
                </a:solidFill>
                <a:latin typeface="Arial"/>
                <a:cs typeface="Arial"/>
              </a:rPr>
              <a:t> </a:t>
            </a:r>
            <a:r>
              <a:rPr sz="1900" spc="-140" dirty="0">
                <a:solidFill>
                  <a:srgbClr val="4D4F51"/>
                </a:solidFill>
                <a:latin typeface="Arial"/>
                <a:cs typeface="Arial"/>
              </a:rPr>
              <a:t>Last  </a:t>
            </a:r>
            <a:r>
              <a:rPr sz="1900" spc="-114" dirty="0">
                <a:solidFill>
                  <a:srgbClr val="4D4F51"/>
                </a:solidFill>
                <a:latin typeface="Arial"/>
                <a:cs typeface="Arial"/>
              </a:rPr>
              <a:t>Good</a:t>
            </a:r>
            <a:r>
              <a:rPr sz="1900" spc="-105" dirty="0">
                <a:solidFill>
                  <a:srgbClr val="4D4F51"/>
                </a:solidFill>
                <a:latin typeface="Arial"/>
                <a:cs typeface="Arial"/>
              </a:rPr>
              <a:t> </a:t>
            </a:r>
            <a:r>
              <a:rPr sz="1900" spc="-105" dirty="0" smtClean="0">
                <a:solidFill>
                  <a:srgbClr val="4D4F51"/>
                </a:solidFill>
                <a:latin typeface="Arial"/>
                <a:cs typeface="Arial"/>
              </a:rPr>
              <a:t>Version</a:t>
            </a:r>
            <a:r>
              <a:rPr lang="en-US" sz="1900" spc="-105" dirty="0" smtClean="0">
                <a:solidFill>
                  <a:srgbClr val="4D4F51"/>
                </a:solidFill>
                <a:latin typeface="Arial"/>
                <a:cs typeface="Arial"/>
              </a:rPr>
              <a:t> </a:t>
            </a:r>
            <a:endParaRPr sz="1900" dirty="0">
              <a:latin typeface="Arial"/>
              <a:cs typeface="Arial"/>
            </a:endParaRPr>
          </a:p>
          <a:p>
            <a:pPr marL="189230" indent="-176530">
              <a:lnSpc>
                <a:spcPct val="100000"/>
              </a:lnSpc>
              <a:spcBef>
                <a:spcPts val="720"/>
              </a:spcBef>
              <a:buClr>
                <a:srgbClr val="57585B"/>
              </a:buClr>
              <a:buChar char="•"/>
              <a:tabLst>
                <a:tab pos="189865" algn="l"/>
              </a:tabLst>
            </a:pPr>
            <a:r>
              <a:rPr sz="1900" spc="-105" dirty="0" smtClean="0">
                <a:solidFill>
                  <a:srgbClr val="4D4F51"/>
                </a:solidFill>
                <a:latin typeface="Arial"/>
                <a:cs typeface="Arial"/>
              </a:rPr>
              <a:t>Asynchronous</a:t>
            </a:r>
            <a:r>
              <a:rPr sz="1900" spc="-95" dirty="0" smtClean="0">
                <a:solidFill>
                  <a:srgbClr val="4D4F51"/>
                </a:solidFill>
                <a:latin typeface="Arial"/>
                <a:cs typeface="Arial"/>
              </a:rPr>
              <a:t> </a:t>
            </a:r>
            <a:r>
              <a:rPr sz="1900" spc="-35" dirty="0">
                <a:solidFill>
                  <a:srgbClr val="4D4F51"/>
                </a:solidFill>
                <a:latin typeface="Arial"/>
                <a:cs typeface="Arial"/>
              </a:rPr>
              <a:t>Migration</a:t>
            </a:r>
            <a:endParaRPr sz="1900" dirty="0">
              <a:latin typeface="Arial"/>
              <a:cs typeface="Arial"/>
            </a:endParaRPr>
          </a:p>
        </p:txBody>
      </p:sp>
      <p:sp>
        <p:nvSpPr>
          <p:cNvPr id="18" name="object 18"/>
          <p:cNvSpPr/>
          <p:nvPr/>
        </p:nvSpPr>
        <p:spPr>
          <a:xfrm>
            <a:off x="5280659" y="2662427"/>
            <a:ext cx="1455419" cy="1453896"/>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976883" y="2345435"/>
            <a:ext cx="2202179" cy="220827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44500" y="225297"/>
            <a:ext cx="6690359" cy="574040"/>
          </a:xfrm>
          <a:prstGeom prst="rect">
            <a:avLst/>
          </a:prstGeom>
        </p:spPr>
        <p:txBody>
          <a:bodyPr vert="horz" wrap="square" lIns="0" tIns="12700" rIns="0" bIns="0" rtlCol="0">
            <a:spAutoFit/>
          </a:bodyPr>
          <a:lstStyle/>
          <a:p>
            <a:pPr marL="12700">
              <a:lnSpc>
                <a:spcPct val="100000"/>
              </a:lnSpc>
              <a:spcBef>
                <a:spcPts val="100"/>
              </a:spcBef>
            </a:pPr>
            <a:r>
              <a:rPr sz="3600" spc="-130" dirty="0">
                <a:solidFill>
                  <a:srgbClr val="57585B"/>
                </a:solidFill>
                <a:latin typeface="Arial"/>
                <a:cs typeface="Arial"/>
              </a:rPr>
              <a:t>Flight </a:t>
            </a:r>
            <a:r>
              <a:rPr sz="3600" spc="-210" dirty="0">
                <a:solidFill>
                  <a:srgbClr val="57585B"/>
                </a:solidFill>
                <a:latin typeface="Arial"/>
                <a:cs typeface="Arial"/>
              </a:rPr>
              <a:t>Path </a:t>
            </a:r>
            <a:r>
              <a:rPr sz="3600" spc="20" dirty="0">
                <a:solidFill>
                  <a:srgbClr val="57585B"/>
                </a:solidFill>
                <a:latin typeface="Arial"/>
                <a:cs typeface="Arial"/>
              </a:rPr>
              <a:t>to </a:t>
            </a:r>
            <a:r>
              <a:rPr sz="3600" spc="-110" dirty="0">
                <a:solidFill>
                  <a:srgbClr val="57585B"/>
                </a:solidFill>
                <a:latin typeface="Arial"/>
                <a:cs typeface="Arial"/>
              </a:rPr>
              <a:t>Digital</a:t>
            </a:r>
            <a:r>
              <a:rPr sz="3600" spc="-509" dirty="0">
                <a:solidFill>
                  <a:srgbClr val="57585B"/>
                </a:solidFill>
                <a:latin typeface="Arial"/>
                <a:cs typeface="Arial"/>
              </a:rPr>
              <a:t> </a:t>
            </a:r>
            <a:r>
              <a:rPr sz="3600" spc="-140" dirty="0">
                <a:solidFill>
                  <a:srgbClr val="57585B"/>
                </a:solidFill>
                <a:latin typeface="Arial"/>
                <a:cs typeface="Arial"/>
              </a:rPr>
              <a:t>Transformation</a:t>
            </a:r>
            <a:endParaRPr sz="3600">
              <a:latin typeface="Arial"/>
              <a:cs typeface="Arial"/>
            </a:endParaRPr>
          </a:p>
        </p:txBody>
      </p:sp>
      <p:sp>
        <p:nvSpPr>
          <p:cNvPr id="7" name="object 7"/>
          <p:cNvSpPr txBox="1"/>
          <p:nvPr/>
        </p:nvSpPr>
        <p:spPr>
          <a:xfrm>
            <a:off x="441147" y="1703679"/>
            <a:ext cx="3041015" cy="2281555"/>
          </a:xfrm>
          <a:prstGeom prst="rect">
            <a:avLst/>
          </a:prstGeom>
        </p:spPr>
        <p:txBody>
          <a:bodyPr vert="horz" wrap="square" lIns="0" tIns="134620" rIns="0" bIns="0" rtlCol="0">
            <a:spAutoFit/>
          </a:bodyPr>
          <a:lstStyle/>
          <a:p>
            <a:pPr marL="241300" indent="-228600">
              <a:lnSpc>
                <a:spcPct val="100000"/>
              </a:lnSpc>
              <a:spcBef>
                <a:spcPts val="1060"/>
              </a:spcBef>
              <a:buClr>
                <a:srgbClr val="9A9B9D"/>
              </a:buClr>
              <a:buChar char="•"/>
              <a:tabLst>
                <a:tab pos="240665" algn="l"/>
                <a:tab pos="241300" algn="l"/>
              </a:tabLst>
            </a:pPr>
            <a:r>
              <a:rPr sz="2000" spc="-120" dirty="0">
                <a:solidFill>
                  <a:srgbClr val="57585B"/>
                </a:solidFill>
                <a:latin typeface="Arial"/>
                <a:cs typeface="Arial"/>
              </a:rPr>
              <a:t>Siebel</a:t>
            </a:r>
            <a:r>
              <a:rPr sz="2000" spc="-105" dirty="0">
                <a:solidFill>
                  <a:srgbClr val="57585B"/>
                </a:solidFill>
                <a:latin typeface="Arial"/>
                <a:cs typeface="Arial"/>
              </a:rPr>
              <a:t> </a:t>
            </a:r>
            <a:r>
              <a:rPr sz="2000" spc="-100" dirty="0">
                <a:solidFill>
                  <a:srgbClr val="57585B"/>
                </a:solidFill>
                <a:latin typeface="Arial"/>
                <a:cs typeface="Arial"/>
              </a:rPr>
              <a:t>on-Premise</a:t>
            </a:r>
            <a:endParaRPr sz="2000" dirty="0">
              <a:latin typeface="Arial"/>
              <a:cs typeface="Arial"/>
            </a:endParaRPr>
          </a:p>
          <a:p>
            <a:pPr marL="241300" indent="-228600">
              <a:lnSpc>
                <a:spcPct val="100000"/>
              </a:lnSpc>
              <a:spcBef>
                <a:spcPts val="960"/>
              </a:spcBef>
              <a:buClr>
                <a:srgbClr val="9A9B9D"/>
              </a:buClr>
              <a:buChar char="•"/>
              <a:tabLst>
                <a:tab pos="240665" algn="l"/>
                <a:tab pos="241300" algn="l"/>
              </a:tabLst>
            </a:pPr>
            <a:r>
              <a:rPr sz="2000" spc="-120" dirty="0">
                <a:solidFill>
                  <a:srgbClr val="57585B"/>
                </a:solidFill>
                <a:latin typeface="Arial"/>
                <a:cs typeface="Arial"/>
              </a:rPr>
              <a:t>Open </a:t>
            </a:r>
            <a:r>
              <a:rPr sz="2000" spc="-105" dirty="0">
                <a:solidFill>
                  <a:srgbClr val="57585B"/>
                </a:solidFill>
                <a:latin typeface="Arial"/>
                <a:cs typeface="Arial"/>
              </a:rPr>
              <a:t>UI </a:t>
            </a:r>
            <a:r>
              <a:rPr sz="2000" spc="-229" dirty="0">
                <a:solidFill>
                  <a:srgbClr val="57585B"/>
                </a:solidFill>
                <a:latin typeface="Arial"/>
                <a:cs typeface="Arial"/>
              </a:rPr>
              <a:t>UX </a:t>
            </a:r>
            <a:r>
              <a:rPr sz="2000" spc="30" dirty="0">
                <a:solidFill>
                  <a:srgbClr val="57585B"/>
                </a:solidFill>
                <a:latin typeface="Arial"/>
                <a:cs typeface="Arial"/>
              </a:rPr>
              <a:t>&amp;</a:t>
            </a:r>
            <a:r>
              <a:rPr sz="2000" spc="-335" dirty="0">
                <a:solidFill>
                  <a:srgbClr val="57585B"/>
                </a:solidFill>
                <a:latin typeface="Arial"/>
                <a:cs typeface="Arial"/>
              </a:rPr>
              <a:t> </a:t>
            </a:r>
            <a:r>
              <a:rPr sz="2000" spc="-5" dirty="0">
                <a:solidFill>
                  <a:srgbClr val="57585B"/>
                </a:solidFill>
                <a:latin typeface="Arial"/>
                <a:cs typeface="Arial"/>
              </a:rPr>
              <a:t>Mobility</a:t>
            </a:r>
            <a:endParaRPr sz="2000" dirty="0">
              <a:latin typeface="Arial"/>
              <a:cs typeface="Arial"/>
            </a:endParaRPr>
          </a:p>
          <a:p>
            <a:pPr marL="241300" indent="-228600">
              <a:lnSpc>
                <a:spcPts val="2280"/>
              </a:lnSpc>
              <a:spcBef>
                <a:spcPts val="960"/>
              </a:spcBef>
              <a:buClr>
                <a:srgbClr val="9A9B9D"/>
              </a:buClr>
              <a:buChar char="•"/>
              <a:tabLst>
                <a:tab pos="240665" algn="l"/>
                <a:tab pos="241300" algn="l"/>
              </a:tabLst>
            </a:pPr>
            <a:r>
              <a:rPr sz="2000" spc="-85" dirty="0">
                <a:solidFill>
                  <a:srgbClr val="57585B"/>
                </a:solidFill>
                <a:latin typeface="Arial"/>
                <a:cs typeface="Arial"/>
              </a:rPr>
              <a:t>Continuous </a:t>
            </a:r>
            <a:r>
              <a:rPr sz="2000" spc="-50" dirty="0">
                <a:solidFill>
                  <a:srgbClr val="57585B"/>
                </a:solidFill>
                <a:latin typeface="Arial"/>
                <a:cs typeface="Arial"/>
              </a:rPr>
              <a:t>innovation</a:t>
            </a:r>
            <a:r>
              <a:rPr sz="2000" spc="-170" dirty="0">
                <a:solidFill>
                  <a:srgbClr val="57585B"/>
                </a:solidFill>
                <a:latin typeface="Arial"/>
                <a:cs typeface="Arial"/>
              </a:rPr>
              <a:t> </a:t>
            </a:r>
            <a:r>
              <a:rPr sz="2000" spc="30" dirty="0">
                <a:solidFill>
                  <a:srgbClr val="57585B"/>
                </a:solidFill>
                <a:latin typeface="Arial"/>
                <a:cs typeface="Arial"/>
              </a:rPr>
              <a:t>&amp;</a:t>
            </a:r>
            <a:endParaRPr sz="2000" dirty="0">
              <a:latin typeface="Arial"/>
              <a:cs typeface="Arial"/>
            </a:endParaRPr>
          </a:p>
          <a:p>
            <a:pPr marL="241300">
              <a:lnSpc>
                <a:spcPts val="2280"/>
              </a:lnSpc>
            </a:pPr>
            <a:r>
              <a:rPr sz="2000" spc="-60" dirty="0">
                <a:solidFill>
                  <a:srgbClr val="57585B"/>
                </a:solidFill>
                <a:latin typeface="Arial"/>
                <a:cs typeface="Arial"/>
              </a:rPr>
              <a:t>delivery </a:t>
            </a:r>
            <a:r>
              <a:rPr sz="2000" spc="-5" dirty="0">
                <a:solidFill>
                  <a:srgbClr val="57585B"/>
                </a:solidFill>
                <a:latin typeface="Arial"/>
                <a:cs typeface="Arial"/>
              </a:rPr>
              <a:t>for </a:t>
            </a:r>
            <a:r>
              <a:rPr sz="2000" spc="-120" dirty="0">
                <a:solidFill>
                  <a:srgbClr val="57585B"/>
                </a:solidFill>
                <a:latin typeface="Arial"/>
                <a:cs typeface="Arial"/>
              </a:rPr>
              <a:t>business</a:t>
            </a:r>
            <a:r>
              <a:rPr sz="2000" spc="-315" dirty="0">
                <a:solidFill>
                  <a:srgbClr val="57585B"/>
                </a:solidFill>
                <a:latin typeface="Arial"/>
                <a:cs typeface="Arial"/>
              </a:rPr>
              <a:t> </a:t>
            </a:r>
            <a:r>
              <a:rPr sz="2000" spc="-40" dirty="0">
                <a:solidFill>
                  <a:srgbClr val="57585B"/>
                </a:solidFill>
                <a:latin typeface="Arial"/>
                <a:cs typeface="Arial"/>
              </a:rPr>
              <a:t>agility</a:t>
            </a:r>
            <a:endParaRPr sz="2000" dirty="0">
              <a:latin typeface="Arial"/>
              <a:cs typeface="Arial"/>
            </a:endParaRPr>
          </a:p>
          <a:p>
            <a:pPr marL="241300" marR="455930" indent="-228600">
              <a:lnSpc>
                <a:spcPts val="2160"/>
              </a:lnSpc>
              <a:spcBef>
                <a:spcPts val="1230"/>
              </a:spcBef>
              <a:buClr>
                <a:srgbClr val="9A9B9D"/>
              </a:buClr>
              <a:buChar char="•"/>
              <a:tabLst>
                <a:tab pos="240665" algn="l"/>
                <a:tab pos="241300" algn="l"/>
              </a:tabLst>
            </a:pPr>
            <a:r>
              <a:rPr sz="2000" spc="-160" dirty="0">
                <a:solidFill>
                  <a:srgbClr val="57585B"/>
                </a:solidFill>
                <a:latin typeface="Arial"/>
                <a:cs typeface="Arial"/>
              </a:rPr>
              <a:t>Process </a:t>
            </a:r>
            <a:r>
              <a:rPr sz="2000" spc="-45" dirty="0">
                <a:solidFill>
                  <a:srgbClr val="57585B"/>
                </a:solidFill>
                <a:latin typeface="Arial"/>
                <a:cs typeface="Arial"/>
              </a:rPr>
              <a:t>Automation </a:t>
            </a:r>
            <a:r>
              <a:rPr sz="2000" spc="-114" dirty="0">
                <a:solidFill>
                  <a:srgbClr val="57585B"/>
                </a:solidFill>
                <a:latin typeface="Arial"/>
                <a:cs typeface="Arial"/>
              </a:rPr>
              <a:t>-&gt;  </a:t>
            </a:r>
            <a:r>
              <a:rPr sz="2000" spc="-75" dirty="0">
                <a:solidFill>
                  <a:srgbClr val="57585B"/>
                </a:solidFill>
                <a:latin typeface="Arial"/>
                <a:cs typeface="Arial"/>
              </a:rPr>
              <a:t>Autonomous</a:t>
            </a:r>
            <a:r>
              <a:rPr sz="2000" spc="-140" dirty="0">
                <a:solidFill>
                  <a:srgbClr val="57585B"/>
                </a:solidFill>
                <a:latin typeface="Arial"/>
                <a:cs typeface="Arial"/>
              </a:rPr>
              <a:t> </a:t>
            </a:r>
            <a:r>
              <a:rPr sz="2000" spc="-340" dirty="0">
                <a:solidFill>
                  <a:srgbClr val="57585B"/>
                </a:solidFill>
                <a:latin typeface="Arial"/>
                <a:cs typeface="Arial"/>
              </a:rPr>
              <a:t>CX</a:t>
            </a:r>
            <a:endParaRPr sz="2000" dirty="0">
              <a:latin typeface="Arial"/>
              <a:cs typeface="Arial"/>
            </a:endParaRPr>
          </a:p>
        </p:txBody>
      </p:sp>
      <p:sp>
        <p:nvSpPr>
          <p:cNvPr id="8" name="object 8"/>
          <p:cNvSpPr txBox="1"/>
          <p:nvPr/>
        </p:nvSpPr>
        <p:spPr>
          <a:xfrm>
            <a:off x="4303014" y="1703679"/>
            <a:ext cx="3131185" cy="2159635"/>
          </a:xfrm>
          <a:prstGeom prst="rect">
            <a:avLst/>
          </a:prstGeom>
        </p:spPr>
        <p:txBody>
          <a:bodyPr vert="horz" wrap="square" lIns="0" tIns="134620" rIns="0" bIns="0" rtlCol="0">
            <a:spAutoFit/>
          </a:bodyPr>
          <a:lstStyle/>
          <a:p>
            <a:pPr marL="241300" indent="-228600">
              <a:lnSpc>
                <a:spcPct val="100000"/>
              </a:lnSpc>
              <a:spcBef>
                <a:spcPts val="1060"/>
              </a:spcBef>
              <a:buClr>
                <a:srgbClr val="9A9B9D"/>
              </a:buClr>
              <a:buChar char="•"/>
              <a:tabLst>
                <a:tab pos="241300" algn="l"/>
                <a:tab pos="241935" algn="l"/>
              </a:tabLst>
            </a:pPr>
            <a:r>
              <a:rPr sz="2000" spc="-120" dirty="0">
                <a:solidFill>
                  <a:srgbClr val="57585B"/>
                </a:solidFill>
                <a:latin typeface="Arial"/>
                <a:cs typeface="Arial"/>
              </a:rPr>
              <a:t>Siebel </a:t>
            </a:r>
            <a:r>
              <a:rPr sz="2000" spc="-60" dirty="0">
                <a:solidFill>
                  <a:srgbClr val="57585B"/>
                </a:solidFill>
                <a:latin typeface="Arial"/>
                <a:cs typeface="Arial"/>
              </a:rPr>
              <a:t>on</a:t>
            </a:r>
            <a:r>
              <a:rPr sz="2000" spc="-110" dirty="0">
                <a:solidFill>
                  <a:srgbClr val="57585B"/>
                </a:solidFill>
                <a:latin typeface="Arial"/>
                <a:cs typeface="Arial"/>
              </a:rPr>
              <a:t> </a:t>
            </a:r>
            <a:r>
              <a:rPr sz="2000" spc="-114" dirty="0">
                <a:solidFill>
                  <a:srgbClr val="57585B"/>
                </a:solidFill>
                <a:latin typeface="Arial"/>
                <a:cs typeface="Arial"/>
              </a:rPr>
              <a:t>Cloud</a:t>
            </a:r>
            <a:endParaRPr sz="2000" dirty="0">
              <a:latin typeface="Arial"/>
              <a:cs typeface="Arial"/>
            </a:endParaRPr>
          </a:p>
          <a:p>
            <a:pPr marL="241300" indent="-228600">
              <a:lnSpc>
                <a:spcPct val="100000"/>
              </a:lnSpc>
              <a:spcBef>
                <a:spcPts val="960"/>
              </a:spcBef>
              <a:buClr>
                <a:srgbClr val="9A9B9D"/>
              </a:buClr>
              <a:buChar char="•"/>
              <a:tabLst>
                <a:tab pos="241300" algn="l"/>
                <a:tab pos="241935" algn="l"/>
              </a:tabLst>
            </a:pPr>
            <a:r>
              <a:rPr sz="2000" spc="-110" dirty="0">
                <a:solidFill>
                  <a:srgbClr val="57585B"/>
                </a:solidFill>
                <a:latin typeface="Arial"/>
                <a:cs typeface="Arial"/>
              </a:rPr>
              <a:t>Oracle </a:t>
            </a:r>
            <a:r>
              <a:rPr sz="2000" spc="-114" dirty="0">
                <a:solidFill>
                  <a:srgbClr val="57585B"/>
                </a:solidFill>
                <a:latin typeface="Arial"/>
                <a:cs typeface="Arial"/>
              </a:rPr>
              <a:t>Cloud</a:t>
            </a:r>
            <a:r>
              <a:rPr sz="2000" spc="-135" dirty="0">
                <a:solidFill>
                  <a:srgbClr val="57585B"/>
                </a:solidFill>
                <a:latin typeface="Arial"/>
                <a:cs typeface="Arial"/>
              </a:rPr>
              <a:t> </a:t>
            </a:r>
            <a:r>
              <a:rPr sz="2000" spc="-45" dirty="0">
                <a:solidFill>
                  <a:srgbClr val="57585B"/>
                </a:solidFill>
                <a:latin typeface="Arial"/>
                <a:cs typeface="Arial"/>
              </a:rPr>
              <a:t>Infrastructure</a:t>
            </a:r>
            <a:endParaRPr sz="2000" dirty="0">
              <a:latin typeface="Arial"/>
              <a:cs typeface="Arial"/>
            </a:endParaRPr>
          </a:p>
          <a:p>
            <a:pPr marL="241300" indent="-228600">
              <a:lnSpc>
                <a:spcPct val="100000"/>
              </a:lnSpc>
              <a:spcBef>
                <a:spcPts val="960"/>
              </a:spcBef>
              <a:buClr>
                <a:srgbClr val="9A9B9D"/>
              </a:buClr>
              <a:buChar char="•"/>
              <a:tabLst>
                <a:tab pos="241300" algn="l"/>
                <a:tab pos="241935" algn="l"/>
              </a:tabLst>
            </a:pPr>
            <a:r>
              <a:rPr sz="2000" spc="-35" dirty="0">
                <a:solidFill>
                  <a:srgbClr val="57585B"/>
                </a:solidFill>
                <a:latin typeface="Arial"/>
                <a:cs typeface="Arial"/>
              </a:rPr>
              <a:t>Migration</a:t>
            </a:r>
            <a:r>
              <a:rPr sz="2000" spc="-114" dirty="0">
                <a:solidFill>
                  <a:srgbClr val="57585B"/>
                </a:solidFill>
                <a:latin typeface="Arial"/>
                <a:cs typeface="Arial"/>
              </a:rPr>
              <a:t> </a:t>
            </a:r>
            <a:r>
              <a:rPr sz="2000" spc="-110" dirty="0">
                <a:solidFill>
                  <a:srgbClr val="57585B"/>
                </a:solidFill>
                <a:latin typeface="Arial"/>
                <a:cs typeface="Arial"/>
              </a:rPr>
              <a:t>Tooling</a:t>
            </a:r>
            <a:endParaRPr sz="2000" dirty="0">
              <a:latin typeface="Arial"/>
              <a:cs typeface="Arial"/>
            </a:endParaRPr>
          </a:p>
          <a:p>
            <a:pPr marL="241300" indent="-228600">
              <a:lnSpc>
                <a:spcPct val="100000"/>
              </a:lnSpc>
              <a:spcBef>
                <a:spcPts val="960"/>
              </a:spcBef>
              <a:buClr>
                <a:srgbClr val="9A9B9D"/>
              </a:buClr>
              <a:buFont typeface="Wingdings"/>
              <a:buChar char=""/>
              <a:tabLst>
                <a:tab pos="241935" algn="l"/>
              </a:tabLst>
            </a:pPr>
            <a:r>
              <a:rPr sz="2000" spc="-100" dirty="0">
                <a:solidFill>
                  <a:srgbClr val="57585B"/>
                </a:solidFill>
                <a:latin typeface="Arial"/>
                <a:cs typeface="Arial"/>
              </a:rPr>
              <a:t>Managed </a:t>
            </a:r>
            <a:r>
              <a:rPr sz="2000" spc="-135" dirty="0">
                <a:solidFill>
                  <a:srgbClr val="57585B"/>
                </a:solidFill>
                <a:latin typeface="Arial"/>
                <a:cs typeface="Arial"/>
              </a:rPr>
              <a:t>Services</a:t>
            </a:r>
            <a:r>
              <a:rPr sz="2000" spc="-130" dirty="0">
                <a:solidFill>
                  <a:srgbClr val="57585B"/>
                </a:solidFill>
                <a:latin typeface="Arial"/>
                <a:cs typeface="Arial"/>
              </a:rPr>
              <a:t> </a:t>
            </a:r>
            <a:r>
              <a:rPr sz="2000" spc="-185" dirty="0">
                <a:solidFill>
                  <a:srgbClr val="57585B"/>
                </a:solidFill>
                <a:latin typeface="Arial"/>
                <a:cs typeface="Arial"/>
              </a:rPr>
              <a:t>(OMCS)</a:t>
            </a:r>
            <a:endParaRPr sz="2000" dirty="0">
              <a:latin typeface="Arial"/>
              <a:cs typeface="Arial"/>
            </a:endParaRPr>
          </a:p>
          <a:p>
            <a:pPr marL="241300" indent="-228600">
              <a:lnSpc>
                <a:spcPct val="100000"/>
              </a:lnSpc>
              <a:spcBef>
                <a:spcPts val="960"/>
              </a:spcBef>
              <a:buClr>
                <a:srgbClr val="9A9B9D"/>
              </a:buClr>
              <a:buFont typeface="Wingdings"/>
              <a:buChar char=""/>
              <a:tabLst>
                <a:tab pos="241935" algn="l"/>
              </a:tabLst>
            </a:pPr>
            <a:r>
              <a:rPr sz="2000" spc="-130" dirty="0">
                <a:solidFill>
                  <a:srgbClr val="57585B"/>
                </a:solidFill>
                <a:latin typeface="Arial"/>
                <a:cs typeface="Arial"/>
              </a:rPr>
              <a:t>@Customer, </a:t>
            </a:r>
            <a:r>
              <a:rPr sz="2000" spc="-114" dirty="0">
                <a:solidFill>
                  <a:srgbClr val="57585B"/>
                </a:solidFill>
                <a:latin typeface="Arial"/>
                <a:cs typeface="Arial"/>
              </a:rPr>
              <a:t>Cloud</a:t>
            </a:r>
            <a:r>
              <a:rPr sz="2000" spc="-140" dirty="0">
                <a:solidFill>
                  <a:srgbClr val="57585B"/>
                </a:solidFill>
                <a:latin typeface="Arial"/>
                <a:cs typeface="Arial"/>
              </a:rPr>
              <a:t> </a:t>
            </a:r>
            <a:r>
              <a:rPr sz="2000" spc="-75" dirty="0">
                <a:solidFill>
                  <a:srgbClr val="57585B"/>
                </a:solidFill>
                <a:latin typeface="Arial"/>
                <a:cs typeface="Arial"/>
              </a:rPr>
              <a:t>Machine</a:t>
            </a:r>
            <a:endParaRPr sz="2000" dirty="0">
              <a:latin typeface="Arial"/>
              <a:cs typeface="Arial"/>
            </a:endParaRPr>
          </a:p>
        </p:txBody>
      </p:sp>
      <p:sp>
        <p:nvSpPr>
          <p:cNvPr id="9" name="object 9"/>
          <p:cNvSpPr txBox="1"/>
          <p:nvPr/>
        </p:nvSpPr>
        <p:spPr>
          <a:xfrm>
            <a:off x="8130285" y="1824989"/>
            <a:ext cx="3022600" cy="2007870"/>
          </a:xfrm>
          <a:prstGeom prst="rect">
            <a:avLst/>
          </a:prstGeom>
        </p:spPr>
        <p:txBody>
          <a:bodyPr vert="horz" wrap="square" lIns="0" tIns="47625" rIns="0" bIns="0" rtlCol="0">
            <a:spAutoFit/>
          </a:bodyPr>
          <a:lstStyle/>
          <a:p>
            <a:pPr marL="241300" marR="159385" indent="-228600">
              <a:lnSpc>
                <a:spcPts val="2160"/>
              </a:lnSpc>
              <a:spcBef>
                <a:spcPts val="375"/>
              </a:spcBef>
              <a:buClr>
                <a:srgbClr val="9A9B9D"/>
              </a:buClr>
              <a:buChar char="•"/>
              <a:tabLst>
                <a:tab pos="240665" algn="l"/>
                <a:tab pos="241300" algn="l"/>
              </a:tabLst>
            </a:pPr>
            <a:r>
              <a:rPr sz="2000" spc="-120" dirty="0">
                <a:solidFill>
                  <a:srgbClr val="57585B"/>
                </a:solidFill>
                <a:latin typeface="Arial"/>
                <a:cs typeface="Arial"/>
              </a:rPr>
              <a:t>Siebel </a:t>
            </a:r>
            <a:r>
              <a:rPr sz="2000" spc="-170" dirty="0">
                <a:solidFill>
                  <a:srgbClr val="57585B"/>
                </a:solidFill>
                <a:latin typeface="Arial"/>
                <a:cs typeface="Arial"/>
              </a:rPr>
              <a:t>+ </a:t>
            </a:r>
            <a:r>
              <a:rPr sz="2000" spc="-340" dirty="0">
                <a:solidFill>
                  <a:srgbClr val="57585B"/>
                </a:solidFill>
                <a:latin typeface="Arial"/>
                <a:cs typeface="Arial"/>
              </a:rPr>
              <a:t>CX </a:t>
            </a:r>
            <a:r>
              <a:rPr sz="2000" spc="-70" dirty="0">
                <a:solidFill>
                  <a:srgbClr val="57585B"/>
                </a:solidFill>
                <a:latin typeface="Arial"/>
                <a:cs typeface="Arial"/>
              </a:rPr>
              <a:t>applications </a:t>
            </a:r>
            <a:r>
              <a:rPr sz="2000" spc="-170" dirty="0">
                <a:solidFill>
                  <a:srgbClr val="57585B"/>
                </a:solidFill>
                <a:latin typeface="Arial"/>
                <a:cs typeface="Arial"/>
              </a:rPr>
              <a:t>+  </a:t>
            </a:r>
            <a:r>
              <a:rPr sz="2000" spc="-75" dirty="0">
                <a:solidFill>
                  <a:srgbClr val="57585B"/>
                </a:solidFill>
                <a:latin typeface="Arial"/>
                <a:cs typeface="Arial"/>
              </a:rPr>
              <a:t>Adaptive</a:t>
            </a:r>
            <a:r>
              <a:rPr sz="2000" spc="-110" dirty="0">
                <a:solidFill>
                  <a:srgbClr val="57585B"/>
                </a:solidFill>
                <a:latin typeface="Arial"/>
                <a:cs typeface="Arial"/>
              </a:rPr>
              <a:t> </a:t>
            </a:r>
            <a:r>
              <a:rPr sz="2000" spc="-65" dirty="0">
                <a:solidFill>
                  <a:srgbClr val="57585B"/>
                </a:solidFill>
                <a:latin typeface="Arial"/>
                <a:cs typeface="Arial"/>
              </a:rPr>
              <a:t>Intelligence</a:t>
            </a:r>
            <a:endParaRPr sz="2000" dirty="0">
              <a:latin typeface="Arial"/>
              <a:cs typeface="Arial"/>
            </a:endParaRPr>
          </a:p>
          <a:p>
            <a:pPr marL="241300" indent="-228600">
              <a:lnSpc>
                <a:spcPts val="2280"/>
              </a:lnSpc>
              <a:spcBef>
                <a:spcPts val="930"/>
              </a:spcBef>
              <a:buClr>
                <a:srgbClr val="9A9B9D"/>
              </a:buClr>
              <a:buChar char="•"/>
              <a:tabLst>
                <a:tab pos="240665" algn="l"/>
                <a:tab pos="241300" algn="l"/>
              </a:tabLst>
            </a:pPr>
            <a:r>
              <a:rPr sz="2000" spc="-105" dirty="0">
                <a:solidFill>
                  <a:srgbClr val="57585B"/>
                </a:solidFill>
                <a:latin typeface="Arial"/>
                <a:cs typeface="Arial"/>
              </a:rPr>
              <a:t>Hub-and-spoke</a:t>
            </a:r>
            <a:r>
              <a:rPr sz="2000" spc="-120" dirty="0">
                <a:solidFill>
                  <a:srgbClr val="57585B"/>
                </a:solidFill>
                <a:latin typeface="Arial"/>
                <a:cs typeface="Arial"/>
              </a:rPr>
              <a:t> </a:t>
            </a:r>
            <a:r>
              <a:rPr sz="2000" spc="-50" dirty="0">
                <a:solidFill>
                  <a:srgbClr val="57585B"/>
                </a:solidFill>
                <a:latin typeface="Arial"/>
                <a:cs typeface="Arial"/>
              </a:rPr>
              <a:t>Integration</a:t>
            </a:r>
            <a:endParaRPr sz="2000" dirty="0">
              <a:latin typeface="Arial"/>
              <a:cs typeface="Arial"/>
            </a:endParaRPr>
          </a:p>
          <a:p>
            <a:pPr marL="241300">
              <a:lnSpc>
                <a:spcPts val="2280"/>
              </a:lnSpc>
            </a:pPr>
            <a:r>
              <a:rPr sz="2000" spc="-114" dirty="0">
                <a:solidFill>
                  <a:srgbClr val="57585B"/>
                </a:solidFill>
                <a:latin typeface="Arial"/>
                <a:cs typeface="Arial"/>
              </a:rPr>
              <a:t>Cloud </a:t>
            </a:r>
            <a:r>
              <a:rPr sz="2000" spc="-135" dirty="0">
                <a:solidFill>
                  <a:srgbClr val="57585B"/>
                </a:solidFill>
                <a:latin typeface="Arial"/>
                <a:cs typeface="Arial"/>
              </a:rPr>
              <a:t>Services</a:t>
            </a:r>
            <a:r>
              <a:rPr sz="2000" spc="-114" dirty="0">
                <a:solidFill>
                  <a:srgbClr val="57585B"/>
                </a:solidFill>
                <a:latin typeface="Arial"/>
                <a:cs typeface="Arial"/>
              </a:rPr>
              <a:t> </a:t>
            </a:r>
            <a:r>
              <a:rPr sz="2000" spc="-195" dirty="0">
                <a:solidFill>
                  <a:srgbClr val="57585B"/>
                </a:solidFill>
                <a:latin typeface="Arial"/>
                <a:cs typeface="Arial"/>
              </a:rPr>
              <a:t>(ICS)</a:t>
            </a:r>
            <a:endParaRPr sz="2000" dirty="0">
              <a:latin typeface="Arial"/>
              <a:cs typeface="Arial"/>
            </a:endParaRPr>
          </a:p>
          <a:p>
            <a:pPr marL="241300" marR="200660" indent="-228600">
              <a:lnSpc>
                <a:spcPts val="2160"/>
              </a:lnSpc>
              <a:spcBef>
                <a:spcPts val="1230"/>
              </a:spcBef>
              <a:buClr>
                <a:srgbClr val="9A9B9D"/>
              </a:buClr>
              <a:buChar char="•"/>
              <a:tabLst>
                <a:tab pos="240665" algn="l"/>
                <a:tab pos="241300" algn="l"/>
              </a:tabLst>
            </a:pPr>
            <a:r>
              <a:rPr sz="2000" spc="-105" dirty="0">
                <a:solidFill>
                  <a:srgbClr val="57585B"/>
                </a:solidFill>
                <a:latin typeface="Arial"/>
                <a:cs typeface="Arial"/>
              </a:rPr>
              <a:t>Customer </a:t>
            </a:r>
            <a:r>
              <a:rPr sz="2000" spc="-100" dirty="0">
                <a:solidFill>
                  <a:srgbClr val="57585B"/>
                </a:solidFill>
                <a:latin typeface="Arial"/>
                <a:cs typeface="Arial"/>
              </a:rPr>
              <a:t>2 </a:t>
            </a:r>
            <a:r>
              <a:rPr sz="2000" spc="-114" dirty="0">
                <a:solidFill>
                  <a:srgbClr val="57585B"/>
                </a:solidFill>
                <a:latin typeface="Arial"/>
                <a:cs typeface="Arial"/>
              </a:rPr>
              <a:t>Cloud</a:t>
            </a:r>
            <a:r>
              <a:rPr sz="2000" spc="-185" dirty="0">
                <a:solidFill>
                  <a:srgbClr val="57585B"/>
                </a:solidFill>
                <a:latin typeface="Arial"/>
                <a:cs typeface="Arial"/>
              </a:rPr>
              <a:t> </a:t>
            </a:r>
            <a:r>
              <a:rPr sz="2000" spc="-20" dirty="0">
                <a:solidFill>
                  <a:srgbClr val="57585B"/>
                </a:solidFill>
                <a:latin typeface="Arial"/>
                <a:cs typeface="Arial"/>
              </a:rPr>
              <a:t>option  </a:t>
            </a:r>
            <a:r>
              <a:rPr sz="2000" spc="-95" dirty="0">
                <a:solidFill>
                  <a:srgbClr val="57585B"/>
                </a:solidFill>
                <a:latin typeface="Arial"/>
                <a:cs typeface="Arial"/>
              </a:rPr>
              <a:t>(unused</a:t>
            </a:r>
            <a:r>
              <a:rPr sz="2000" spc="-135" dirty="0">
                <a:solidFill>
                  <a:srgbClr val="57585B"/>
                </a:solidFill>
                <a:latin typeface="Arial"/>
                <a:cs typeface="Arial"/>
              </a:rPr>
              <a:t> </a:t>
            </a:r>
            <a:r>
              <a:rPr sz="2000" spc="-105" dirty="0">
                <a:solidFill>
                  <a:srgbClr val="57585B"/>
                </a:solidFill>
                <a:latin typeface="Arial"/>
                <a:cs typeface="Arial"/>
              </a:rPr>
              <a:t>licenses)</a:t>
            </a:r>
            <a:endParaRPr sz="2000" dirty="0">
              <a:latin typeface="Arial"/>
              <a:cs typeface="Arial"/>
            </a:endParaRPr>
          </a:p>
        </p:txBody>
      </p:sp>
      <p:sp>
        <p:nvSpPr>
          <p:cNvPr id="10" name="object 10"/>
          <p:cNvSpPr/>
          <p:nvPr/>
        </p:nvSpPr>
        <p:spPr>
          <a:xfrm>
            <a:off x="8409431" y="4250435"/>
            <a:ext cx="1224061" cy="531170"/>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952500" y="4264164"/>
            <a:ext cx="2561081" cy="155524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4573523" y="3985259"/>
            <a:ext cx="2804160" cy="1979676"/>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6134100" y="4937759"/>
            <a:ext cx="1335024" cy="530351"/>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4686300" y="5071871"/>
            <a:ext cx="1347215" cy="512063"/>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5295900" y="4415028"/>
            <a:ext cx="1211579" cy="416051"/>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9084564" y="4623815"/>
            <a:ext cx="1519427" cy="955548"/>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346947" y="5384291"/>
            <a:ext cx="1496568" cy="641604"/>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0319004" y="5000244"/>
            <a:ext cx="836676" cy="467868"/>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10014204" y="4064508"/>
            <a:ext cx="1141476" cy="350519"/>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10123931" y="5574791"/>
            <a:ext cx="717803" cy="344424"/>
          </a:xfrm>
          <a:prstGeom prst="rect">
            <a:avLst/>
          </a:prstGeom>
          <a:blipFill>
            <a:blip r:embed="rId12" cstate="print"/>
            <a:stretch>
              <a:fillRect/>
            </a:stretch>
          </a:blipFill>
        </p:spPr>
        <p:txBody>
          <a:bodyPr wrap="square" lIns="0" tIns="0" rIns="0" bIns="0" rtlCol="0"/>
          <a:lstStyle/>
          <a:p>
            <a:endParaRPr/>
          </a:p>
        </p:txBody>
      </p:sp>
      <p:sp>
        <p:nvSpPr>
          <p:cNvPr id="21" name="object 21"/>
          <p:cNvSpPr txBox="1"/>
          <p:nvPr/>
        </p:nvSpPr>
        <p:spPr>
          <a:xfrm>
            <a:off x="454151" y="1243583"/>
            <a:ext cx="3602990" cy="452755"/>
          </a:xfrm>
          <a:prstGeom prst="rect">
            <a:avLst/>
          </a:prstGeom>
          <a:solidFill>
            <a:srgbClr val="006FC0"/>
          </a:solidFill>
        </p:spPr>
        <p:txBody>
          <a:bodyPr vert="horz" wrap="square" lIns="0" tIns="57150" rIns="0" bIns="0" rtlCol="0">
            <a:spAutoFit/>
          </a:bodyPr>
          <a:lstStyle/>
          <a:p>
            <a:pPr marL="290195">
              <a:lnSpc>
                <a:spcPct val="100000"/>
              </a:lnSpc>
              <a:spcBef>
                <a:spcPts val="450"/>
              </a:spcBef>
            </a:pPr>
            <a:r>
              <a:rPr sz="2000" spc="-75" dirty="0">
                <a:solidFill>
                  <a:srgbClr val="FFFFFF"/>
                </a:solidFill>
                <a:latin typeface="Arial"/>
                <a:cs typeface="Arial"/>
              </a:rPr>
              <a:t>1. </a:t>
            </a:r>
            <a:r>
              <a:rPr sz="2000" spc="-90" dirty="0">
                <a:solidFill>
                  <a:srgbClr val="FFFFFF"/>
                </a:solidFill>
                <a:latin typeface="Arial"/>
                <a:cs typeface="Arial"/>
              </a:rPr>
              <a:t>Private </a:t>
            </a:r>
            <a:r>
              <a:rPr sz="2000" spc="-114" dirty="0">
                <a:solidFill>
                  <a:srgbClr val="FFFFFF"/>
                </a:solidFill>
                <a:latin typeface="Arial"/>
                <a:cs typeface="Arial"/>
              </a:rPr>
              <a:t>Cloud </a:t>
            </a:r>
            <a:r>
              <a:rPr sz="2000" spc="-120" dirty="0">
                <a:solidFill>
                  <a:srgbClr val="FFFFFF"/>
                </a:solidFill>
                <a:latin typeface="Arial"/>
                <a:cs typeface="Arial"/>
              </a:rPr>
              <a:t>(On</a:t>
            </a:r>
            <a:r>
              <a:rPr sz="2000" spc="-145" dirty="0">
                <a:solidFill>
                  <a:srgbClr val="FFFFFF"/>
                </a:solidFill>
                <a:latin typeface="Arial"/>
                <a:cs typeface="Arial"/>
              </a:rPr>
              <a:t> </a:t>
            </a:r>
            <a:r>
              <a:rPr sz="2000" spc="-114" dirty="0">
                <a:solidFill>
                  <a:srgbClr val="FFFFFF"/>
                </a:solidFill>
                <a:latin typeface="Arial"/>
                <a:cs typeface="Arial"/>
              </a:rPr>
              <a:t>Premise)</a:t>
            </a:r>
            <a:endParaRPr sz="2000">
              <a:latin typeface="Arial"/>
              <a:cs typeface="Arial"/>
            </a:endParaRPr>
          </a:p>
        </p:txBody>
      </p:sp>
      <p:sp>
        <p:nvSpPr>
          <p:cNvPr id="22" name="object 22"/>
          <p:cNvSpPr txBox="1"/>
          <p:nvPr/>
        </p:nvSpPr>
        <p:spPr>
          <a:xfrm>
            <a:off x="4315967" y="1243583"/>
            <a:ext cx="3571240" cy="452755"/>
          </a:xfrm>
          <a:prstGeom prst="rect">
            <a:avLst/>
          </a:prstGeom>
          <a:solidFill>
            <a:srgbClr val="9A9B9D"/>
          </a:solidFill>
        </p:spPr>
        <p:txBody>
          <a:bodyPr vert="horz" wrap="square" lIns="0" tIns="57150" rIns="0" bIns="0" rtlCol="0">
            <a:spAutoFit/>
          </a:bodyPr>
          <a:lstStyle/>
          <a:p>
            <a:pPr marL="610870">
              <a:lnSpc>
                <a:spcPct val="100000"/>
              </a:lnSpc>
              <a:spcBef>
                <a:spcPts val="450"/>
              </a:spcBef>
            </a:pPr>
            <a:r>
              <a:rPr sz="2000" spc="-75" dirty="0">
                <a:solidFill>
                  <a:srgbClr val="FFFFFF"/>
                </a:solidFill>
                <a:latin typeface="Arial"/>
                <a:cs typeface="Arial"/>
              </a:rPr>
              <a:t>2. </a:t>
            </a:r>
            <a:r>
              <a:rPr sz="2000" spc="-55" dirty="0">
                <a:solidFill>
                  <a:srgbClr val="FFFFFF"/>
                </a:solidFill>
                <a:latin typeface="Arial"/>
                <a:cs typeface="Arial"/>
              </a:rPr>
              <a:t>Platform</a:t>
            </a:r>
            <a:r>
              <a:rPr sz="2000" spc="-140" dirty="0">
                <a:solidFill>
                  <a:srgbClr val="FFFFFF"/>
                </a:solidFill>
                <a:latin typeface="Arial"/>
                <a:cs typeface="Arial"/>
              </a:rPr>
              <a:t> </a:t>
            </a:r>
            <a:r>
              <a:rPr sz="2000" spc="-145" dirty="0">
                <a:solidFill>
                  <a:srgbClr val="FFFFFF"/>
                </a:solidFill>
                <a:latin typeface="Arial"/>
                <a:cs typeface="Arial"/>
              </a:rPr>
              <a:t>(IaaS/Paas)</a:t>
            </a:r>
            <a:endParaRPr sz="2000">
              <a:latin typeface="Arial"/>
              <a:cs typeface="Arial"/>
            </a:endParaRPr>
          </a:p>
        </p:txBody>
      </p:sp>
      <p:sp>
        <p:nvSpPr>
          <p:cNvPr id="23" name="object 23"/>
          <p:cNvSpPr txBox="1"/>
          <p:nvPr/>
        </p:nvSpPr>
        <p:spPr>
          <a:xfrm>
            <a:off x="8142731" y="1243583"/>
            <a:ext cx="3602990" cy="452755"/>
          </a:xfrm>
          <a:prstGeom prst="rect">
            <a:avLst/>
          </a:prstGeom>
          <a:solidFill>
            <a:srgbClr val="FF8D13"/>
          </a:solidFill>
        </p:spPr>
        <p:txBody>
          <a:bodyPr vert="horz" wrap="square" lIns="0" tIns="57150" rIns="0" bIns="0" rtlCol="0">
            <a:spAutoFit/>
          </a:bodyPr>
          <a:lstStyle/>
          <a:p>
            <a:pPr marL="824865">
              <a:lnSpc>
                <a:spcPct val="100000"/>
              </a:lnSpc>
              <a:spcBef>
                <a:spcPts val="450"/>
              </a:spcBef>
            </a:pPr>
            <a:r>
              <a:rPr sz="2000" spc="-75" dirty="0">
                <a:solidFill>
                  <a:srgbClr val="FFFFFF"/>
                </a:solidFill>
                <a:latin typeface="Arial"/>
                <a:cs typeface="Arial"/>
              </a:rPr>
              <a:t>3. </a:t>
            </a:r>
            <a:r>
              <a:rPr sz="2000" spc="-65" dirty="0">
                <a:solidFill>
                  <a:srgbClr val="FFFFFF"/>
                </a:solidFill>
                <a:latin typeface="Arial"/>
                <a:cs typeface="Arial"/>
              </a:rPr>
              <a:t>Hybrid </a:t>
            </a:r>
            <a:r>
              <a:rPr sz="2000" spc="-340" dirty="0">
                <a:solidFill>
                  <a:srgbClr val="FFFFFF"/>
                </a:solidFill>
                <a:latin typeface="Arial"/>
                <a:cs typeface="Arial"/>
              </a:rPr>
              <a:t>CX</a:t>
            </a:r>
            <a:r>
              <a:rPr sz="2000" spc="-204" dirty="0">
                <a:solidFill>
                  <a:srgbClr val="FFFFFF"/>
                </a:solidFill>
                <a:latin typeface="Arial"/>
                <a:cs typeface="Arial"/>
              </a:rPr>
              <a:t> </a:t>
            </a:r>
            <a:r>
              <a:rPr sz="2000" spc="-215" dirty="0">
                <a:solidFill>
                  <a:srgbClr val="FFFFFF"/>
                </a:solidFill>
                <a:latin typeface="Arial"/>
                <a:cs typeface="Arial"/>
              </a:rPr>
              <a:t>(SaaS)</a:t>
            </a:r>
            <a:endParaRPr sz="20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44500" y="224739"/>
            <a:ext cx="9171940" cy="538609"/>
          </a:xfrm>
          <a:prstGeom prst="rect">
            <a:avLst/>
          </a:prstGeom>
        </p:spPr>
        <p:txBody>
          <a:bodyPr vert="horz" wrap="square" lIns="0" tIns="12700" rIns="0" bIns="0" rtlCol="0">
            <a:spAutoFit/>
          </a:bodyPr>
          <a:lstStyle/>
          <a:p>
            <a:pPr marL="12700">
              <a:lnSpc>
                <a:spcPts val="4054"/>
              </a:lnSpc>
              <a:spcBef>
                <a:spcPts val="100"/>
              </a:spcBef>
            </a:pPr>
            <a:r>
              <a:rPr sz="3600" spc="-100" dirty="0">
                <a:solidFill>
                  <a:srgbClr val="57585B"/>
                </a:solidFill>
                <a:latin typeface="Arial"/>
                <a:cs typeface="Arial"/>
              </a:rPr>
              <a:t>Lifetime </a:t>
            </a:r>
            <a:r>
              <a:rPr sz="3600" spc="-135" dirty="0">
                <a:solidFill>
                  <a:srgbClr val="57585B"/>
                </a:solidFill>
                <a:latin typeface="Arial"/>
                <a:cs typeface="Arial"/>
              </a:rPr>
              <a:t>Support </a:t>
            </a:r>
            <a:r>
              <a:rPr sz="3600" spc="-10" dirty="0">
                <a:solidFill>
                  <a:srgbClr val="57585B"/>
                </a:solidFill>
                <a:latin typeface="Arial"/>
                <a:cs typeface="Arial"/>
              </a:rPr>
              <a:t>for </a:t>
            </a:r>
            <a:r>
              <a:rPr sz="3600" spc="-190" dirty="0">
                <a:solidFill>
                  <a:srgbClr val="57585B"/>
                </a:solidFill>
                <a:latin typeface="Arial"/>
                <a:cs typeface="Arial"/>
              </a:rPr>
              <a:t>Existing </a:t>
            </a:r>
            <a:r>
              <a:rPr sz="3600" spc="-200" dirty="0">
                <a:solidFill>
                  <a:srgbClr val="57585B"/>
                </a:solidFill>
                <a:latin typeface="Arial"/>
                <a:cs typeface="Arial"/>
              </a:rPr>
              <a:t>Oracle</a:t>
            </a:r>
            <a:r>
              <a:rPr sz="3600" spc="-570" dirty="0">
                <a:solidFill>
                  <a:srgbClr val="57585B"/>
                </a:solidFill>
                <a:latin typeface="Arial"/>
                <a:cs typeface="Arial"/>
              </a:rPr>
              <a:t> </a:t>
            </a:r>
            <a:r>
              <a:rPr sz="3600" spc="-85" dirty="0">
                <a:solidFill>
                  <a:srgbClr val="57585B"/>
                </a:solidFill>
                <a:latin typeface="Arial"/>
                <a:cs typeface="Arial"/>
              </a:rPr>
              <a:t>Applications</a:t>
            </a:r>
            <a:r>
              <a:rPr sz="3600" spc="-85" dirty="0" smtClean="0">
                <a:solidFill>
                  <a:srgbClr val="57585B"/>
                </a:solidFill>
                <a:latin typeface="Arial"/>
                <a:cs typeface="Arial"/>
              </a:rPr>
              <a:t>*</a:t>
            </a:r>
            <a:endParaRPr sz="3600" dirty="0">
              <a:latin typeface="Arial"/>
              <a:cs typeface="Arial"/>
            </a:endParaRPr>
          </a:p>
        </p:txBody>
      </p:sp>
      <p:sp>
        <p:nvSpPr>
          <p:cNvPr id="5" name="object 5"/>
          <p:cNvSpPr/>
          <p:nvPr/>
        </p:nvSpPr>
        <p:spPr>
          <a:xfrm>
            <a:off x="531876" y="4544567"/>
            <a:ext cx="11125200" cy="457200"/>
          </a:xfrm>
          <a:custGeom>
            <a:avLst/>
            <a:gdLst/>
            <a:ahLst/>
            <a:cxnLst/>
            <a:rect l="l" t="t" r="r" b="b"/>
            <a:pathLst>
              <a:path w="11125200" h="457200">
                <a:moveTo>
                  <a:pt x="10896600" y="0"/>
                </a:moveTo>
                <a:lnTo>
                  <a:pt x="0" y="0"/>
                </a:lnTo>
                <a:lnTo>
                  <a:pt x="0" y="457199"/>
                </a:lnTo>
                <a:lnTo>
                  <a:pt x="10896600" y="457199"/>
                </a:lnTo>
                <a:lnTo>
                  <a:pt x="11125200" y="228599"/>
                </a:lnTo>
                <a:lnTo>
                  <a:pt x="10896600" y="0"/>
                </a:lnTo>
                <a:close/>
              </a:path>
            </a:pathLst>
          </a:custGeom>
          <a:solidFill>
            <a:srgbClr val="8EACBE"/>
          </a:solidFill>
        </p:spPr>
        <p:txBody>
          <a:bodyPr wrap="square" lIns="0" tIns="0" rIns="0" bIns="0" rtlCol="0"/>
          <a:lstStyle/>
          <a:p>
            <a:endParaRPr/>
          </a:p>
        </p:txBody>
      </p:sp>
      <p:sp>
        <p:nvSpPr>
          <p:cNvPr id="6" name="object 6"/>
          <p:cNvSpPr txBox="1"/>
          <p:nvPr/>
        </p:nvSpPr>
        <p:spPr>
          <a:xfrm>
            <a:off x="635000" y="5004053"/>
            <a:ext cx="641350" cy="391160"/>
          </a:xfrm>
          <a:prstGeom prst="rect">
            <a:avLst/>
          </a:prstGeom>
        </p:spPr>
        <p:txBody>
          <a:bodyPr vert="horz" wrap="square" lIns="0" tIns="12700" rIns="0" bIns="0" rtlCol="0">
            <a:spAutoFit/>
          </a:bodyPr>
          <a:lstStyle/>
          <a:p>
            <a:pPr marL="12700">
              <a:lnSpc>
                <a:spcPct val="100000"/>
              </a:lnSpc>
              <a:spcBef>
                <a:spcPts val="100"/>
              </a:spcBef>
            </a:pPr>
            <a:r>
              <a:rPr sz="2400" b="1" spc="-125" dirty="0">
                <a:solidFill>
                  <a:srgbClr val="374957"/>
                </a:solidFill>
                <a:latin typeface="Arial"/>
                <a:cs typeface="Arial"/>
              </a:rPr>
              <a:t>2015</a:t>
            </a:r>
            <a:endParaRPr sz="2400">
              <a:latin typeface="Arial"/>
              <a:cs typeface="Arial"/>
            </a:endParaRPr>
          </a:p>
        </p:txBody>
      </p:sp>
      <p:sp>
        <p:nvSpPr>
          <p:cNvPr id="7" name="object 7"/>
          <p:cNvSpPr/>
          <p:nvPr/>
        </p:nvSpPr>
        <p:spPr>
          <a:xfrm>
            <a:off x="531876" y="4544567"/>
            <a:ext cx="2723515" cy="457200"/>
          </a:xfrm>
          <a:custGeom>
            <a:avLst/>
            <a:gdLst/>
            <a:ahLst/>
            <a:cxnLst/>
            <a:rect l="l" t="t" r="r" b="b"/>
            <a:pathLst>
              <a:path w="2723515" h="457200">
                <a:moveTo>
                  <a:pt x="0" y="457199"/>
                </a:moveTo>
                <a:lnTo>
                  <a:pt x="2723388" y="457199"/>
                </a:lnTo>
                <a:lnTo>
                  <a:pt x="2723388" y="0"/>
                </a:lnTo>
                <a:lnTo>
                  <a:pt x="0" y="0"/>
                </a:lnTo>
                <a:lnTo>
                  <a:pt x="0" y="457199"/>
                </a:lnTo>
                <a:close/>
              </a:path>
            </a:pathLst>
          </a:custGeom>
          <a:solidFill>
            <a:srgbClr val="F80000"/>
          </a:solidFill>
        </p:spPr>
        <p:txBody>
          <a:bodyPr wrap="square" lIns="0" tIns="0" rIns="0" bIns="0" rtlCol="0"/>
          <a:lstStyle/>
          <a:p>
            <a:endParaRPr/>
          </a:p>
        </p:txBody>
      </p:sp>
      <p:sp>
        <p:nvSpPr>
          <p:cNvPr id="8" name="object 8"/>
          <p:cNvSpPr/>
          <p:nvPr/>
        </p:nvSpPr>
        <p:spPr>
          <a:xfrm>
            <a:off x="3255264" y="4544567"/>
            <a:ext cx="384175" cy="457200"/>
          </a:xfrm>
          <a:custGeom>
            <a:avLst/>
            <a:gdLst/>
            <a:ahLst/>
            <a:cxnLst/>
            <a:rect l="l" t="t" r="r" b="b"/>
            <a:pathLst>
              <a:path w="384175" h="457200">
                <a:moveTo>
                  <a:pt x="0" y="457199"/>
                </a:moveTo>
                <a:lnTo>
                  <a:pt x="384048" y="457199"/>
                </a:lnTo>
                <a:lnTo>
                  <a:pt x="384048" y="0"/>
                </a:lnTo>
                <a:lnTo>
                  <a:pt x="0" y="0"/>
                </a:lnTo>
                <a:lnTo>
                  <a:pt x="0" y="457199"/>
                </a:lnTo>
                <a:close/>
              </a:path>
            </a:pathLst>
          </a:custGeom>
          <a:solidFill>
            <a:srgbClr val="F80000"/>
          </a:solidFill>
        </p:spPr>
        <p:txBody>
          <a:bodyPr wrap="square" lIns="0" tIns="0" rIns="0" bIns="0" rtlCol="0"/>
          <a:lstStyle/>
          <a:p>
            <a:endParaRPr/>
          </a:p>
        </p:txBody>
      </p:sp>
      <p:sp>
        <p:nvSpPr>
          <p:cNvPr id="9" name="object 9"/>
          <p:cNvSpPr/>
          <p:nvPr/>
        </p:nvSpPr>
        <p:spPr>
          <a:xfrm>
            <a:off x="3639311" y="4544567"/>
            <a:ext cx="384175" cy="457200"/>
          </a:xfrm>
          <a:custGeom>
            <a:avLst/>
            <a:gdLst/>
            <a:ahLst/>
            <a:cxnLst/>
            <a:rect l="l" t="t" r="r" b="b"/>
            <a:pathLst>
              <a:path w="384175" h="457200">
                <a:moveTo>
                  <a:pt x="0" y="457199"/>
                </a:moveTo>
                <a:lnTo>
                  <a:pt x="384048" y="457199"/>
                </a:lnTo>
                <a:lnTo>
                  <a:pt x="384048" y="0"/>
                </a:lnTo>
                <a:lnTo>
                  <a:pt x="0" y="0"/>
                </a:lnTo>
                <a:lnTo>
                  <a:pt x="0" y="457199"/>
                </a:lnTo>
                <a:close/>
              </a:path>
            </a:pathLst>
          </a:custGeom>
          <a:solidFill>
            <a:srgbClr val="F80000"/>
          </a:solidFill>
        </p:spPr>
        <p:txBody>
          <a:bodyPr wrap="square" lIns="0" tIns="0" rIns="0" bIns="0" rtlCol="0"/>
          <a:lstStyle/>
          <a:p>
            <a:endParaRPr/>
          </a:p>
        </p:txBody>
      </p:sp>
      <p:sp>
        <p:nvSpPr>
          <p:cNvPr id="10" name="object 10"/>
          <p:cNvSpPr/>
          <p:nvPr/>
        </p:nvSpPr>
        <p:spPr>
          <a:xfrm>
            <a:off x="4023359" y="4544567"/>
            <a:ext cx="384175" cy="457200"/>
          </a:xfrm>
          <a:custGeom>
            <a:avLst/>
            <a:gdLst/>
            <a:ahLst/>
            <a:cxnLst/>
            <a:rect l="l" t="t" r="r" b="b"/>
            <a:pathLst>
              <a:path w="384175" h="457200">
                <a:moveTo>
                  <a:pt x="0" y="457199"/>
                </a:moveTo>
                <a:lnTo>
                  <a:pt x="384048" y="457199"/>
                </a:lnTo>
                <a:lnTo>
                  <a:pt x="384048" y="0"/>
                </a:lnTo>
                <a:lnTo>
                  <a:pt x="0" y="0"/>
                </a:lnTo>
                <a:lnTo>
                  <a:pt x="0" y="457199"/>
                </a:lnTo>
                <a:close/>
              </a:path>
            </a:pathLst>
          </a:custGeom>
          <a:solidFill>
            <a:srgbClr val="F80000"/>
          </a:solidFill>
        </p:spPr>
        <p:txBody>
          <a:bodyPr wrap="square" lIns="0" tIns="0" rIns="0" bIns="0" rtlCol="0"/>
          <a:lstStyle/>
          <a:p>
            <a:endParaRPr/>
          </a:p>
        </p:txBody>
      </p:sp>
      <p:sp>
        <p:nvSpPr>
          <p:cNvPr id="11" name="object 11"/>
          <p:cNvSpPr/>
          <p:nvPr/>
        </p:nvSpPr>
        <p:spPr>
          <a:xfrm>
            <a:off x="4407408" y="4544567"/>
            <a:ext cx="384175" cy="457200"/>
          </a:xfrm>
          <a:custGeom>
            <a:avLst/>
            <a:gdLst/>
            <a:ahLst/>
            <a:cxnLst/>
            <a:rect l="l" t="t" r="r" b="b"/>
            <a:pathLst>
              <a:path w="384175" h="457200">
                <a:moveTo>
                  <a:pt x="0" y="457199"/>
                </a:moveTo>
                <a:lnTo>
                  <a:pt x="384047" y="457199"/>
                </a:lnTo>
                <a:lnTo>
                  <a:pt x="384047" y="0"/>
                </a:lnTo>
                <a:lnTo>
                  <a:pt x="0" y="0"/>
                </a:lnTo>
                <a:lnTo>
                  <a:pt x="0" y="457199"/>
                </a:lnTo>
                <a:close/>
              </a:path>
            </a:pathLst>
          </a:custGeom>
          <a:solidFill>
            <a:srgbClr val="F80000"/>
          </a:solidFill>
        </p:spPr>
        <p:txBody>
          <a:bodyPr wrap="square" lIns="0" tIns="0" rIns="0" bIns="0" rtlCol="0"/>
          <a:lstStyle/>
          <a:p>
            <a:endParaRPr/>
          </a:p>
        </p:txBody>
      </p:sp>
      <p:sp>
        <p:nvSpPr>
          <p:cNvPr id="12" name="object 12"/>
          <p:cNvSpPr/>
          <p:nvPr/>
        </p:nvSpPr>
        <p:spPr>
          <a:xfrm>
            <a:off x="4791455" y="4544567"/>
            <a:ext cx="384175" cy="457200"/>
          </a:xfrm>
          <a:custGeom>
            <a:avLst/>
            <a:gdLst/>
            <a:ahLst/>
            <a:cxnLst/>
            <a:rect l="l" t="t" r="r" b="b"/>
            <a:pathLst>
              <a:path w="384175" h="457200">
                <a:moveTo>
                  <a:pt x="0" y="457199"/>
                </a:moveTo>
                <a:lnTo>
                  <a:pt x="384048" y="457199"/>
                </a:lnTo>
                <a:lnTo>
                  <a:pt x="384048" y="0"/>
                </a:lnTo>
                <a:lnTo>
                  <a:pt x="0" y="0"/>
                </a:lnTo>
                <a:lnTo>
                  <a:pt x="0" y="457199"/>
                </a:lnTo>
                <a:close/>
              </a:path>
            </a:pathLst>
          </a:custGeom>
          <a:solidFill>
            <a:srgbClr val="F80000"/>
          </a:solidFill>
        </p:spPr>
        <p:txBody>
          <a:bodyPr wrap="square" lIns="0" tIns="0" rIns="0" bIns="0" rtlCol="0"/>
          <a:lstStyle/>
          <a:p>
            <a:endParaRPr/>
          </a:p>
        </p:txBody>
      </p:sp>
      <p:sp>
        <p:nvSpPr>
          <p:cNvPr id="13" name="object 13"/>
          <p:cNvSpPr/>
          <p:nvPr/>
        </p:nvSpPr>
        <p:spPr>
          <a:xfrm>
            <a:off x="5175503" y="4544567"/>
            <a:ext cx="384175" cy="457200"/>
          </a:xfrm>
          <a:custGeom>
            <a:avLst/>
            <a:gdLst/>
            <a:ahLst/>
            <a:cxnLst/>
            <a:rect l="l" t="t" r="r" b="b"/>
            <a:pathLst>
              <a:path w="384175" h="457200">
                <a:moveTo>
                  <a:pt x="0" y="457199"/>
                </a:moveTo>
                <a:lnTo>
                  <a:pt x="384048" y="457199"/>
                </a:lnTo>
                <a:lnTo>
                  <a:pt x="384048" y="0"/>
                </a:lnTo>
                <a:lnTo>
                  <a:pt x="0" y="0"/>
                </a:lnTo>
                <a:lnTo>
                  <a:pt x="0" y="457199"/>
                </a:lnTo>
                <a:close/>
              </a:path>
            </a:pathLst>
          </a:custGeom>
          <a:solidFill>
            <a:srgbClr val="F80000"/>
          </a:solidFill>
        </p:spPr>
        <p:txBody>
          <a:bodyPr wrap="square" lIns="0" tIns="0" rIns="0" bIns="0" rtlCol="0"/>
          <a:lstStyle/>
          <a:p>
            <a:endParaRPr/>
          </a:p>
        </p:txBody>
      </p:sp>
      <p:sp>
        <p:nvSpPr>
          <p:cNvPr id="14" name="object 14"/>
          <p:cNvSpPr/>
          <p:nvPr/>
        </p:nvSpPr>
        <p:spPr>
          <a:xfrm>
            <a:off x="5559552" y="4544567"/>
            <a:ext cx="384175" cy="457200"/>
          </a:xfrm>
          <a:custGeom>
            <a:avLst/>
            <a:gdLst/>
            <a:ahLst/>
            <a:cxnLst/>
            <a:rect l="l" t="t" r="r" b="b"/>
            <a:pathLst>
              <a:path w="384175" h="457200">
                <a:moveTo>
                  <a:pt x="0" y="457199"/>
                </a:moveTo>
                <a:lnTo>
                  <a:pt x="384048" y="457199"/>
                </a:lnTo>
                <a:lnTo>
                  <a:pt x="384048" y="0"/>
                </a:lnTo>
                <a:lnTo>
                  <a:pt x="0" y="0"/>
                </a:lnTo>
                <a:lnTo>
                  <a:pt x="0" y="457199"/>
                </a:lnTo>
                <a:close/>
              </a:path>
            </a:pathLst>
          </a:custGeom>
          <a:solidFill>
            <a:srgbClr val="F80000"/>
          </a:solidFill>
        </p:spPr>
        <p:txBody>
          <a:bodyPr wrap="square" lIns="0" tIns="0" rIns="0" bIns="0" rtlCol="0"/>
          <a:lstStyle/>
          <a:p>
            <a:endParaRPr/>
          </a:p>
        </p:txBody>
      </p:sp>
      <p:sp>
        <p:nvSpPr>
          <p:cNvPr id="15" name="object 15"/>
          <p:cNvSpPr/>
          <p:nvPr/>
        </p:nvSpPr>
        <p:spPr>
          <a:xfrm>
            <a:off x="5943600" y="4544567"/>
            <a:ext cx="384175" cy="457200"/>
          </a:xfrm>
          <a:custGeom>
            <a:avLst/>
            <a:gdLst/>
            <a:ahLst/>
            <a:cxnLst/>
            <a:rect l="l" t="t" r="r" b="b"/>
            <a:pathLst>
              <a:path w="384175" h="457200">
                <a:moveTo>
                  <a:pt x="0" y="457199"/>
                </a:moveTo>
                <a:lnTo>
                  <a:pt x="384048" y="457199"/>
                </a:lnTo>
                <a:lnTo>
                  <a:pt x="384048" y="0"/>
                </a:lnTo>
                <a:lnTo>
                  <a:pt x="0" y="0"/>
                </a:lnTo>
                <a:lnTo>
                  <a:pt x="0" y="457199"/>
                </a:lnTo>
                <a:close/>
              </a:path>
            </a:pathLst>
          </a:custGeom>
          <a:solidFill>
            <a:srgbClr val="F80000"/>
          </a:solidFill>
        </p:spPr>
        <p:txBody>
          <a:bodyPr wrap="square" lIns="0" tIns="0" rIns="0" bIns="0" rtlCol="0"/>
          <a:lstStyle/>
          <a:p>
            <a:endParaRPr/>
          </a:p>
        </p:txBody>
      </p:sp>
      <p:sp>
        <p:nvSpPr>
          <p:cNvPr id="16" name="object 16"/>
          <p:cNvSpPr/>
          <p:nvPr/>
        </p:nvSpPr>
        <p:spPr>
          <a:xfrm>
            <a:off x="6327647" y="4544567"/>
            <a:ext cx="384175" cy="457200"/>
          </a:xfrm>
          <a:custGeom>
            <a:avLst/>
            <a:gdLst/>
            <a:ahLst/>
            <a:cxnLst/>
            <a:rect l="l" t="t" r="r" b="b"/>
            <a:pathLst>
              <a:path w="384175" h="457200">
                <a:moveTo>
                  <a:pt x="0" y="457199"/>
                </a:moveTo>
                <a:lnTo>
                  <a:pt x="384048" y="457199"/>
                </a:lnTo>
                <a:lnTo>
                  <a:pt x="384048" y="0"/>
                </a:lnTo>
                <a:lnTo>
                  <a:pt x="0" y="0"/>
                </a:lnTo>
                <a:lnTo>
                  <a:pt x="0" y="457199"/>
                </a:lnTo>
                <a:close/>
              </a:path>
            </a:pathLst>
          </a:custGeom>
          <a:solidFill>
            <a:srgbClr val="F80000"/>
          </a:solidFill>
        </p:spPr>
        <p:txBody>
          <a:bodyPr wrap="square" lIns="0" tIns="0" rIns="0" bIns="0" rtlCol="0"/>
          <a:lstStyle/>
          <a:p>
            <a:endParaRPr/>
          </a:p>
        </p:txBody>
      </p:sp>
      <p:sp>
        <p:nvSpPr>
          <p:cNvPr id="18" name="object 18"/>
          <p:cNvSpPr txBox="1"/>
          <p:nvPr/>
        </p:nvSpPr>
        <p:spPr>
          <a:xfrm>
            <a:off x="517651" y="2282444"/>
            <a:ext cx="4293870" cy="330835"/>
          </a:xfrm>
          <a:prstGeom prst="rect">
            <a:avLst/>
          </a:prstGeom>
        </p:spPr>
        <p:txBody>
          <a:bodyPr vert="horz" wrap="square" lIns="0" tIns="13335" rIns="0" bIns="0" rtlCol="0">
            <a:spAutoFit/>
          </a:bodyPr>
          <a:lstStyle/>
          <a:p>
            <a:pPr marL="12700">
              <a:lnSpc>
                <a:spcPct val="100000"/>
              </a:lnSpc>
              <a:spcBef>
                <a:spcPts val="105"/>
              </a:spcBef>
            </a:pPr>
            <a:r>
              <a:rPr sz="2000" b="1" spc="-125" dirty="0">
                <a:solidFill>
                  <a:srgbClr val="007394"/>
                </a:solidFill>
                <a:latin typeface="Arial"/>
                <a:cs typeface="Arial"/>
              </a:rPr>
              <a:t>Premier </a:t>
            </a:r>
            <a:r>
              <a:rPr sz="2000" b="1" spc="-145" dirty="0">
                <a:solidFill>
                  <a:srgbClr val="007394"/>
                </a:solidFill>
                <a:latin typeface="Arial"/>
                <a:cs typeface="Arial"/>
              </a:rPr>
              <a:t>Support </a:t>
            </a:r>
            <a:r>
              <a:rPr sz="2000" b="1" spc="-135" dirty="0">
                <a:solidFill>
                  <a:srgbClr val="007394"/>
                </a:solidFill>
                <a:latin typeface="Arial"/>
                <a:cs typeface="Arial"/>
              </a:rPr>
              <a:t>“through </a:t>
            </a:r>
            <a:r>
              <a:rPr sz="2000" b="1" spc="-65" dirty="0">
                <a:solidFill>
                  <a:srgbClr val="007394"/>
                </a:solidFill>
                <a:latin typeface="Arial"/>
                <a:cs typeface="Arial"/>
              </a:rPr>
              <a:t>at </a:t>
            </a:r>
            <a:r>
              <a:rPr sz="2000" b="1" spc="-114" dirty="0">
                <a:solidFill>
                  <a:srgbClr val="007394"/>
                </a:solidFill>
                <a:latin typeface="Arial"/>
                <a:cs typeface="Arial"/>
              </a:rPr>
              <a:t>least”</a:t>
            </a:r>
            <a:r>
              <a:rPr sz="2000" b="1" spc="-135" dirty="0">
                <a:solidFill>
                  <a:srgbClr val="007394"/>
                </a:solidFill>
                <a:latin typeface="Arial"/>
                <a:cs typeface="Arial"/>
              </a:rPr>
              <a:t> </a:t>
            </a:r>
            <a:r>
              <a:rPr sz="2000" b="1" spc="-100" dirty="0" smtClean="0">
                <a:solidFill>
                  <a:srgbClr val="007394"/>
                </a:solidFill>
                <a:latin typeface="Arial"/>
                <a:cs typeface="Arial"/>
              </a:rPr>
              <a:t>20</a:t>
            </a:r>
            <a:r>
              <a:rPr lang="en-US" sz="2000" b="1" spc="-100" dirty="0" smtClean="0">
                <a:solidFill>
                  <a:srgbClr val="007394"/>
                </a:solidFill>
                <a:latin typeface="Arial"/>
                <a:cs typeface="Arial"/>
              </a:rPr>
              <a:t>4</a:t>
            </a:r>
            <a:r>
              <a:rPr sz="2000" b="1" spc="-100" dirty="0" smtClean="0">
                <a:solidFill>
                  <a:srgbClr val="007394"/>
                </a:solidFill>
                <a:latin typeface="Arial"/>
                <a:cs typeface="Arial"/>
              </a:rPr>
              <a:t>0</a:t>
            </a:r>
            <a:endParaRPr sz="2000" dirty="0">
              <a:latin typeface="Arial"/>
              <a:cs typeface="Arial"/>
            </a:endParaRPr>
          </a:p>
        </p:txBody>
      </p:sp>
      <p:sp>
        <p:nvSpPr>
          <p:cNvPr id="19" name="object 19"/>
          <p:cNvSpPr txBox="1"/>
          <p:nvPr/>
        </p:nvSpPr>
        <p:spPr>
          <a:xfrm>
            <a:off x="517651" y="2816098"/>
            <a:ext cx="3749675" cy="330835"/>
          </a:xfrm>
          <a:prstGeom prst="rect">
            <a:avLst/>
          </a:prstGeom>
        </p:spPr>
        <p:txBody>
          <a:bodyPr vert="horz" wrap="square" lIns="0" tIns="13335" rIns="0" bIns="0" rtlCol="0">
            <a:spAutoFit/>
          </a:bodyPr>
          <a:lstStyle/>
          <a:p>
            <a:pPr marL="12700">
              <a:lnSpc>
                <a:spcPct val="100000"/>
              </a:lnSpc>
              <a:spcBef>
                <a:spcPts val="105"/>
              </a:spcBef>
            </a:pPr>
            <a:r>
              <a:rPr sz="2000" b="1" spc="-160" dirty="0">
                <a:solidFill>
                  <a:srgbClr val="FF8D13"/>
                </a:solidFill>
                <a:latin typeface="Arial"/>
                <a:cs typeface="Arial"/>
              </a:rPr>
              <a:t>Rolling </a:t>
            </a:r>
            <a:r>
              <a:rPr sz="2000" b="1" spc="-100" dirty="0">
                <a:solidFill>
                  <a:srgbClr val="FF8D13"/>
                </a:solidFill>
                <a:latin typeface="Arial"/>
                <a:cs typeface="Arial"/>
              </a:rPr>
              <a:t>10 </a:t>
            </a:r>
            <a:r>
              <a:rPr sz="2000" b="1" spc="-170" dirty="0">
                <a:solidFill>
                  <a:srgbClr val="FF8D13"/>
                </a:solidFill>
                <a:latin typeface="Arial"/>
                <a:cs typeface="Arial"/>
              </a:rPr>
              <a:t>years </a:t>
            </a:r>
            <a:r>
              <a:rPr sz="2000" b="1" spc="-90" dirty="0">
                <a:solidFill>
                  <a:srgbClr val="FF8D13"/>
                </a:solidFill>
                <a:latin typeface="Arial"/>
                <a:cs typeface="Arial"/>
              </a:rPr>
              <a:t>of </a:t>
            </a:r>
            <a:r>
              <a:rPr sz="2000" b="1" spc="-130" dirty="0">
                <a:solidFill>
                  <a:srgbClr val="FF8D13"/>
                </a:solidFill>
                <a:latin typeface="Arial"/>
                <a:cs typeface="Arial"/>
              </a:rPr>
              <a:t>Premier</a:t>
            </a:r>
            <a:r>
              <a:rPr sz="2000" b="1" spc="-65" dirty="0">
                <a:solidFill>
                  <a:srgbClr val="FF8D13"/>
                </a:solidFill>
                <a:latin typeface="Arial"/>
                <a:cs typeface="Arial"/>
              </a:rPr>
              <a:t> </a:t>
            </a:r>
            <a:r>
              <a:rPr sz="2000" b="1" spc="-145" dirty="0">
                <a:solidFill>
                  <a:srgbClr val="FF8D13"/>
                </a:solidFill>
                <a:latin typeface="Arial"/>
                <a:cs typeface="Arial"/>
              </a:rPr>
              <a:t>Support</a:t>
            </a:r>
            <a:endParaRPr sz="2000">
              <a:latin typeface="Arial"/>
              <a:cs typeface="Arial"/>
            </a:endParaRPr>
          </a:p>
        </p:txBody>
      </p:sp>
      <p:sp>
        <p:nvSpPr>
          <p:cNvPr id="20" name="object 20"/>
          <p:cNvSpPr/>
          <p:nvPr/>
        </p:nvSpPr>
        <p:spPr>
          <a:xfrm>
            <a:off x="5737859" y="1534667"/>
            <a:ext cx="685800" cy="1828800"/>
          </a:xfrm>
          <a:custGeom>
            <a:avLst/>
            <a:gdLst/>
            <a:ahLst/>
            <a:cxnLst/>
            <a:rect l="l" t="t" r="r" b="b"/>
            <a:pathLst>
              <a:path w="685800" h="1828800">
                <a:moveTo>
                  <a:pt x="0" y="0"/>
                </a:moveTo>
                <a:lnTo>
                  <a:pt x="0" y="1828800"/>
                </a:lnTo>
                <a:lnTo>
                  <a:pt x="685800" y="914400"/>
                </a:lnTo>
                <a:lnTo>
                  <a:pt x="0" y="0"/>
                </a:lnTo>
                <a:close/>
              </a:path>
            </a:pathLst>
          </a:custGeom>
          <a:solidFill>
            <a:srgbClr val="374957"/>
          </a:solidFill>
        </p:spPr>
        <p:txBody>
          <a:bodyPr wrap="square" lIns="0" tIns="0" rIns="0" bIns="0" rtlCol="0"/>
          <a:lstStyle/>
          <a:p>
            <a:endParaRPr/>
          </a:p>
        </p:txBody>
      </p:sp>
      <p:sp>
        <p:nvSpPr>
          <p:cNvPr id="21" name="object 21"/>
          <p:cNvSpPr txBox="1"/>
          <p:nvPr/>
        </p:nvSpPr>
        <p:spPr>
          <a:xfrm>
            <a:off x="6805676" y="1350009"/>
            <a:ext cx="4859655" cy="2160270"/>
          </a:xfrm>
          <a:prstGeom prst="rect">
            <a:avLst/>
          </a:prstGeom>
        </p:spPr>
        <p:txBody>
          <a:bodyPr vert="horz" wrap="square" lIns="0" tIns="13335" rIns="0" bIns="0" rtlCol="0">
            <a:spAutoFit/>
          </a:bodyPr>
          <a:lstStyle/>
          <a:p>
            <a:pPr marL="12065" marR="5080" algn="ctr">
              <a:lnSpc>
                <a:spcPct val="100000"/>
              </a:lnSpc>
              <a:spcBef>
                <a:spcPts val="105"/>
              </a:spcBef>
            </a:pPr>
            <a:r>
              <a:rPr sz="2000" spc="-110" dirty="0">
                <a:solidFill>
                  <a:srgbClr val="57585B"/>
                </a:solidFill>
                <a:latin typeface="Arial"/>
                <a:cs typeface="Arial"/>
              </a:rPr>
              <a:t>Enabling </a:t>
            </a:r>
            <a:r>
              <a:rPr sz="2000" spc="-95" dirty="0">
                <a:solidFill>
                  <a:srgbClr val="57585B"/>
                </a:solidFill>
                <a:latin typeface="Arial"/>
                <a:cs typeface="Arial"/>
              </a:rPr>
              <a:t>customers </a:t>
            </a:r>
            <a:r>
              <a:rPr sz="2000" spc="15" dirty="0">
                <a:solidFill>
                  <a:srgbClr val="57585B"/>
                </a:solidFill>
                <a:latin typeface="Arial"/>
                <a:cs typeface="Arial"/>
              </a:rPr>
              <a:t>to </a:t>
            </a:r>
            <a:r>
              <a:rPr sz="2000" b="1" i="1" spc="-145" dirty="0">
                <a:solidFill>
                  <a:srgbClr val="F80000"/>
                </a:solidFill>
                <a:latin typeface="Trebuchet MS"/>
                <a:cs typeface="Trebuchet MS"/>
              </a:rPr>
              <a:t>confidently </a:t>
            </a:r>
            <a:r>
              <a:rPr sz="2000" spc="-105" dirty="0">
                <a:solidFill>
                  <a:srgbClr val="57585B"/>
                </a:solidFill>
                <a:latin typeface="Arial"/>
                <a:cs typeface="Arial"/>
              </a:rPr>
              <a:t>maximize  </a:t>
            </a:r>
            <a:r>
              <a:rPr sz="2000" spc="-20" dirty="0">
                <a:solidFill>
                  <a:srgbClr val="57585B"/>
                </a:solidFill>
                <a:latin typeface="Arial"/>
                <a:cs typeface="Arial"/>
              </a:rPr>
              <a:t>and/or </a:t>
            </a:r>
            <a:r>
              <a:rPr sz="2000" spc="-110" dirty="0">
                <a:solidFill>
                  <a:srgbClr val="57585B"/>
                </a:solidFill>
                <a:latin typeface="Arial"/>
                <a:cs typeface="Arial"/>
              </a:rPr>
              <a:t>expand </a:t>
            </a:r>
            <a:r>
              <a:rPr sz="2000" spc="-5" dirty="0">
                <a:solidFill>
                  <a:srgbClr val="57585B"/>
                </a:solidFill>
                <a:latin typeface="Arial"/>
                <a:cs typeface="Arial"/>
              </a:rPr>
              <a:t>their </a:t>
            </a:r>
            <a:r>
              <a:rPr sz="2000" spc="-80" dirty="0">
                <a:solidFill>
                  <a:srgbClr val="57585B"/>
                </a:solidFill>
                <a:latin typeface="Arial"/>
                <a:cs typeface="Arial"/>
              </a:rPr>
              <a:t>existing </a:t>
            </a:r>
            <a:r>
              <a:rPr sz="2000" spc="-110" dirty="0">
                <a:solidFill>
                  <a:srgbClr val="57585B"/>
                </a:solidFill>
                <a:latin typeface="Arial"/>
                <a:cs typeface="Arial"/>
              </a:rPr>
              <a:t>Oracle</a:t>
            </a:r>
            <a:r>
              <a:rPr sz="2000" spc="-310" dirty="0">
                <a:solidFill>
                  <a:srgbClr val="57585B"/>
                </a:solidFill>
                <a:latin typeface="Arial"/>
                <a:cs typeface="Arial"/>
              </a:rPr>
              <a:t> </a:t>
            </a:r>
            <a:r>
              <a:rPr sz="2000" spc="-55" dirty="0">
                <a:solidFill>
                  <a:srgbClr val="57585B"/>
                </a:solidFill>
                <a:latin typeface="Arial"/>
                <a:cs typeface="Arial"/>
              </a:rPr>
              <a:t>application  </a:t>
            </a:r>
            <a:r>
              <a:rPr sz="2000" spc="-80" dirty="0">
                <a:solidFill>
                  <a:srgbClr val="57585B"/>
                </a:solidFill>
                <a:latin typeface="Arial"/>
                <a:cs typeface="Arial"/>
              </a:rPr>
              <a:t>investments </a:t>
            </a:r>
            <a:r>
              <a:rPr sz="2000" spc="10" dirty="0">
                <a:solidFill>
                  <a:srgbClr val="57585B"/>
                </a:solidFill>
                <a:latin typeface="Arial"/>
                <a:cs typeface="Arial"/>
              </a:rPr>
              <a:t>with </a:t>
            </a:r>
            <a:r>
              <a:rPr sz="2000" spc="-80" dirty="0">
                <a:solidFill>
                  <a:srgbClr val="57585B"/>
                </a:solidFill>
                <a:latin typeface="Arial"/>
                <a:cs typeface="Arial"/>
              </a:rPr>
              <a:t>ample </a:t>
            </a:r>
            <a:r>
              <a:rPr sz="2000" spc="-15" dirty="0">
                <a:solidFill>
                  <a:srgbClr val="57585B"/>
                </a:solidFill>
                <a:latin typeface="Arial"/>
                <a:cs typeface="Arial"/>
              </a:rPr>
              <a:t>time </a:t>
            </a:r>
            <a:r>
              <a:rPr sz="2000" spc="-5" dirty="0">
                <a:solidFill>
                  <a:srgbClr val="57585B"/>
                </a:solidFill>
                <a:latin typeface="Arial"/>
                <a:cs typeface="Arial"/>
              </a:rPr>
              <a:t>for </a:t>
            </a:r>
            <a:r>
              <a:rPr sz="2000" spc="-15" dirty="0">
                <a:solidFill>
                  <a:srgbClr val="57585B"/>
                </a:solidFill>
                <a:latin typeface="Arial"/>
                <a:cs typeface="Arial"/>
              </a:rPr>
              <a:t>future  </a:t>
            </a:r>
            <a:r>
              <a:rPr sz="2000" spc="-70" dirty="0">
                <a:solidFill>
                  <a:srgbClr val="57585B"/>
                </a:solidFill>
                <a:latin typeface="Arial"/>
                <a:cs typeface="Arial"/>
              </a:rPr>
              <a:t>planning </a:t>
            </a:r>
            <a:r>
              <a:rPr sz="2000" spc="-85" dirty="0">
                <a:solidFill>
                  <a:srgbClr val="57585B"/>
                </a:solidFill>
                <a:latin typeface="Arial"/>
                <a:cs typeface="Arial"/>
              </a:rPr>
              <a:t>by </a:t>
            </a:r>
            <a:r>
              <a:rPr sz="2000" spc="-60" dirty="0">
                <a:solidFill>
                  <a:srgbClr val="57585B"/>
                </a:solidFill>
                <a:latin typeface="Arial"/>
                <a:cs typeface="Arial"/>
              </a:rPr>
              <a:t>providing </a:t>
            </a:r>
            <a:r>
              <a:rPr sz="2000" b="1" i="1" spc="-125" dirty="0">
                <a:solidFill>
                  <a:srgbClr val="F80000"/>
                </a:solidFill>
                <a:latin typeface="Trebuchet MS"/>
                <a:cs typeface="Trebuchet MS"/>
              </a:rPr>
              <a:t>assurance </a:t>
            </a:r>
            <a:r>
              <a:rPr sz="2000" spc="-25" dirty="0">
                <a:solidFill>
                  <a:srgbClr val="57585B"/>
                </a:solidFill>
                <a:latin typeface="Arial"/>
                <a:cs typeface="Arial"/>
              </a:rPr>
              <a:t>in </a:t>
            </a:r>
            <a:r>
              <a:rPr sz="2000" spc="-120" dirty="0">
                <a:solidFill>
                  <a:srgbClr val="57585B"/>
                </a:solidFill>
                <a:latin typeface="Arial"/>
                <a:cs typeface="Arial"/>
              </a:rPr>
              <a:t>Oracle’s  </a:t>
            </a:r>
            <a:r>
              <a:rPr sz="2000" b="1" i="1" spc="-120" dirty="0">
                <a:solidFill>
                  <a:srgbClr val="F80000"/>
                </a:solidFill>
                <a:latin typeface="Trebuchet MS"/>
                <a:cs typeface="Trebuchet MS"/>
              </a:rPr>
              <a:t>commitment </a:t>
            </a:r>
            <a:r>
              <a:rPr sz="2000" spc="15" dirty="0">
                <a:solidFill>
                  <a:srgbClr val="57585B"/>
                </a:solidFill>
                <a:latin typeface="Arial"/>
                <a:cs typeface="Arial"/>
              </a:rPr>
              <a:t>to </a:t>
            </a:r>
            <a:r>
              <a:rPr sz="2000" spc="-50" dirty="0">
                <a:solidFill>
                  <a:srgbClr val="57585B"/>
                </a:solidFill>
                <a:latin typeface="Arial"/>
                <a:cs typeface="Arial"/>
              </a:rPr>
              <a:t>support </a:t>
            </a:r>
            <a:r>
              <a:rPr sz="2000" spc="-30" dirty="0">
                <a:solidFill>
                  <a:srgbClr val="57585B"/>
                </a:solidFill>
                <a:latin typeface="Arial"/>
                <a:cs typeface="Arial"/>
              </a:rPr>
              <a:t>its </a:t>
            </a:r>
            <a:r>
              <a:rPr sz="2000" spc="-80" dirty="0">
                <a:solidFill>
                  <a:srgbClr val="57585B"/>
                </a:solidFill>
                <a:latin typeface="Arial"/>
                <a:cs typeface="Arial"/>
              </a:rPr>
              <a:t>existing  </a:t>
            </a:r>
            <a:r>
              <a:rPr sz="2000" spc="-70" dirty="0">
                <a:solidFill>
                  <a:srgbClr val="57585B"/>
                </a:solidFill>
                <a:latin typeface="Arial"/>
                <a:cs typeface="Arial"/>
              </a:rPr>
              <a:t>applications </a:t>
            </a:r>
            <a:r>
              <a:rPr sz="2000" spc="-85" dirty="0">
                <a:solidFill>
                  <a:srgbClr val="57585B"/>
                </a:solidFill>
                <a:latin typeface="Arial"/>
                <a:cs typeface="Arial"/>
              </a:rPr>
              <a:t>via </a:t>
            </a:r>
            <a:r>
              <a:rPr sz="2000" spc="-155" dirty="0">
                <a:solidFill>
                  <a:srgbClr val="57585B"/>
                </a:solidFill>
                <a:latin typeface="Arial"/>
                <a:cs typeface="Arial"/>
              </a:rPr>
              <a:t>a </a:t>
            </a:r>
            <a:r>
              <a:rPr sz="2000" b="1" i="1" spc="-150" dirty="0">
                <a:solidFill>
                  <a:srgbClr val="F80000"/>
                </a:solidFill>
                <a:latin typeface="Trebuchet MS"/>
                <a:cs typeface="Trebuchet MS"/>
              </a:rPr>
              <a:t>stable </a:t>
            </a:r>
            <a:r>
              <a:rPr sz="2000" spc="-95" dirty="0">
                <a:solidFill>
                  <a:srgbClr val="57585B"/>
                </a:solidFill>
                <a:latin typeface="Arial"/>
                <a:cs typeface="Arial"/>
              </a:rPr>
              <a:t>and </a:t>
            </a:r>
            <a:r>
              <a:rPr sz="2000" b="1" i="1" spc="-150" dirty="0">
                <a:solidFill>
                  <a:srgbClr val="F80000"/>
                </a:solidFill>
                <a:latin typeface="Trebuchet MS"/>
                <a:cs typeface="Trebuchet MS"/>
              </a:rPr>
              <a:t>predictable </a:t>
            </a:r>
            <a:r>
              <a:rPr sz="2000" b="1" i="1" spc="-80" dirty="0">
                <a:solidFill>
                  <a:srgbClr val="F80000"/>
                </a:solidFill>
                <a:latin typeface="Trebuchet MS"/>
                <a:cs typeface="Trebuchet MS"/>
              </a:rPr>
              <a:t>long  </a:t>
            </a:r>
            <a:r>
              <a:rPr sz="2000" b="1" i="1" spc="-145" dirty="0">
                <a:solidFill>
                  <a:srgbClr val="F80000"/>
                </a:solidFill>
                <a:latin typeface="Trebuchet MS"/>
                <a:cs typeface="Trebuchet MS"/>
              </a:rPr>
              <a:t>term </a:t>
            </a:r>
            <a:r>
              <a:rPr sz="2000" spc="-50" dirty="0">
                <a:solidFill>
                  <a:srgbClr val="57585B"/>
                </a:solidFill>
                <a:latin typeface="Arial"/>
                <a:cs typeface="Arial"/>
              </a:rPr>
              <a:t>support</a:t>
            </a:r>
            <a:r>
              <a:rPr sz="2000" spc="-150" dirty="0">
                <a:solidFill>
                  <a:srgbClr val="57585B"/>
                </a:solidFill>
                <a:latin typeface="Arial"/>
                <a:cs typeface="Arial"/>
              </a:rPr>
              <a:t> </a:t>
            </a:r>
            <a:r>
              <a:rPr sz="2000" spc="-75" dirty="0">
                <a:solidFill>
                  <a:srgbClr val="57585B"/>
                </a:solidFill>
                <a:latin typeface="Arial"/>
                <a:cs typeface="Arial"/>
              </a:rPr>
              <a:t>policy.</a:t>
            </a:r>
            <a:endParaRPr sz="2000">
              <a:latin typeface="Arial"/>
              <a:cs typeface="Arial"/>
            </a:endParaRPr>
          </a:p>
        </p:txBody>
      </p:sp>
      <p:sp>
        <p:nvSpPr>
          <p:cNvPr id="22" name="object 22"/>
          <p:cNvSpPr/>
          <p:nvPr/>
        </p:nvSpPr>
        <p:spPr>
          <a:xfrm>
            <a:off x="6711695" y="4544567"/>
            <a:ext cx="384175" cy="457200"/>
          </a:xfrm>
          <a:custGeom>
            <a:avLst/>
            <a:gdLst/>
            <a:ahLst/>
            <a:cxnLst/>
            <a:rect l="l" t="t" r="r" b="b"/>
            <a:pathLst>
              <a:path w="384175" h="457200">
                <a:moveTo>
                  <a:pt x="0" y="457199"/>
                </a:moveTo>
                <a:lnTo>
                  <a:pt x="384048" y="457199"/>
                </a:lnTo>
                <a:lnTo>
                  <a:pt x="384048" y="0"/>
                </a:lnTo>
                <a:lnTo>
                  <a:pt x="0" y="0"/>
                </a:lnTo>
                <a:lnTo>
                  <a:pt x="0" y="457199"/>
                </a:lnTo>
                <a:close/>
              </a:path>
            </a:pathLst>
          </a:custGeom>
          <a:solidFill>
            <a:srgbClr val="F80000"/>
          </a:solidFill>
        </p:spPr>
        <p:txBody>
          <a:bodyPr wrap="square" lIns="0" tIns="0" rIns="0" bIns="0" rtlCol="0"/>
          <a:lstStyle/>
          <a:p>
            <a:endParaRPr/>
          </a:p>
        </p:txBody>
      </p:sp>
      <p:sp>
        <p:nvSpPr>
          <p:cNvPr id="23" name="object 23"/>
          <p:cNvSpPr/>
          <p:nvPr/>
        </p:nvSpPr>
        <p:spPr>
          <a:xfrm>
            <a:off x="7095743" y="4544567"/>
            <a:ext cx="384175" cy="457200"/>
          </a:xfrm>
          <a:custGeom>
            <a:avLst/>
            <a:gdLst/>
            <a:ahLst/>
            <a:cxnLst/>
            <a:rect l="l" t="t" r="r" b="b"/>
            <a:pathLst>
              <a:path w="384175" h="457200">
                <a:moveTo>
                  <a:pt x="0" y="457199"/>
                </a:moveTo>
                <a:lnTo>
                  <a:pt x="384048" y="457199"/>
                </a:lnTo>
                <a:lnTo>
                  <a:pt x="384048" y="0"/>
                </a:lnTo>
                <a:lnTo>
                  <a:pt x="0" y="0"/>
                </a:lnTo>
                <a:lnTo>
                  <a:pt x="0" y="457199"/>
                </a:lnTo>
                <a:close/>
              </a:path>
            </a:pathLst>
          </a:custGeom>
          <a:solidFill>
            <a:srgbClr val="F80000"/>
          </a:solidFill>
        </p:spPr>
        <p:txBody>
          <a:bodyPr wrap="square" lIns="0" tIns="0" rIns="0" bIns="0" rtlCol="0"/>
          <a:lstStyle/>
          <a:p>
            <a:endParaRPr/>
          </a:p>
        </p:txBody>
      </p:sp>
      <p:sp>
        <p:nvSpPr>
          <p:cNvPr id="24" name="object 24"/>
          <p:cNvSpPr/>
          <p:nvPr/>
        </p:nvSpPr>
        <p:spPr>
          <a:xfrm>
            <a:off x="7479792" y="4544567"/>
            <a:ext cx="3840479" cy="457200"/>
          </a:xfrm>
          <a:custGeom>
            <a:avLst/>
            <a:gdLst/>
            <a:ahLst/>
            <a:cxnLst/>
            <a:rect l="l" t="t" r="r" b="b"/>
            <a:pathLst>
              <a:path w="3840479" h="457200">
                <a:moveTo>
                  <a:pt x="0" y="457199"/>
                </a:moveTo>
                <a:lnTo>
                  <a:pt x="3840479" y="457199"/>
                </a:lnTo>
                <a:lnTo>
                  <a:pt x="3840479" y="0"/>
                </a:lnTo>
                <a:lnTo>
                  <a:pt x="0" y="0"/>
                </a:lnTo>
                <a:lnTo>
                  <a:pt x="0" y="457199"/>
                </a:lnTo>
                <a:close/>
              </a:path>
            </a:pathLst>
          </a:custGeom>
          <a:solidFill>
            <a:srgbClr val="F80000"/>
          </a:solidFill>
        </p:spPr>
        <p:txBody>
          <a:bodyPr wrap="square" lIns="0" tIns="0" rIns="0" bIns="0" rtlCol="0"/>
          <a:lstStyle/>
          <a:p>
            <a:endParaRPr/>
          </a:p>
        </p:txBody>
      </p:sp>
      <p:sp>
        <p:nvSpPr>
          <p:cNvPr id="25" name="object 25"/>
          <p:cNvSpPr/>
          <p:nvPr/>
        </p:nvSpPr>
        <p:spPr>
          <a:xfrm>
            <a:off x="530351" y="4544567"/>
            <a:ext cx="11125200" cy="457200"/>
          </a:xfrm>
          <a:custGeom>
            <a:avLst/>
            <a:gdLst/>
            <a:ahLst/>
            <a:cxnLst/>
            <a:rect l="l" t="t" r="r" b="b"/>
            <a:pathLst>
              <a:path w="11125200" h="457200">
                <a:moveTo>
                  <a:pt x="10896600" y="0"/>
                </a:moveTo>
                <a:lnTo>
                  <a:pt x="0" y="0"/>
                </a:lnTo>
                <a:lnTo>
                  <a:pt x="0" y="457199"/>
                </a:lnTo>
                <a:lnTo>
                  <a:pt x="10896600" y="457199"/>
                </a:lnTo>
                <a:lnTo>
                  <a:pt x="11125200" y="228599"/>
                </a:lnTo>
                <a:lnTo>
                  <a:pt x="10896600" y="0"/>
                </a:lnTo>
                <a:close/>
              </a:path>
            </a:pathLst>
          </a:custGeom>
          <a:solidFill>
            <a:srgbClr val="F80000"/>
          </a:solidFill>
        </p:spPr>
        <p:txBody>
          <a:bodyPr wrap="square" lIns="0" tIns="0" rIns="0" bIns="0" rtlCol="0"/>
          <a:lstStyle/>
          <a:p>
            <a:endParaRPr/>
          </a:p>
        </p:txBody>
      </p:sp>
      <p:sp>
        <p:nvSpPr>
          <p:cNvPr id="26" name="object 26"/>
          <p:cNvSpPr/>
          <p:nvPr/>
        </p:nvSpPr>
        <p:spPr>
          <a:xfrm>
            <a:off x="3200400"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27" name="object 27"/>
          <p:cNvSpPr/>
          <p:nvPr/>
        </p:nvSpPr>
        <p:spPr>
          <a:xfrm>
            <a:off x="3585971"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28" name="object 28"/>
          <p:cNvSpPr/>
          <p:nvPr/>
        </p:nvSpPr>
        <p:spPr>
          <a:xfrm>
            <a:off x="3971544"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29" name="object 29"/>
          <p:cNvSpPr/>
          <p:nvPr/>
        </p:nvSpPr>
        <p:spPr>
          <a:xfrm>
            <a:off x="4355591"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30" name="object 30"/>
          <p:cNvSpPr/>
          <p:nvPr/>
        </p:nvSpPr>
        <p:spPr>
          <a:xfrm>
            <a:off x="4739640"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31" name="object 31"/>
          <p:cNvSpPr/>
          <p:nvPr/>
        </p:nvSpPr>
        <p:spPr>
          <a:xfrm>
            <a:off x="5123688"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32" name="object 32"/>
          <p:cNvSpPr/>
          <p:nvPr/>
        </p:nvSpPr>
        <p:spPr>
          <a:xfrm>
            <a:off x="5507735"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33" name="object 33"/>
          <p:cNvSpPr/>
          <p:nvPr/>
        </p:nvSpPr>
        <p:spPr>
          <a:xfrm>
            <a:off x="5891784"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34" name="object 34"/>
          <p:cNvSpPr/>
          <p:nvPr/>
        </p:nvSpPr>
        <p:spPr>
          <a:xfrm>
            <a:off x="6275832"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35" name="object 35"/>
          <p:cNvSpPr/>
          <p:nvPr/>
        </p:nvSpPr>
        <p:spPr>
          <a:xfrm>
            <a:off x="6659880"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36" name="object 36"/>
          <p:cNvSpPr/>
          <p:nvPr/>
        </p:nvSpPr>
        <p:spPr>
          <a:xfrm>
            <a:off x="7043928"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37" name="object 37"/>
          <p:cNvSpPr/>
          <p:nvPr/>
        </p:nvSpPr>
        <p:spPr>
          <a:xfrm>
            <a:off x="7427976"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38" name="object 38"/>
          <p:cNvSpPr txBox="1"/>
          <p:nvPr/>
        </p:nvSpPr>
        <p:spPr>
          <a:xfrm>
            <a:off x="2968879" y="3725036"/>
            <a:ext cx="5187950" cy="269240"/>
          </a:xfrm>
          <a:prstGeom prst="rect">
            <a:avLst/>
          </a:prstGeom>
        </p:spPr>
        <p:txBody>
          <a:bodyPr vert="horz" wrap="square" lIns="0" tIns="12065" rIns="0" bIns="0" rtlCol="0">
            <a:spAutoFit/>
          </a:bodyPr>
          <a:lstStyle/>
          <a:p>
            <a:pPr marL="12700">
              <a:lnSpc>
                <a:spcPct val="100000"/>
              </a:lnSpc>
              <a:spcBef>
                <a:spcPts val="95"/>
              </a:spcBef>
            </a:pPr>
            <a:r>
              <a:rPr sz="1600" b="1" spc="-315" dirty="0">
                <a:solidFill>
                  <a:srgbClr val="57585B"/>
                </a:solidFill>
                <a:latin typeface="Arial"/>
                <a:cs typeface="Arial"/>
              </a:rPr>
              <a:t>FuturFeuturFeuturFeuturFeuturFeuturFeuturFeuturFeuturFeuturFeuturFeuturFeuture</a:t>
            </a:r>
            <a:endParaRPr sz="1600">
              <a:latin typeface="Arial"/>
              <a:cs typeface="Arial"/>
            </a:endParaRPr>
          </a:p>
        </p:txBody>
      </p:sp>
      <p:sp>
        <p:nvSpPr>
          <p:cNvPr id="39" name="object 39"/>
          <p:cNvSpPr/>
          <p:nvPr/>
        </p:nvSpPr>
        <p:spPr>
          <a:xfrm>
            <a:off x="7812023"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40" name="object 40"/>
          <p:cNvSpPr txBox="1"/>
          <p:nvPr/>
        </p:nvSpPr>
        <p:spPr>
          <a:xfrm>
            <a:off x="1887092" y="3725036"/>
            <a:ext cx="420370" cy="269240"/>
          </a:xfrm>
          <a:prstGeom prst="rect">
            <a:avLst/>
          </a:prstGeom>
        </p:spPr>
        <p:txBody>
          <a:bodyPr vert="horz" wrap="square" lIns="0" tIns="12065" rIns="0" bIns="0" rtlCol="0">
            <a:spAutoFit/>
          </a:bodyPr>
          <a:lstStyle/>
          <a:p>
            <a:pPr marL="12700">
              <a:lnSpc>
                <a:spcPct val="100000"/>
              </a:lnSpc>
              <a:spcBef>
                <a:spcPts val="95"/>
              </a:spcBef>
            </a:pPr>
            <a:r>
              <a:rPr sz="1600" b="1" spc="-125" dirty="0">
                <a:solidFill>
                  <a:srgbClr val="57585B"/>
                </a:solidFill>
                <a:latin typeface="Arial"/>
                <a:cs typeface="Arial"/>
              </a:rPr>
              <a:t>N</a:t>
            </a:r>
            <a:r>
              <a:rPr sz="1600" b="1" spc="-100" dirty="0">
                <a:solidFill>
                  <a:srgbClr val="57585B"/>
                </a:solidFill>
                <a:latin typeface="Arial"/>
                <a:cs typeface="Arial"/>
              </a:rPr>
              <a:t>o</a:t>
            </a:r>
            <a:r>
              <a:rPr sz="1600" b="1" spc="-60" dirty="0">
                <a:solidFill>
                  <a:srgbClr val="57585B"/>
                </a:solidFill>
                <a:latin typeface="Arial"/>
                <a:cs typeface="Arial"/>
              </a:rPr>
              <a:t>w</a:t>
            </a:r>
            <a:endParaRPr sz="1600">
              <a:latin typeface="Arial"/>
              <a:cs typeface="Arial"/>
            </a:endParaRPr>
          </a:p>
        </p:txBody>
      </p:sp>
      <p:sp>
        <p:nvSpPr>
          <p:cNvPr id="41" name="object 41"/>
          <p:cNvSpPr/>
          <p:nvPr/>
        </p:nvSpPr>
        <p:spPr>
          <a:xfrm>
            <a:off x="2042160" y="4043171"/>
            <a:ext cx="114300" cy="571500"/>
          </a:xfrm>
          <a:custGeom>
            <a:avLst/>
            <a:gdLst/>
            <a:ahLst/>
            <a:cxnLst/>
            <a:rect l="l" t="t" r="r" b="b"/>
            <a:pathLst>
              <a:path w="114300" h="571500">
                <a:moveTo>
                  <a:pt x="38100" y="461034"/>
                </a:moveTo>
                <a:lnTo>
                  <a:pt x="34879" y="461682"/>
                </a:lnTo>
                <a:lnTo>
                  <a:pt x="16716" y="473916"/>
                </a:lnTo>
                <a:lnTo>
                  <a:pt x="4482" y="492079"/>
                </a:lnTo>
                <a:lnTo>
                  <a:pt x="0" y="514350"/>
                </a:lnTo>
                <a:lnTo>
                  <a:pt x="4482" y="536620"/>
                </a:lnTo>
                <a:lnTo>
                  <a:pt x="16716" y="554783"/>
                </a:lnTo>
                <a:lnTo>
                  <a:pt x="34879" y="567017"/>
                </a:lnTo>
                <a:lnTo>
                  <a:pt x="57150" y="571500"/>
                </a:lnTo>
                <a:lnTo>
                  <a:pt x="79420" y="567017"/>
                </a:lnTo>
                <a:lnTo>
                  <a:pt x="97583" y="554783"/>
                </a:lnTo>
                <a:lnTo>
                  <a:pt x="109817" y="536620"/>
                </a:lnTo>
                <a:lnTo>
                  <a:pt x="114300" y="514350"/>
                </a:lnTo>
                <a:lnTo>
                  <a:pt x="38100" y="514350"/>
                </a:lnTo>
                <a:lnTo>
                  <a:pt x="38100" y="461034"/>
                </a:lnTo>
                <a:close/>
              </a:path>
              <a:path w="114300" h="571500">
                <a:moveTo>
                  <a:pt x="57150" y="457200"/>
                </a:moveTo>
                <a:lnTo>
                  <a:pt x="38100" y="461034"/>
                </a:lnTo>
                <a:lnTo>
                  <a:pt x="38100" y="514350"/>
                </a:lnTo>
                <a:lnTo>
                  <a:pt x="76200" y="514350"/>
                </a:lnTo>
                <a:lnTo>
                  <a:pt x="76200" y="461034"/>
                </a:lnTo>
                <a:lnTo>
                  <a:pt x="57150" y="457200"/>
                </a:lnTo>
                <a:close/>
              </a:path>
              <a:path w="114300" h="571500">
                <a:moveTo>
                  <a:pt x="76200" y="461034"/>
                </a:moveTo>
                <a:lnTo>
                  <a:pt x="76200" y="514350"/>
                </a:lnTo>
                <a:lnTo>
                  <a:pt x="114300" y="514350"/>
                </a:lnTo>
                <a:lnTo>
                  <a:pt x="109817" y="492079"/>
                </a:lnTo>
                <a:lnTo>
                  <a:pt x="97583" y="473916"/>
                </a:lnTo>
                <a:lnTo>
                  <a:pt x="79420" y="461682"/>
                </a:lnTo>
                <a:lnTo>
                  <a:pt x="76200" y="461034"/>
                </a:lnTo>
                <a:close/>
              </a:path>
              <a:path w="114300" h="571500">
                <a:moveTo>
                  <a:pt x="38100" y="110465"/>
                </a:moveTo>
                <a:lnTo>
                  <a:pt x="38100" y="461034"/>
                </a:lnTo>
                <a:lnTo>
                  <a:pt x="57150" y="457200"/>
                </a:lnTo>
                <a:lnTo>
                  <a:pt x="76200" y="457200"/>
                </a:lnTo>
                <a:lnTo>
                  <a:pt x="76200" y="114300"/>
                </a:lnTo>
                <a:lnTo>
                  <a:pt x="57150" y="114300"/>
                </a:lnTo>
                <a:lnTo>
                  <a:pt x="38100" y="110465"/>
                </a:lnTo>
                <a:close/>
              </a:path>
              <a:path w="114300" h="571500">
                <a:moveTo>
                  <a:pt x="76200" y="457200"/>
                </a:moveTo>
                <a:lnTo>
                  <a:pt x="57150" y="457200"/>
                </a:lnTo>
                <a:lnTo>
                  <a:pt x="76200" y="461034"/>
                </a:lnTo>
                <a:lnTo>
                  <a:pt x="76200" y="457200"/>
                </a:lnTo>
                <a:close/>
              </a:path>
              <a:path w="114300" h="571500">
                <a:moveTo>
                  <a:pt x="76200" y="57150"/>
                </a:moveTo>
                <a:lnTo>
                  <a:pt x="38100" y="57150"/>
                </a:lnTo>
                <a:lnTo>
                  <a:pt x="38100" y="110465"/>
                </a:lnTo>
                <a:lnTo>
                  <a:pt x="57150" y="114300"/>
                </a:lnTo>
                <a:lnTo>
                  <a:pt x="76200" y="110465"/>
                </a:lnTo>
                <a:lnTo>
                  <a:pt x="76200" y="57150"/>
                </a:lnTo>
                <a:close/>
              </a:path>
              <a:path w="114300" h="571500">
                <a:moveTo>
                  <a:pt x="76200" y="110465"/>
                </a:moveTo>
                <a:lnTo>
                  <a:pt x="57150" y="114300"/>
                </a:lnTo>
                <a:lnTo>
                  <a:pt x="76200" y="114300"/>
                </a:lnTo>
                <a:lnTo>
                  <a:pt x="76200" y="110465"/>
                </a:lnTo>
                <a:close/>
              </a:path>
              <a:path w="114300" h="57150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71500">
                <a:moveTo>
                  <a:pt x="114300" y="57150"/>
                </a:moveTo>
                <a:lnTo>
                  <a:pt x="76200" y="57150"/>
                </a:lnTo>
                <a:lnTo>
                  <a:pt x="76200" y="110465"/>
                </a:lnTo>
                <a:lnTo>
                  <a:pt x="79420" y="109817"/>
                </a:lnTo>
                <a:lnTo>
                  <a:pt x="97583" y="97583"/>
                </a:lnTo>
                <a:lnTo>
                  <a:pt x="109817" y="79420"/>
                </a:lnTo>
                <a:lnTo>
                  <a:pt x="114300" y="57150"/>
                </a:lnTo>
                <a:close/>
              </a:path>
            </a:pathLst>
          </a:custGeom>
          <a:solidFill>
            <a:srgbClr val="374957"/>
          </a:solidFill>
        </p:spPr>
        <p:txBody>
          <a:bodyPr wrap="square" lIns="0" tIns="0" rIns="0" bIns="0" rtlCol="0"/>
          <a:lstStyle/>
          <a:p>
            <a:endParaRPr/>
          </a:p>
        </p:txBody>
      </p:sp>
      <p:sp>
        <p:nvSpPr>
          <p:cNvPr id="42" name="object 42"/>
          <p:cNvSpPr txBox="1"/>
          <p:nvPr/>
        </p:nvSpPr>
        <p:spPr>
          <a:xfrm>
            <a:off x="2347341" y="4522152"/>
            <a:ext cx="9637395" cy="1523494"/>
          </a:xfrm>
          <a:prstGeom prst="rect">
            <a:avLst/>
          </a:prstGeom>
        </p:spPr>
        <p:txBody>
          <a:bodyPr vert="horz" wrap="square" lIns="0" tIns="101600" rIns="0" bIns="0" rtlCol="0">
            <a:spAutoFit/>
          </a:bodyPr>
          <a:lstStyle/>
          <a:p>
            <a:pPr marL="702310">
              <a:lnSpc>
                <a:spcPct val="100000"/>
              </a:lnSpc>
              <a:spcBef>
                <a:spcPts val="800"/>
              </a:spcBef>
            </a:pPr>
            <a:r>
              <a:rPr sz="1800" b="1" spc="-114" dirty="0">
                <a:solidFill>
                  <a:srgbClr val="FFFFFF"/>
                </a:solidFill>
                <a:latin typeface="Arial"/>
                <a:cs typeface="Arial"/>
              </a:rPr>
              <a:t>Premier</a:t>
            </a:r>
            <a:r>
              <a:rPr sz="1800" b="1" spc="-130" dirty="0">
                <a:solidFill>
                  <a:srgbClr val="FFFFFF"/>
                </a:solidFill>
                <a:latin typeface="Arial"/>
                <a:cs typeface="Arial"/>
              </a:rPr>
              <a:t> </a:t>
            </a:r>
            <a:r>
              <a:rPr sz="1800" b="1" spc="-135" dirty="0">
                <a:solidFill>
                  <a:srgbClr val="FFFFFF"/>
                </a:solidFill>
                <a:latin typeface="Arial"/>
                <a:cs typeface="Arial"/>
              </a:rPr>
              <a:t>Support</a:t>
            </a:r>
            <a:endParaRPr sz="1800" dirty="0">
              <a:latin typeface="Arial"/>
              <a:cs typeface="Arial"/>
            </a:endParaRPr>
          </a:p>
          <a:p>
            <a:pPr marL="222250">
              <a:lnSpc>
                <a:spcPct val="100000"/>
              </a:lnSpc>
              <a:spcBef>
                <a:spcPts val="935"/>
              </a:spcBef>
              <a:tabLst>
                <a:tab pos="2143760" algn="l"/>
                <a:tab pos="4065904" algn="l"/>
                <a:tab pos="6189345" algn="l"/>
                <a:tab pos="7907655" algn="l"/>
              </a:tabLst>
            </a:pPr>
            <a:r>
              <a:rPr sz="2400" b="1" spc="-125" dirty="0">
                <a:solidFill>
                  <a:srgbClr val="374957"/>
                </a:solidFill>
                <a:latin typeface="Arial"/>
                <a:cs typeface="Arial"/>
              </a:rPr>
              <a:t>2020	2025	2030	</a:t>
            </a:r>
            <a:r>
              <a:rPr sz="2400" b="1" spc="-695" dirty="0">
                <a:solidFill>
                  <a:srgbClr val="374957"/>
                </a:solidFill>
                <a:latin typeface="Arial"/>
                <a:cs typeface="Arial"/>
              </a:rPr>
              <a:t>…	</a:t>
            </a:r>
            <a:r>
              <a:rPr sz="2400" b="1" spc="-204" dirty="0">
                <a:solidFill>
                  <a:srgbClr val="374957"/>
                </a:solidFill>
                <a:latin typeface="Arial"/>
                <a:cs typeface="Arial"/>
              </a:rPr>
              <a:t>20XX</a:t>
            </a:r>
            <a:endParaRPr sz="2400" dirty="0">
              <a:latin typeface="Arial"/>
              <a:cs typeface="Arial"/>
            </a:endParaRPr>
          </a:p>
          <a:p>
            <a:pPr marL="12700">
              <a:lnSpc>
                <a:spcPct val="100000"/>
              </a:lnSpc>
              <a:spcBef>
                <a:spcPts val="1320"/>
              </a:spcBef>
            </a:pPr>
            <a:r>
              <a:rPr sz="3200" b="1" spc="-210" dirty="0">
                <a:solidFill>
                  <a:srgbClr val="374957"/>
                </a:solidFill>
                <a:latin typeface="Arial"/>
                <a:cs typeface="Arial"/>
              </a:rPr>
              <a:t>At </a:t>
            </a:r>
            <a:r>
              <a:rPr sz="3200" b="1" spc="-295" dirty="0">
                <a:solidFill>
                  <a:srgbClr val="374957"/>
                </a:solidFill>
                <a:latin typeface="Arial"/>
                <a:cs typeface="Arial"/>
              </a:rPr>
              <a:t>Least </a:t>
            </a:r>
            <a:r>
              <a:rPr sz="3200" b="1" spc="-200" dirty="0">
                <a:solidFill>
                  <a:srgbClr val="374957"/>
                </a:solidFill>
                <a:latin typeface="Arial"/>
                <a:cs typeface="Arial"/>
              </a:rPr>
              <a:t>a </a:t>
            </a:r>
            <a:r>
              <a:rPr sz="3200" b="1" spc="-260" dirty="0">
                <a:solidFill>
                  <a:srgbClr val="374957"/>
                </a:solidFill>
                <a:latin typeface="Arial"/>
                <a:cs typeface="Arial"/>
              </a:rPr>
              <a:t>Decade </a:t>
            </a:r>
            <a:r>
              <a:rPr sz="3200" b="1" spc="-145" dirty="0">
                <a:solidFill>
                  <a:srgbClr val="374957"/>
                </a:solidFill>
                <a:latin typeface="Arial"/>
                <a:cs typeface="Arial"/>
              </a:rPr>
              <a:t>of </a:t>
            </a:r>
            <a:r>
              <a:rPr sz="3200" b="1" spc="-235" dirty="0">
                <a:solidFill>
                  <a:srgbClr val="374957"/>
                </a:solidFill>
                <a:latin typeface="Arial"/>
                <a:cs typeface="Arial"/>
              </a:rPr>
              <a:t>Oracle </a:t>
            </a:r>
            <a:r>
              <a:rPr sz="3200" b="1" spc="-200" dirty="0">
                <a:solidFill>
                  <a:srgbClr val="374957"/>
                </a:solidFill>
                <a:latin typeface="Arial"/>
                <a:cs typeface="Arial"/>
              </a:rPr>
              <a:t>Premier</a:t>
            </a:r>
            <a:r>
              <a:rPr sz="3200" b="1" spc="90" dirty="0">
                <a:solidFill>
                  <a:srgbClr val="374957"/>
                </a:solidFill>
                <a:latin typeface="Arial"/>
                <a:cs typeface="Arial"/>
              </a:rPr>
              <a:t> </a:t>
            </a:r>
            <a:r>
              <a:rPr sz="3200" b="1" spc="-235" dirty="0" smtClean="0">
                <a:solidFill>
                  <a:srgbClr val="374957"/>
                </a:solidFill>
                <a:latin typeface="Arial"/>
                <a:cs typeface="Arial"/>
              </a:rPr>
              <a:t>Support</a:t>
            </a:r>
            <a:endParaRPr sz="32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785110" y="1902917"/>
            <a:ext cx="4575810" cy="452120"/>
          </a:xfrm>
          <a:prstGeom prst="rect">
            <a:avLst/>
          </a:prstGeom>
        </p:spPr>
        <p:txBody>
          <a:bodyPr vert="horz" wrap="square" lIns="0" tIns="12065" rIns="0" bIns="0" rtlCol="0">
            <a:spAutoFit/>
          </a:bodyPr>
          <a:lstStyle/>
          <a:p>
            <a:pPr marL="12700">
              <a:lnSpc>
                <a:spcPct val="100000"/>
              </a:lnSpc>
              <a:spcBef>
                <a:spcPts val="95"/>
              </a:spcBef>
            </a:pPr>
            <a:r>
              <a:rPr sz="2800" spc="-90" dirty="0" smtClean="0">
                <a:solidFill>
                  <a:srgbClr val="57585B"/>
                </a:solidFill>
                <a:latin typeface="Arial"/>
                <a:cs typeface="Arial"/>
              </a:rPr>
              <a:t>Digital</a:t>
            </a:r>
            <a:r>
              <a:rPr sz="2800" spc="-175" dirty="0" smtClean="0">
                <a:solidFill>
                  <a:srgbClr val="57585B"/>
                </a:solidFill>
                <a:latin typeface="Arial"/>
                <a:cs typeface="Arial"/>
              </a:rPr>
              <a:t> </a:t>
            </a:r>
            <a:r>
              <a:rPr sz="2800" spc="-114" dirty="0">
                <a:solidFill>
                  <a:srgbClr val="57585B"/>
                </a:solidFill>
                <a:latin typeface="Arial"/>
                <a:cs typeface="Arial"/>
              </a:rPr>
              <a:t>Transformation</a:t>
            </a:r>
            <a:endParaRPr sz="2800" dirty="0">
              <a:latin typeface="Arial"/>
              <a:cs typeface="Arial"/>
            </a:endParaRPr>
          </a:p>
        </p:txBody>
      </p:sp>
      <p:sp>
        <p:nvSpPr>
          <p:cNvPr id="7" name="object 7"/>
          <p:cNvSpPr txBox="1"/>
          <p:nvPr/>
        </p:nvSpPr>
        <p:spPr>
          <a:xfrm>
            <a:off x="2785110" y="2592450"/>
            <a:ext cx="3539490" cy="443070"/>
          </a:xfrm>
          <a:prstGeom prst="rect">
            <a:avLst/>
          </a:prstGeom>
        </p:spPr>
        <p:txBody>
          <a:bodyPr vert="horz" wrap="square" lIns="0" tIns="12065" rIns="0" bIns="0" rtlCol="0">
            <a:spAutoFit/>
          </a:bodyPr>
          <a:lstStyle/>
          <a:p>
            <a:pPr marL="12700">
              <a:lnSpc>
                <a:spcPct val="100000"/>
              </a:lnSpc>
              <a:spcBef>
                <a:spcPts val="95"/>
              </a:spcBef>
            </a:pPr>
            <a:r>
              <a:rPr lang="en-US" sz="2800" spc="-80" dirty="0" smtClean="0">
                <a:solidFill>
                  <a:srgbClr val="57585B"/>
                </a:solidFill>
                <a:latin typeface="Arial"/>
                <a:cs typeface="Arial"/>
              </a:rPr>
              <a:t>Customer Experience</a:t>
            </a:r>
            <a:endParaRPr sz="2800" dirty="0">
              <a:latin typeface="Arial"/>
              <a:cs typeface="Arial"/>
            </a:endParaRPr>
          </a:p>
        </p:txBody>
      </p:sp>
      <p:sp>
        <p:nvSpPr>
          <p:cNvPr id="8" name="object 8"/>
          <p:cNvSpPr txBox="1"/>
          <p:nvPr/>
        </p:nvSpPr>
        <p:spPr>
          <a:xfrm>
            <a:off x="2785110" y="3280994"/>
            <a:ext cx="3463290" cy="443070"/>
          </a:xfrm>
          <a:prstGeom prst="rect">
            <a:avLst/>
          </a:prstGeom>
        </p:spPr>
        <p:txBody>
          <a:bodyPr vert="horz" wrap="square" lIns="0" tIns="12065" rIns="0" bIns="0" rtlCol="0">
            <a:spAutoFit/>
          </a:bodyPr>
          <a:lstStyle/>
          <a:p>
            <a:pPr marL="12700">
              <a:lnSpc>
                <a:spcPct val="100000"/>
              </a:lnSpc>
              <a:spcBef>
                <a:spcPts val="95"/>
              </a:spcBef>
            </a:pPr>
            <a:r>
              <a:rPr lang="en-US" sz="2800" spc="-175" dirty="0" smtClean="0">
                <a:solidFill>
                  <a:srgbClr val="57585B"/>
                </a:solidFill>
                <a:latin typeface="Arial"/>
                <a:cs typeface="Arial"/>
              </a:rPr>
              <a:t>Innovation </a:t>
            </a:r>
            <a:endParaRPr sz="2800" dirty="0">
              <a:latin typeface="Arial"/>
              <a:cs typeface="Arial"/>
            </a:endParaRPr>
          </a:p>
        </p:txBody>
      </p:sp>
      <p:sp>
        <p:nvSpPr>
          <p:cNvPr id="9" name="object 9"/>
          <p:cNvSpPr/>
          <p:nvPr/>
        </p:nvSpPr>
        <p:spPr>
          <a:xfrm>
            <a:off x="2186939" y="1981200"/>
            <a:ext cx="457200" cy="320040"/>
          </a:xfrm>
          <a:custGeom>
            <a:avLst/>
            <a:gdLst/>
            <a:ahLst/>
            <a:cxnLst/>
            <a:rect l="l" t="t" r="r" b="b"/>
            <a:pathLst>
              <a:path w="457200" h="320039">
                <a:moveTo>
                  <a:pt x="297180" y="0"/>
                </a:moveTo>
                <a:lnTo>
                  <a:pt x="0" y="0"/>
                </a:lnTo>
                <a:lnTo>
                  <a:pt x="0" y="320039"/>
                </a:lnTo>
                <a:lnTo>
                  <a:pt x="297180" y="320039"/>
                </a:lnTo>
                <a:lnTo>
                  <a:pt x="457200" y="160020"/>
                </a:lnTo>
                <a:lnTo>
                  <a:pt x="297180" y="0"/>
                </a:lnTo>
                <a:close/>
              </a:path>
            </a:pathLst>
          </a:custGeom>
          <a:solidFill>
            <a:srgbClr val="57585B"/>
          </a:solidFill>
        </p:spPr>
        <p:txBody>
          <a:bodyPr wrap="square" lIns="0" tIns="0" rIns="0" bIns="0" rtlCol="0"/>
          <a:lstStyle/>
          <a:p>
            <a:endParaRPr/>
          </a:p>
        </p:txBody>
      </p:sp>
      <p:sp>
        <p:nvSpPr>
          <p:cNvPr id="10" name="object 10"/>
          <p:cNvSpPr txBox="1"/>
          <p:nvPr/>
        </p:nvSpPr>
        <p:spPr>
          <a:xfrm>
            <a:off x="2312289" y="1983104"/>
            <a:ext cx="128270" cy="269240"/>
          </a:xfrm>
          <a:prstGeom prst="rect">
            <a:avLst/>
          </a:prstGeom>
        </p:spPr>
        <p:txBody>
          <a:bodyPr vert="horz" wrap="square" lIns="0" tIns="12065" rIns="0" bIns="0" rtlCol="0">
            <a:spAutoFit/>
          </a:bodyPr>
          <a:lstStyle/>
          <a:p>
            <a:pPr marL="12700">
              <a:lnSpc>
                <a:spcPct val="100000"/>
              </a:lnSpc>
              <a:spcBef>
                <a:spcPts val="95"/>
              </a:spcBef>
            </a:pPr>
            <a:r>
              <a:rPr sz="1600" b="1" spc="-85" dirty="0">
                <a:solidFill>
                  <a:srgbClr val="FFFFFF"/>
                </a:solidFill>
                <a:latin typeface="Arial"/>
                <a:cs typeface="Arial"/>
              </a:rPr>
              <a:t>1</a:t>
            </a:r>
            <a:endParaRPr sz="1600">
              <a:latin typeface="Arial"/>
              <a:cs typeface="Arial"/>
            </a:endParaRPr>
          </a:p>
        </p:txBody>
      </p:sp>
      <p:sp>
        <p:nvSpPr>
          <p:cNvPr id="11" name="object 11"/>
          <p:cNvSpPr/>
          <p:nvPr/>
        </p:nvSpPr>
        <p:spPr>
          <a:xfrm>
            <a:off x="2186939" y="2677667"/>
            <a:ext cx="457200" cy="320040"/>
          </a:xfrm>
          <a:custGeom>
            <a:avLst/>
            <a:gdLst/>
            <a:ahLst/>
            <a:cxnLst/>
            <a:rect l="l" t="t" r="r" b="b"/>
            <a:pathLst>
              <a:path w="457200" h="320039">
                <a:moveTo>
                  <a:pt x="297180" y="0"/>
                </a:moveTo>
                <a:lnTo>
                  <a:pt x="0" y="0"/>
                </a:lnTo>
                <a:lnTo>
                  <a:pt x="0" y="320040"/>
                </a:lnTo>
                <a:lnTo>
                  <a:pt x="297180" y="320040"/>
                </a:lnTo>
                <a:lnTo>
                  <a:pt x="457200" y="160020"/>
                </a:lnTo>
                <a:lnTo>
                  <a:pt x="297180" y="0"/>
                </a:lnTo>
                <a:close/>
              </a:path>
            </a:pathLst>
          </a:custGeom>
          <a:solidFill>
            <a:srgbClr val="57585B"/>
          </a:solidFill>
        </p:spPr>
        <p:txBody>
          <a:bodyPr wrap="square" lIns="0" tIns="0" rIns="0" bIns="0" rtlCol="0"/>
          <a:lstStyle/>
          <a:p>
            <a:endParaRPr/>
          </a:p>
        </p:txBody>
      </p:sp>
      <p:sp>
        <p:nvSpPr>
          <p:cNvPr id="12" name="object 12"/>
          <p:cNvSpPr txBox="1"/>
          <p:nvPr/>
        </p:nvSpPr>
        <p:spPr>
          <a:xfrm>
            <a:off x="2312289" y="2679318"/>
            <a:ext cx="128270" cy="269240"/>
          </a:xfrm>
          <a:prstGeom prst="rect">
            <a:avLst/>
          </a:prstGeom>
        </p:spPr>
        <p:txBody>
          <a:bodyPr vert="horz" wrap="square" lIns="0" tIns="12065" rIns="0" bIns="0" rtlCol="0">
            <a:spAutoFit/>
          </a:bodyPr>
          <a:lstStyle/>
          <a:p>
            <a:pPr marL="12700">
              <a:lnSpc>
                <a:spcPct val="100000"/>
              </a:lnSpc>
              <a:spcBef>
                <a:spcPts val="95"/>
              </a:spcBef>
            </a:pPr>
            <a:r>
              <a:rPr sz="1600" b="1" spc="-85" dirty="0">
                <a:solidFill>
                  <a:srgbClr val="FFFFFF"/>
                </a:solidFill>
                <a:latin typeface="Arial"/>
                <a:cs typeface="Arial"/>
              </a:rPr>
              <a:t>2</a:t>
            </a:r>
            <a:endParaRPr sz="1600">
              <a:latin typeface="Arial"/>
              <a:cs typeface="Arial"/>
            </a:endParaRPr>
          </a:p>
        </p:txBody>
      </p:sp>
      <p:sp>
        <p:nvSpPr>
          <p:cNvPr id="13" name="object 13"/>
          <p:cNvSpPr/>
          <p:nvPr/>
        </p:nvSpPr>
        <p:spPr>
          <a:xfrm>
            <a:off x="2186939" y="3374135"/>
            <a:ext cx="457200" cy="320040"/>
          </a:xfrm>
          <a:custGeom>
            <a:avLst/>
            <a:gdLst/>
            <a:ahLst/>
            <a:cxnLst/>
            <a:rect l="l" t="t" r="r" b="b"/>
            <a:pathLst>
              <a:path w="457200" h="320039">
                <a:moveTo>
                  <a:pt x="297180" y="0"/>
                </a:moveTo>
                <a:lnTo>
                  <a:pt x="0" y="0"/>
                </a:lnTo>
                <a:lnTo>
                  <a:pt x="0" y="320039"/>
                </a:lnTo>
                <a:lnTo>
                  <a:pt x="297180" y="320039"/>
                </a:lnTo>
                <a:lnTo>
                  <a:pt x="457200" y="160019"/>
                </a:lnTo>
                <a:lnTo>
                  <a:pt x="297180" y="0"/>
                </a:lnTo>
                <a:close/>
              </a:path>
            </a:pathLst>
          </a:custGeom>
          <a:solidFill>
            <a:srgbClr val="57585B"/>
          </a:solidFill>
        </p:spPr>
        <p:txBody>
          <a:bodyPr wrap="square" lIns="0" tIns="0" rIns="0" bIns="0" rtlCol="0"/>
          <a:lstStyle/>
          <a:p>
            <a:endParaRPr/>
          </a:p>
        </p:txBody>
      </p:sp>
      <p:sp>
        <p:nvSpPr>
          <p:cNvPr id="14" name="object 14"/>
          <p:cNvSpPr txBox="1"/>
          <p:nvPr/>
        </p:nvSpPr>
        <p:spPr>
          <a:xfrm>
            <a:off x="2312289" y="3375405"/>
            <a:ext cx="128270" cy="269240"/>
          </a:xfrm>
          <a:prstGeom prst="rect">
            <a:avLst/>
          </a:prstGeom>
        </p:spPr>
        <p:txBody>
          <a:bodyPr vert="horz" wrap="square" lIns="0" tIns="12065" rIns="0" bIns="0" rtlCol="0">
            <a:spAutoFit/>
          </a:bodyPr>
          <a:lstStyle/>
          <a:p>
            <a:pPr marL="12700">
              <a:lnSpc>
                <a:spcPct val="100000"/>
              </a:lnSpc>
              <a:spcBef>
                <a:spcPts val="95"/>
              </a:spcBef>
            </a:pPr>
            <a:r>
              <a:rPr sz="1600" b="1" spc="-85" dirty="0">
                <a:solidFill>
                  <a:srgbClr val="FFFFFF"/>
                </a:solidFill>
                <a:latin typeface="Arial"/>
                <a:cs typeface="Arial"/>
              </a:rPr>
              <a:t>3</a:t>
            </a:r>
            <a:endParaRPr sz="1600" dirty="0">
              <a:latin typeface="Arial"/>
              <a:cs typeface="Arial"/>
            </a:endParaRPr>
          </a:p>
        </p:txBody>
      </p:sp>
      <p:sp>
        <p:nvSpPr>
          <p:cNvPr id="15" name="object 13"/>
          <p:cNvSpPr/>
          <p:nvPr/>
        </p:nvSpPr>
        <p:spPr>
          <a:xfrm>
            <a:off x="2186939" y="4070603"/>
            <a:ext cx="457200" cy="320040"/>
          </a:xfrm>
          <a:custGeom>
            <a:avLst/>
            <a:gdLst/>
            <a:ahLst/>
            <a:cxnLst/>
            <a:rect l="l" t="t" r="r" b="b"/>
            <a:pathLst>
              <a:path w="457200" h="320039">
                <a:moveTo>
                  <a:pt x="297180" y="0"/>
                </a:moveTo>
                <a:lnTo>
                  <a:pt x="0" y="0"/>
                </a:lnTo>
                <a:lnTo>
                  <a:pt x="0" y="320039"/>
                </a:lnTo>
                <a:lnTo>
                  <a:pt x="297180" y="320039"/>
                </a:lnTo>
                <a:lnTo>
                  <a:pt x="457200" y="160019"/>
                </a:lnTo>
                <a:lnTo>
                  <a:pt x="297180" y="0"/>
                </a:lnTo>
                <a:close/>
              </a:path>
            </a:pathLst>
          </a:custGeom>
          <a:solidFill>
            <a:srgbClr val="57585B"/>
          </a:solidFill>
        </p:spPr>
        <p:txBody>
          <a:bodyPr wrap="square" lIns="0" tIns="0" rIns="0" bIns="0" rtlCol="0"/>
          <a:lstStyle/>
          <a:p>
            <a:r>
              <a:rPr lang="en-US" dirty="0" smtClean="0">
                <a:solidFill>
                  <a:schemeClr val="bg1"/>
                </a:solidFill>
              </a:rPr>
              <a:t>  4</a:t>
            </a:r>
            <a:endParaRPr dirty="0">
              <a:solidFill>
                <a:schemeClr val="bg1"/>
              </a:solidFill>
            </a:endParaRPr>
          </a:p>
        </p:txBody>
      </p:sp>
      <p:sp>
        <p:nvSpPr>
          <p:cNvPr id="16" name="object 8"/>
          <p:cNvSpPr txBox="1"/>
          <p:nvPr/>
        </p:nvSpPr>
        <p:spPr>
          <a:xfrm>
            <a:off x="2785110" y="3938523"/>
            <a:ext cx="3463290" cy="452120"/>
          </a:xfrm>
          <a:prstGeom prst="rect">
            <a:avLst/>
          </a:prstGeom>
        </p:spPr>
        <p:txBody>
          <a:bodyPr vert="horz" wrap="square" lIns="0" tIns="12065" rIns="0" bIns="0" rtlCol="0">
            <a:spAutoFit/>
          </a:bodyPr>
          <a:lstStyle/>
          <a:p>
            <a:pPr marL="12700">
              <a:lnSpc>
                <a:spcPct val="100000"/>
              </a:lnSpc>
              <a:spcBef>
                <a:spcPts val="95"/>
              </a:spcBef>
            </a:pPr>
            <a:r>
              <a:rPr lang="en-US" sz="2800" spc="-150" dirty="0" smtClean="0">
                <a:solidFill>
                  <a:srgbClr val="57585B"/>
                </a:solidFill>
                <a:latin typeface="Arial"/>
                <a:cs typeface="Arial"/>
              </a:rPr>
              <a:t>Autonomous CRM</a:t>
            </a:r>
            <a:endParaRPr sz="28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162801" y="237743"/>
            <a:ext cx="4754878" cy="60182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13587" y="216408"/>
            <a:ext cx="6573013" cy="6049010"/>
          </a:xfrm>
          <a:custGeom>
            <a:avLst/>
            <a:gdLst/>
            <a:ahLst/>
            <a:cxnLst/>
            <a:rect l="l" t="t" r="r" b="b"/>
            <a:pathLst>
              <a:path w="8892540" h="6049010">
                <a:moveTo>
                  <a:pt x="4306697" y="0"/>
                </a:moveTo>
                <a:lnTo>
                  <a:pt x="0" y="0"/>
                </a:lnTo>
                <a:lnTo>
                  <a:pt x="0" y="6048756"/>
                </a:lnTo>
                <a:lnTo>
                  <a:pt x="8892540" y="6048756"/>
                </a:lnTo>
                <a:lnTo>
                  <a:pt x="4306697" y="0"/>
                </a:lnTo>
                <a:close/>
              </a:path>
            </a:pathLst>
          </a:custGeom>
          <a:solidFill>
            <a:srgbClr val="FFFFFF"/>
          </a:solidFill>
        </p:spPr>
        <p:txBody>
          <a:bodyPr wrap="square" lIns="0" tIns="0" rIns="0" bIns="0" rtlCol="0"/>
          <a:lstStyle/>
          <a:p>
            <a:pPr marL="342900" lvl="0" indent="-342900">
              <a:buFont typeface="Arial" panose="020B0604020202020204" pitchFamily="34" charset="0"/>
              <a:buChar char="•"/>
            </a:pPr>
            <a:endParaRPr lang="en-US" dirty="0" smtClean="0"/>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endParaRPr lang="en-US" dirty="0" smtClean="0"/>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endParaRPr lang="en-US" dirty="0" smtClean="0"/>
          </a:p>
          <a:p>
            <a:pPr algn="just"/>
            <a:r>
              <a:rPr lang="en-US" dirty="0"/>
              <a:t>The automation imperative continues to require CRM systems to focus on superior customer experience. From the manual digital phase (self-service, mobile) to the increasingly data intensive and automated (Social, </a:t>
            </a:r>
            <a:r>
              <a:rPr lang="en-US" dirty="0" err="1"/>
              <a:t>IoT</a:t>
            </a:r>
            <a:r>
              <a:rPr lang="en-US" dirty="0"/>
              <a:t>), we are being driven to position Siebel CRM on the combination of usage data with pre-built processes. The automation of processes is now manifest in the long-term roadmap for Siebel CRM. </a:t>
            </a:r>
            <a:endParaRPr lang="en-US" dirty="0" smtClean="0"/>
          </a:p>
          <a:p>
            <a:pPr algn="just"/>
            <a:endParaRPr lang="en-US" dirty="0" smtClean="0"/>
          </a:p>
          <a:p>
            <a:pPr algn="just"/>
            <a:r>
              <a:rPr lang="en-US" sz="1600" dirty="0" smtClean="0"/>
              <a:t>Multiple </a:t>
            </a:r>
            <a:r>
              <a:rPr lang="en-US" sz="1600" dirty="0"/>
              <a:t>use cases </a:t>
            </a:r>
            <a:r>
              <a:rPr lang="en-US" sz="1600" dirty="0" smtClean="0"/>
              <a:t>from </a:t>
            </a:r>
            <a:r>
              <a:rPr lang="en-US" sz="1600" dirty="0"/>
              <a:t>the availability of structured process data: </a:t>
            </a:r>
            <a:endParaRPr lang="en-US" sz="1600" dirty="0" smtClean="0"/>
          </a:p>
          <a:p>
            <a:pPr marL="342900" lvl="0" indent="-342900">
              <a:buFont typeface="Arial" panose="020B0604020202020204" pitchFamily="34" charset="0"/>
              <a:buChar char="•"/>
            </a:pPr>
            <a:r>
              <a:rPr lang="en-US" sz="1600" dirty="0" smtClean="0"/>
              <a:t>Business </a:t>
            </a:r>
            <a:r>
              <a:rPr lang="en-US" sz="1600" dirty="0"/>
              <a:t>Process Discovery</a:t>
            </a:r>
          </a:p>
          <a:p>
            <a:pPr marL="342900" lvl="0" indent="-342900">
              <a:buFont typeface="Arial" panose="020B0604020202020204" pitchFamily="34" charset="0"/>
              <a:buChar char="•"/>
            </a:pPr>
            <a:r>
              <a:rPr lang="en-US" sz="1600" dirty="0" smtClean="0"/>
              <a:t>Analyzing </a:t>
            </a:r>
            <a:r>
              <a:rPr lang="en-US" sz="1600" dirty="0"/>
              <a:t>process data for process mining </a:t>
            </a:r>
          </a:p>
          <a:p>
            <a:pPr marL="342900" lvl="0" indent="-342900">
              <a:buFont typeface="Arial" panose="020B0604020202020204" pitchFamily="34" charset="0"/>
              <a:buChar char="•"/>
            </a:pPr>
            <a:r>
              <a:rPr lang="en-US" sz="1600" dirty="0"/>
              <a:t>Creating user training content </a:t>
            </a:r>
          </a:p>
          <a:p>
            <a:pPr marL="342900" lvl="0" indent="-342900">
              <a:buFont typeface="Arial" panose="020B0604020202020204" pitchFamily="34" charset="0"/>
              <a:buChar char="•"/>
            </a:pPr>
            <a:r>
              <a:rPr lang="en-US" sz="1600" dirty="0"/>
              <a:t>Producing </a:t>
            </a:r>
            <a:r>
              <a:rPr lang="en-US" sz="1600" dirty="0" err="1"/>
              <a:t>iHelp</a:t>
            </a:r>
            <a:r>
              <a:rPr lang="en-US" sz="1600" dirty="0"/>
              <a:t> content </a:t>
            </a:r>
          </a:p>
          <a:p>
            <a:pPr marL="342900" lvl="0" indent="-342900">
              <a:buFont typeface="Arial" panose="020B0604020202020204" pitchFamily="34" charset="0"/>
              <a:buChar char="•"/>
            </a:pPr>
            <a:r>
              <a:rPr lang="en-US" sz="1600" dirty="0"/>
              <a:t>Generating tasks for the Task Based UI </a:t>
            </a:r>
          </a:p>
          <a:p>
            <a:pPr marL="342900" lvl="0" indent="-342900">
              <a:buFont typeface="Arial" panose="020B0604020202020204" pitchFamily="34" charset="0"/>
              <a:buChar char="•"/>
            </a:pPr>
            <a:r>
              <a:rPr lang="en-US" sz="1600" dirty="0"/>
              <a:t>Constructing task-based flows and automatically creating </a:t>
            </a:r>
            <a:r>
              <a:rPr lang="en-US" sz="1600" dirty="0" err="1"/>
              <a:t>microservices</a:t>
            </a:r>
            <a:r>
              <a:rPr lang="en-US" sz="1600" dirty="0"/>
              <a:t> from recorded processes </a:t>
            </a:r>
          </a:p>
          <a:p>
            <a:pPr marL="342900" indent="-342900">
              <a:buFont typeface="Arial" panose="020B0604020202020204" pitchFamily="34" charset="0"/>
              <a:buChar char="•"/>
            </a:pPr>
            <a:r>
              <a:rPr lang="en-US" sz="1600" dirty="0"/>
              <a:t>Business Process Automation </a:t>
            </a:r>
          </a:p>
        </p:txBody>
      </p:sp>
      <p:sp>
        <p:nvSpPr>
          <p:cNvPr id="10" name="Title 9"/>
          <p:cNvSpPr>
            <a:spLocks noGrp="1"/>
          </p:cNvSpPr>
          <p:nvPr>
            <p:ph type="title"/>
          </p:nvPr>
        </p:nvSpPr>
        <p:spPr>
          <a:xfrm>
            <a:off x="533400" y="762000"/>
            <a:ext cx="4438650" cy="492443"/>
          </a:xfrm>
        </p:spPr>
        <p:txBody>
          <a:bodyPr/>
          <a:lstStyle/>
          <a:p>
            <a:r>
              <a:rPr lang="en-US" sz="3200" dirty="0" smtClean="0"/>
              <a:t>AUTONOMOUS CRM</a:t>
            </a:r>
            <a:endParaRPr lang="en-US" sz="3200" dirty="0"/>
          </a:p>
        </p:txBody>
      </p:sp>
      <p:sp>
        <p:nvSpPr>
          <p:cNvPr id="8" name="object 8"/>
          <p:cNvSpPr txBox="1"/>
          <p:nvPr/>
        </p:nvSpPr>
        <p:spPr>
          <a:xfrm>
            <a:off x="11535918" y="6563969"/>
            <a:ext cx="135255" cy="155575"/>
          </a:xfrm>
          <a:prstGeom prst="rect">
            <a:avLst/>
          </a:prstGeom>
        </p:spPr>
        <p:txBody>
          <a:bodyPr vert="horz" wrap="square" lIns="0" tIns="12700" rIns="0" bIns="0" rtlCol="0">
            <a:spAutoFit/>
          </a:bodyPr>
          <a:lstStyle/>
          <a:p>
            <a:pPr marL="12700">
              <a:lnSpc>
                <a:spcPct val="100000"/>
              </a:lnSpc>
              <a:spcBef>
                <a:spcPts val="100"/>
              </a:spcBef>
            </a:pPr>
            <a:r>
              <a:rPr sz="850" spc="-45" dirty="0">
                <a:solidFill>
                  <a:srgbClr val="57585B"/>
                </a:solidFill>
                <a:latin typeface="Arial"/>
                <a:cs typeface="Arial"/>
              </a:rPr>
              <a:t>33</a:t>
            </a:r>
            <a:endParaRPr sz="85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st auto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434078"/>
            <a:ext cx="4558068" cy="24521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762000"/>
            <a:ext cx="6477000" cy="3739485"/>
          </a:xfrm>
          <a:prstGeom prst="rect">
            <a:avLst/>
          </a:prstGeom>
          <a:noFill/>
        </p:spPr>
        <p:txBody>
          <a:bodyPr wrap="square" rtlCol="0">
            <a:spAutoFit/>
          </a:bodyPr>
          <a:lstStyle/>
          <a:p>
            <a:pPr marL="342900" indent="-342900">
              <a:buFont typeface="Wingdings" panose="05000000000000000000" pitchFamily="2" charset="2"/>
              <a:buChar char="Ø"/>
            </a:pPr>
            <a:r>
              <a:rPr lang="en-US" sz="2100" b="1" dirty="0" smtClean="0">
                <a:solidFill>
                  <a:srgbClr val="FF0000"/>
                </a:solidFill>
              </a:rPr>
              <a:t>Test </a:t>
            </a:r>
            <a:r>
              <a:rPr lang="en-US" sz="2100" b="1" dirty="0">
                <a:solidFill>
                  <a:srgbClr val="FF0000"/>
                </a:solidFill>
              </a:rPr>
              <a:t>Automation </a:t>
            </a:r>
            <a:endParaRPr lang="en-US" sz="2100" b="1" dirty="0" smtClean="0">
              <a:solidFill>
                <a:srgbClr val="FF0000"/>
              </a:solidFill>
            </a:endParaRPr>
          </a:p>
          <a:p>
            <a:endParaRPr lang="en-US" dirty="0"/>
          </a:p>
          <a:p>
            <a:pPr algn="just"/>
            <a:r>
              <a:rPr lang="en-US" dirty="0"/>
              <a:t>In order to automate tests that leverage the Siebel CRM REST interface, ‘REST Assured’ tools will be supported with a Keyword-driven framework. The framework will be enhanced to execute REST API test scripts and bring back test results into Siebel CRM. The enhancements will allow interlacing REST API calls among UI Test Scripts, and build independent REST API based Test Scripts. </a:t>
            </a:r>
          </a:p>
          <a:p>
            <a:r>
              <a:rPr lang="en-US" dirty="0"/>
              <a:t> </a:t>
            </a:r>
          </a:p>
          <a:p>
            <a:pPr algn="just"/>
            <a:r>
              <a:rPr lang="en-US" dirty="0"/>
              <a:t>This extends </a:t>
            </a:r>
            <a:r>
              <a:rPr lang="en-US" b="1" dirty="0" smtClean="0"/>
              <a:t>Atlanta 311 City </a:t>
            </a:r>
            <a:r>
              <a:rPr lang="en-US" dirty="0" smtClean="0"/>
              <a:t>Siebel </a:t>
            </a:r>
            <a:r>
              <a:rPr lang="en-US" dirty="0"/>
              <a:t>CRM Test Automation capabilities to include REST test scripts, and saves manual efforts on separate execution and integrating test results. </a:t>
            </a:r>
          </a:p>
          <a:p>
            <a:endParaRPr lang="en-US" dirty="0"/>
          </a:p>
        </p:txBody>
      </p:sp>
    </p:spTree>
    <p:extLst>
      <p:ext uri="{BB962C8B-B14F-4D97-AF65-F5344CB8AC3E}">
        <p14:creationId xmlns:p14="http://schemas.microsoft.com/office/powerpoint/2010/main" val="1704997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50" y="2819400"/>
            <a:ext cx="4438650" cy="635000"/>
          </a:xfrm>
        </p:spPr>
        <p:txBody>
          <a:bodyPr/>
          <a:lstStyle/>
          <a:p>
            <a:r>
              <a:rPr lang="en-US" b="1" dirty="0" smtClean="0">
                <a:solidFill>
                  <a:srgbClr val="FF0000"/>
                </a:solidFill>
              </a:rPr>
              <a:t>END</a:t>
            </a:r>
            <a:endParaRPr lang="en-US" b="1" dirty="0">
              <a:solidFill>
                <a:srgbClr val="FF0000"/>
              </a:solidFill>
            </a:endParaRPr>
          </a:p>
        </p:txBody>
      </p:sp>
    </p:spTree>
    <p:extLst>
      <p:ext uri="{BB962C8B-B14F-4D97-AF65-F5344CB8AC3E}">
        <p14:creationId xmlns:p14="http://schemas.microsoft.com/office/powerpoint/2010/main" val="351411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88952" cy="685799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1044428" y="222504"/>
            <a:ext cx="29209" cy="33655"/>
          </a:xfrm>
          <a:custGeom>
            <a:avLst/>
            <a:gdLst/>
            <a:ahLst/>
            <a:cxnLst/>
            <a:rect l="l" t="t" r="r" b="b"/>
            <a:pathLst>
              <a:path w="29209" h="33654">
                <a:moveTo>
                  <a:pt x="25653" y="0"/>
                </a:moveTo>
                <a:lnTo>
                  <a:pt x="7366" y="0"/>
                </a:lnTo>
                <a:lnTo>
                  <a:pt x="0" y="7366"/>
                </a:lnTo>
                <a:lnTo>
                  <a:pt x="0" y="25653"/>
                </a:lnTo>
                <a:lnTo>
                  <a:pt x="7366" y="33147"/>
                </a:lnTo>
                <a:lnTo>
                  <a:pt x="25653" y="33147"/>
                </a:lnTo>
                <a:lnTo>
                  <a:pt x="29210" y="29591"/>
                </a:lnTo>
                <a:lnTo>
                  <a:pt x="9398" y="29591"/>
                </a:lnTo>
                <a:lnTo>
                  <a:pt x="3555" y="23622"/>
                </a:lnTo>
                <a:lnTo>
                  <a:pt x="3555" y="9398"/>
                </a:lnTo>
                <a:lnTo>
                  <a:pt x="9398" y="3428"/>
                </a:lnTo>
                <a:lnTo>
                  <a:pt x="29082" y="3428"/>
                </a:lnTo>
                <a:lnTo>
                  <a:pt x="25653" y="0"/>
                </a:lnTo>
                <a:close/>
              </a:path>
            </a:pathLst>
          </a:custGeom>
          <a:solidFill>
            <a:srgbClr val="FFFFFF"/>
          </a:solidFill>
        </p:spPr>
        <p:txBody>
          <a:bodyPr wrap="square" lIns="0" tIns="0" rIns="0" bIns="0" rtlCol="0"/>
          <a:lstStyle/>
          <a:p>
            <a:endParaRPr/>
          </a:p>
        </p:txBody>
      </p:sp>
      <p:sp>
        <p:nvSpPr>
          <p:cNvPr id="7" name="object 7"/>
          <p:cNvSpPr/>
          <p:nvPr/>
        </p:nvSpPr>
        <p:spPr>
          <a:xfrm>
            <a:off x="11068177" y="225933"/>
            <a:ext cx="9525" cy="26670"/>
          </a:xfrm>
          <a:custGeom>
            <a:avLst/>
            <a:gdLst/>
            <a:ahLst/>
            <a:cxnLst/>
            <a:rect l="l" t="t" r="r" b="b"/>
            <a:pathLst>
              <a:path w="9525" h="26670">
                <a:moveTo>
                  <a:pt x="5333" y="0"/>
                </a:moveTo>
                <a:lnTo>
                  <a:pt x="0" y="0"/>
                </a:lnTo>
                <a:lnTo>
                  <a:pt x="5969" y="5969"/>
                </a:lnTo>
                <a:lnTo>
                  <a:pt x="5969" y="20193"/>
                </a:lnTo>
                <a:lnTo>
                  <a:pt x="0" y="26162"/>
                </a:lnTo>
                <a:lnTo>
                  <a:pt x="5461" y="26162"/>
                </a:lnTo>
                <a:lnTo>
                  <a:pt x="9271" y="22225"/>
                </a:lnTo>
                <a:lnTo>
                  <a:pt x="9271" y="3937"/>
                </a:lnTo>
                <a:lnTo>
                  <a:pt x="5333" y="0"/>
                </a:lnTo>
                <a:close/>
              </a:path>
            </a:pathLst>
          </a:custGeom>
          <a:solidFill>
            <a:srgbClr val="FFFFFF"/>
          </a:solidFill>
        </p:spPr>
        <p:txBody>
          <a:bodyPr wrap="square" lIns="0" tIns="0" rIns="0" bIns="0" rtlCol="0"/>
          <a:lstStyle/>
          <a:p>
            <a:endParaRPr/>
          </a:p>
        </p:txBody>
      </p:sp>
      <p:sp>
        <p:nvSpPr>
          <p:cNvPr id="8" name="object 8"/>
          <p:cNvSpPr txBox="1">
            <a:spLocks noGrp="1"/>
          </p:cNvSpPr>
          <p:nvPr>
            <p:ph type="title"/>
          </p:nvPr>
        </p:nvSpPr>
        <p:spPr>
          <a:xfrm>
            <a:off x="519176" y="1441145"/>
            <a:ext cx="5502275" cy="757555"/>
          </a:xfrm>
          <a:prstGeom prst="rect">
            <a:avLst/>
          </a:prstGeom>
        </p:spPr>
        <p:txBody>
          <a:bodyPr vert="horz" wrap="square" lIns="0" tIns="12700" rIns="0" bIns="0" rtlCol="0">
            <a:spAutoFit/>
          </a:bodyPr>
          <a:lstStyle/>
          <a:p>
            <a:pPr marL="12700">
              <a:lnSpc>
                <a:spcPct val="100000"/>
              </a:lnSpc>
              <a:spcBef>
                <a:spcPts val="100"/>
              </a:spcBef>
            </a:pPr>
            <a:r>
              <a:rPr sz="4800" spc="-145" dirty="0">
                <a:solidFill>
                  <a:srgbClr val="FFFFFF"/>
                </a:solidFill>
                <a:latin typeface="Arial"/>
                <a:cs typeface="Arial"/>
              </a:rPr>
              <a:t>Digital</a:t>
            </a:r>
            <a:r>
              <a:rPr sz="4800" spc="-285" dirty="0">
                <a:solidFill>
                  <a:srgbClr val="FFFFFF"/>
                </a:solidFill>
                <a:latin typeface="Arial"/>
                <a:cs typeface="Arial"/>
              </a:rPr>
              <a:t> </a:t>
            </a:r>
            <a:r>
              <a:rPr sz="4800" spc="-190" dirty="0">
                <a:solidFill>
                  <a:srgbClr val="FFFFFF"/>
                </a:solidFill>
                <a:latin typeface="Arial"/>
                <a:cs typeface="Arial"/>
              </a:rPr>
              <a:t>Transformation</a:t>
            </a:r>
            <a:endParaRPr sz="48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0351" y="6263639"/>
            <a:ext cx="1624584" cy="59435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31876" y="1849120"/>
            <a:ext cx="11066145" cy="4862830"/>
          </a:xfrm>
          <a:prstGeom prst="rect">
            <a:avLst/>
          </a:prstGeom>
        </p:spPr>
        <p:txBody>
          <a:bodyPr vert="horz" wrap="square" lIns="0" tIns="0" rIns="0" bIns="0" rtlCol="0">
            <a:spAutoFit/>
          </a:bodyPr>
          <a:lstStyle/>
          <a:p>
            <a:pPr>
              <a:lnSpc>
                <a:spcPts val="3045"/>
              </a:lnSpc>
            </a:pPr>
            <a:r>
              <a:rPr sz="3200" spc="-285" dirty="0">
                <a:solidFill>
                  <a:srgbClr val="57585B"/>
                </a:solidFill>
                <a:latin typeface="Arial"/>
                <a:cs typeface="Arial"/>
              </a:rPr>
              <a:t>Safe </a:t>
            </a:r>
            <a:r>
              <a:rPr sz="3200" spc="-114" dirty="0">
                <a:solidFill>
                  <a:srgbClr val="57585B"/>
                </a:solidFill>
                <a:latin typeface="Arial"/>
                <a:cs typeface="Arial"/>
              </a:rPr>
              <a:t>Harbor</a:t>
            </a:r>
            <a:r>
              <a:rPr sz="3200" spc="-45" dirty="0">
                <a:solidFill>
                  <a:srgbClr val="57585B"/>
                </a:solidFill>
                <a:latin typeface="Arial"/>
                <a:cs typeface="Arial"/>
              </a:rPr>
              <a:t> </a:t>
            </a:r>
            <a:r>
              <a:rPr sz="3200" spc="-120" dirty="0">
                <a:solidFill>
                  <a:srgbClr val="57585B"/>
                </a:solidFill>
                <a:latin typeface="Arial"/>
                <a:cs typeface="Arial"/>
              </a:rPr>
              <a:t>Statement</a:t>
            </a:r>
            <a:endParaRPr sz="3200">
              <a:latin typeface="Arial"/>
              <a:cs typeface="Arial"/>
            </a:endParaRPr>
          </a:p>
          <a:p>
            <a:pPr>
              <a:lnSpc>
                <a:spcPct val="90000"/>
              </a:lnSpc>
              <a:spcBef>
                <a:spcPts val="2045"/>
              </a:spcBef>
            </a:pPr>
            <a:r>
              <a:rPr sz="2400" spc="-175" dirty="0">
                <a:solidFill>
                  <a:srgbClr val="57585B"/>
                </a:solidFill>
                <a:latin typeface="Arial"/>
                <a:cs typeface="Arial"/>
              </a:rPr>
              <a:t>The </a:t>
            </a:r>
            <a:r>
              <a:rPr sz="2400" spc="-50" dirty="0">
                <a:solidFill>
                  <a:srgbClr val="57585B"/>
                </a:solidFill>
                <a:latin typeface="Arial"/>
                <a:cs typeface="Arial"/>
              </a:rPr>
              <a:t>following </a:t>
            </a:r>
            <a:r>
              <a:rPr sz="2400" spc="-125" dirty="0">
                <a:solidFill>
                  <a:srgbClr val="57585B"/>
                </a:solidFill>
                <a:latin typeface="Arial"/>
                <a:cs typeface="Arial"/>
              </a:rPr>
              <a:t>is </a:t>
            </a:r>
            <a:r>
              <a:rPr sz="2400" spc="-60" dirty="0">
                <a:solidFill>
                  <a:srgbClr val="57585B"/>
                </a:solidFill>
                <a:latin typeface="Arial"/>
                <a:cs typeface="Arial"/>
              </a:rPr>
              <a:t>intended </a:t>
            </a:r>
            <a:r>
              <a:rPr sz="2400" spc="15" dirty="0">
                <a:solidFill>
                  <a:srgbClr val="57585B"/>
                </a:solidFill>
                <a:latin typeface="Arial"/>
                <a:cs typeface="Arial"/>
              </a:rPr>
              <a:t>to </a:t>
            </a:r>
            <a:r>
              <a:rPr sz="2400" spc="-35" dirty="0">
                <a:solidFill>
                  <a:srgbClr val="57585B"/>
                </a:solidFill>
                <a:latin typeface="Arial"/>
                <a:cs typeface="Arial"/>
              </a:rPr>
              <a:t>outline </a:t>
            </a:r>
            <a:r>
              <a:rPr sz="2400" spc="-45" dirty="0">
                <a:solidFill>
                  <a:srgbClr val="57585B"/>
                </a:solidFill>
                <a:latin typeface="Arial"/>
                <a:cs typeface="Arial"/>
              </a:rPr>
              <a:t>our </a:t>
            </a:r>
            <a:r>
              <a:rPr sz="2400" spc="-110" dirty="0">
                <a:solidFill>
                  <a:srgbClr val="57585B"/>
                </a:solidFill>
                <a:latin typeface="Arial"/>
                <a:cs typeface="Arial"/>
              </a:rPr>
              <a:t>general </a:t>
            </a:r>
            <a:r>
              <a:rPr sz="2400" spc="-55" dirty="0">
                <a:solidFill>
                  <a:srgbClr val="57585B"/>
                </a:solidFill>
                <a:latin typeface="Arial"/>
                <a:cs typeface="Arial"/>
              </a:rPr>
              <a:t>product </a:t>
            </a:r>
            <a:r>
              <a:rPr sz="2400" spc="-45" dirty="0">
                <a:solidFill>
                  <a:srgbClr val="57585B"/>
                </a:solidFill>
                <a:latin typeface="Arial"/>
                <a:cs typeface="Arial"/>
              </a:rPr>
              <a:t>direction. </a:t>
            </a:r>
            <a:r>
              <a:rPr sz="2400" spc="35" dirty="0">
                <a:solidFill>
                  <a:srgbClr val="57585B"/>
                </a:solidFill>
                <a:latin typeface="Arial"/>
                <a:cs typeface="Arial"/>
              </a:rPr>
              <a:t>It </a:t>
            </a:r>
            <a:r>
              <a:rPr sz="2400" spc="-125" dirty="0">
                <a:solidFill>
                  <a:srgbClr val="57585B"/>
                </a:solidFill>
                <a:latin typeface="Arial"/>
                <a:cs typeface="Arial"/>
              </a:rPr>
              <a:t>is </a:t>
            </a:r>
            <a:r>
              <a:rPr sz="2400" spc="-60" dirty="0">
                <a:solidFill>
                  <a:srgbClr val="57585B"/>
                </a:solidFill>
                <a:latin typeface="Arial"/>
                <a:cs typeface="Arial"/>
              </a:rPr>
              <a:t>intended </a:t>
            </a:r>
            <a:r>
              <a:rPr sz="2400" spc="-15" dirty="0">
                <a:solidFill>
                  <a:srgbClr val="57585B"/>
                </a:solidFill>
                <a:latin typeface="Arial"/>
                <a:cs typeface="Arial"/>
              </a:rPr>
              <a:t>for  </a:t>
            </a:r>
            <a:r>
              <a:rPr sz="2400" spc="-35" dirty="0">
                <a:solidFill>
                  <a:srgbClr val="57585B"/>
                </a:solidFill>
                <a:latin typeface="Arial"/>
                <a:cs typeface="Arial"/>
              </a:rPr>
              <a:t>information </a:t>
            </a:r>
            <a:r>
              <a:rPr sz="2400" spc="-120" dirty="0">
                <a:solidFill>
                  <a:srgbClr val="57585B"/>
                </a:solidFill>
                <a:latin typeface="Arial"/>
                <a:cs typeface="Arial"/>
              </a:rPr>
              <a:t>purposes </a:t>
            </a:r>
            <a:r>
              <a:rPr sz="2400" spc="-100" dirty="0">
                <a:solidFill>
                  <a:srgbClr val="57585B"/>
                </a:solidFill>
                <a:latin typeface="Arial"/>
                <a:cs typeface="Arial"/>
              </a:rPr>
              <a:t>only, </a:t>
            </a:r>
            <a:r>
              <a:rPr sz="2400" spc="-114" dirty="0">
                <a:solidFill>
                  <a:srgbClr val="57585B"/>
                </a:solidFill>
                <a:latin typeface="Arial"/>
                <a:cs typeface="Arial"/>
              </a:rPr>
              <a:t>and </a:t>
            </a:r>
            <a:r>
              <a:rPr sz="2400" spc="-145" dirty="0">
                <a:solidFill>
                  <a:srgbClr val="57585B"/>
                </a:solidFill>
                <a:latin typeface="Arial"/>
                <a:cs typeface="Arial"/>
              </a:rPr>
              <a:t>may </a:t>
            </a:r>
            <a:r>
              <a:rPr sz="2400" spc="-10" dirty="0">
                <a:solidFill>
                  <a:srgbClr val="57585B"/>
                </a:solidFill>
                <a:latin typeface="Arial"/>
                <a:cs typeface="Arial"/>
              </a:rPr>
              <a:t>not </a:t>
            </a:r>
            <a:r>
              <a:rPr sz="2400" spc="-110" dirty="0">
                <a:solidFill>
                  <a:srgbClr val="57585B"/>
                </a:solidFill>
                <a:latin typeface="Arial"/>
                <a:cs typeface="Arial"/>
              </a:rPr>
              <a:t>be </a:t>
            </a:r>
            <a:r>
              <a:rPr sz="2400" spc="-70" dirty="0">
                <a:solidFill>
                  <a:srgbClr val="57585B"/>
                </a:solidFill>
                <a:latin typeface="Arial"/>
                <a:cs typeface="Arial"/>
              </a:rPr>
              <a:t>incorporated </a:t>
            </a:r>
            <a:r>
              <a:rPr sz="2400" spc="-10" dirty="0">
                <a:solidFill>
                  <a:srgbClr val="57585B"/>
                </a:solidFill>
                <a:latin typeface="Arial"/>
                <a:cs typeface="Arial"/>
              </a:rPr>
              <a:t>into </a:t>
            </a:r>
            <a:r>
              <a:rPr sz="2400" spc="-145" dirty="0">
                <a:solidFill>
                  <a:srgbClr val="57585B"/>
                </a:solidFill>
                <a:latin typeface="Arial"/>
                <a:cs typeface="Arial"/>
              </a:rPr>
              <a:t>any </a:t>
            </a:r>
            <a:r>
              <a:rPr sz="2400" spc="-65" dirty="0">
                <a:solidFill>
                  <a:srgbClr val="57585B"/>
                </a:solidFill>
                <a:latin typeface="Arial"/>
                <a:cs typeface="Arial"/>
              </a:rPr>
              <a:t>contract. </a:t>
            </a:r>
            <a:r>
              <a:rPr sz="2400" spc="35" dirty="0">
                <a:solidFill>
                  <a:srgbClr val="57585B"/>
                </a:solidFill>
                <a:latin typeface="Arial"/>
                <a:cs typeface="Arial"/>
              </a:rPr>
              <a:t>It </a:t>
            </a:r>
            <a:r>
              <a:rPr sz="2400" spc="-125" dirty="0">
                <a:solidFill>
                  <a:srgbClr val="57585B"/>
                </a:solidFill>
                <a:latin typeface="Arial"/>
                <a:cs typeface="Arial"/>
              </a:rPr>
              <a:t>is </a:t>
            </a:r>
            <a:r>
              <a:rPr sz="2400" spc="-10" dirty="0">
                <a:solidFill>
                  <a:srgbClr val="57585B"/>
                </a:solidFill>
                <a:latin typeface="Arial"/>
                <a:cs typeface="Arial"/>
              </a:rPr>
              <a:t>not </a:t>
            </a:r>
            <a:r>
              <a:rPr sz="2400" spc="-190" dirty="0">
                <a:solidFill>
                  <a:srgbClr val="57585B"/>
                </a:solidFill>
                <a:latin typeface="Arial"/>
                <a:cs typeface="Arial"/>
              </a:rPr>
              <a:t>a  </a:t>
            </a:r>
            <a:r>
              <a:rPr sz="2400" spc="-50" dirty="0">
                <a:solidFill>
                  <a:srgbClr val="57585B"/>
                </a:solidFill>
                <a:latin typeface="Arial"/>
                <a:cs typeface="Arial"/>
              </a:rPr>
              <a:t>commitment</a:t>
            </a:r>
            <a:r>
              <a:rPr sz="2400" spc="-165" dirty="0">
                <a:solidFill>
                  <a:srgbClr val="57585B"/>
                </a:solidFill>
                <a:latin typeface="Arial"/>
                <a:cs typeface="Arial"/>
              </a:rPr>
              <a:t> </a:t>
            </a:r>
            <a:r>
              <a:rPr sz="2400" spc="20" dirty="0">
                <a:solidFill>
                  <a:srgbClr val="57585B"/>
                </a:solidFill>
                <a:latin typeface="Arial"/>
                <a:cs typeface="Arial"/>
              </a:rPr>
              <a:t>to</a:t>
            </a:r>
            <a:r>
              <a:rPr sz="2400" spc="-135" dirty="0">
                <a:solidFill>
                  <a:srgbClr val="57585B"/>
                </a:solidFill>
                <a:latin typeface="Arial"/>
                <a:cs typeface="Arial"/>
              </a:rPr>
              <a:t> </a:t>
            </a:r>
            <a:r>
              <a:rPr sz="2400" spc="-65" dirty="0">
                <a:solidFill>
                  <a:srgbClr val="57585B"/>
                </a:solidFill>
                <a:latin typeface="Arial"/>
                <a:cs typeface="Arial"/>
              </a:rPr>
              <a:t>deliver</a:t>
            </a:r>
            <a:r>
              <a:rPr sz="2400" spc="-114" dirty="0">
                <a:solidFill>
                  <a:srgbClr val="57585B"/>
                </a:solidFill>
                <a:latin typeface="Arial"/>
                <a:cs typeface="Arial"/>
              </a:rPr>
              <a:t> </a:t>
            </a:r>
            <a:r>
              <a:rPr sz="2400" spc="-145" dirty="0">
                <a:solidFill>
                  <a:srgbClr val="57585B"/>
                </a:solidFill>
                <a:latin typeface="Arial"/>
                <a:cs typeface="Arial"/>
              </a:rPr>
              <a:t>any</a:t>
            </a:r>
            <a:r>
              <a:rPr sz="2400" spc="-125" dirty="0">
                <a:solidFill>
                  <a:srgbClr val="57585B"/>
                </a:solidFill>
                <a:latin typeface="Arial"/>
                <a:cs typeface="Arial"/>
              </a:rPr>
              <a:t> </a:t>
            </a:r>
            <a:r>
              <a:rPr sz="2400" spc="-55" dirty="0">
                <a:solidFill>
                  <a:srgbClr val="57585B"/>
                </a:solidFill>
                <a:latin typeface="Arial"/>
                <a:cs typeface="Arial"/>
              </a:rPr>
              <a:t>material,</a:t>
            </a:r>
            <a:r>
              <a:rPr sz="2400" spc="-145" dirty="0">
                <a:solidFill>
                  <a:srgbClr val="57585B"/>
                </a:solidFill>
                <a:latin typeface="Arial"/>
                <a:cs typeface="Arial"/>
              </a:rPr>
              <a:t> </a:t>
            </a:r>
            <a:r>
              <a:rPr sz="2400" spc="-114" dirty="0">
                <a:solidFill>
                  <a:srgbClr val="57585B"/>
                </a:solidFill>
                <a:latin typeface="Arial"/>
                <a:cs typeface="Arial"/>
              </a:rPr>
              <a:t>code,</a:t>
            </a:r>
            <a:r>
              <a:rPr sz="2400" spc="-130" dirty="0">
                <a:solidFill>
                  <a:srgbClr val="57585B"/>
                </a:solidFill>
                <a:latin typeface="Arial"/>
                <a:cs typeface="Arial"/>
              </a:rPr>
              <a:t> </a:t>
            </a:r>
            <a:r>
              <a:rPr sz="2400" spc="-25" dirty="0">
                <a:solidFill>
                  <a:srgbClr val="57585B"/>
                </a:solidFill>
                <a:latin typeface="Arial"/>
                <a:cs typeface="Arial"/>
              </a:rPr>
              <a:t>or</a:t>
            </a:r>
            <a:r>
              <a:rPr sz="2400" spc="-120" dirty="0">
                <a:solidFill>
                  <a:srgbClr val="57585B"/>
                </a:solidFill>
                <a:latin typeface="Arial"/>
                <a:cs typeface="Arial"/>
              </a:rPr>
              <a:t> </a:t>
            </a:r>
            <a:r>
              <a:rPr sz="2400" spc="-50" dirty="0">
                <a:solidFill>
                  <a:srgbClr val="57585B"/>
                </a:solidFill>
                <a:latin typeface="Arial"/>
                <a:cs typeface="Arial"/>
              </a:rPr>
              <a:t>functionality,</a:t>
            </a:r>
            <a:r>
              <a:rPr sz="2400" spc="-150" dirty="0">
                <a:solidFill>
                  <a:srgbClr val="57585B"/>
                </a:solidFill>
                <a:latin typeface="Arial"/>
                <a:cs typeface="Arial"/>
              </a:rPr>
              <a:t> </a:t>
            </a:r>
            <a:r>
              <a:rPr sz="2400" spc="-114" dirty="0">
                <a:solidFill>
                  <a:srgbClr val="57585B"/>
                </a:solidFill>
                <a:latin typeface="Arial"/>
                <a:cs typeface="Arial"/>
              </a:rPr>
              <a:t>and</a:t>
            </a:r>
            <a:r>
              <a:rPr sz="2400" spc="-125" dirty="0">
                <a:solidFill>
                  <a:srgbClr val="57585B"/>
                </a:solidFill>
                <a:latin typeface="Arial"/>
                <a:cs typeface="Arial"/>
              </a:rPr>
              <a:t> </a:t>
            </a:r>
            <a:r>
              <a:rPr sz="2400" spc="-95" dirty="0">
                <a:solidFill>
                  <a:srgbClr val="57585B"/>
                </a:solidFill>
                <a:latin typeface="Arial"/>
                <a:cs typeface="Arial"/>
              </a:rPr>
              <a:t>should</a:t>
            </a:r>
            <a:r>
              <a:rPr sz="2400" spc="-120" dirty="0">
                <a:solidFill>
                  <a:srgbClr val="57585B"/>
                </a:solidFill>
                <a:latin typeface="Arial"/>
                <a:cs typeface="Arial"/>
              </a:rPr>
              <a:t> </a:t>
            </a:r>
            <a:r>
              <a:rPr sz="2400" spc="-10" dirty="0">
                <a:solidFill>
                  <a:srgbClr val="57585B"/>
                </a:solidFill>
                <a:latin typeface="Arial"/>
                <a:cs typeface="Arial"/>
              </a:rPr>
              <a:t>not</a:t>
            </a:r>
            <a:r>
              <a:rPr sz="2400" spc="-130" dirty="0">
                <a:solidFill>
                  <a:srgbClr val="57585B"/>
                </a:solidFill>
                <a:latin typeface="Arial"/>
                <a:cs typeface="Arial"/>
              </a:rPr>
              <a:t> </a:t>
            </a:r>
            <a:r>
              <a:rPr sz="2400" spc="-110" dirty="0">
                <a:solidFill>
                  <a:srgbClr val="57585B"/>
                </a:solidFill>
                <a:latin typeface="Arial"/>
                <a:cs typeface="Arial"/>
              </a:rPr>
              <a:t>be</a:t>
            </a:r>
            <a:r>
              <a:rPr sz="2400" spc="-125" dirty="0">
                <a:solidFill>
                  <a:srgbClr val="57585B"/>
                </a:solidFill>
                <a:latin typeface="Arial"/>
                <a:cs typeface="Arial"/>
              </a:rPr>
              <a:t> </a:t>
            </a:r>
            <a:r>
              <a:rPr sz="2400" spc="-55" dirty="0">
                <a:solidFill>
                  <a:srgbClr val="57585B"/>
                </a:solidFill>
                <a:latin typeface="Arial"/>
                <a:cs typeface="Arial"/>
              </a:rPr>
              <a:t>relied</a:t>
            </a:r>
            <a:r>
              <a:rPr sz="2400" spc="-145" dirty="0">
                <a:solidFill>
                  <a:srgbClr val="57585B"/>
                </a:solidFill>
                <a:latin typeface="Arial"/>
                <a:cs typeface="Arial"/>
              </a:rPr>
              <a:t> </a:t>
            </a:r>
            <a:r>
              <a:rPr sz="2400" spc="-80" dirty="0">
                <a:solidFill>
                  <a:srgbClr val="57585B"/>
                </a:solidFill>
                <a:latin typeface="Arial"/>
                <a:cs typeface="Arial"/>
              </a:rPr>
              <a:t>upon  </a:t>
            </a:r>
            <a:r>
              <a:rPr sz="2400" spc="-30" dirty="0">
                <a:solidFill>
                  <a:srgbClr val="57585B"/>
                </a:solidFill>
                <a:latin typeface="Arial"/>
                <a:cs typeface="Arial"/>
              </a:rPr>
              <a:t>in </a:t>
            </a:r>
            <a:r>
              <a:rPr sz="2400" spc="-110" dirty="0">
                <a:solidFill>
                  <a:srgbClr val="57585B"/>
                </a:solidFill>
                <a:latin typeface="Arial"/>
                <a:cs typeface="Arial"/>
              </a:rPr>
              <a:t>making </a:t>
            </a:r>
            <a:r>
              <a:rPr sz="2400" spc="-114" dirty="0">
                <a:solidFill>
                  <a:srgbClr val="57585B"/>
                </a:solidFill>
                <a:latin typeface="Arial"/>
                <a:cs typeface="Arial"/>
              </a:rPr>
              <a:t>purchasing decisions. </a:t>
            </a:r>
            <a:r>
              <a:rPr sz="2400" spc="-175" dirty="0">
                <a:solidFill>
                  <a:srgbClr val="57585B"/>
                </a:solidFill>
                <a:latin typeface="Arial"/>
                <a:cs typeface="Arial"/>
              </a:rPr>
              <a:t>The </a:t>
            </a:r>
            <a:r>
              <a:rPr sz="2400" spc="-75" dirty="0">
                <a:solidFill>
                  <a:srgbClr val="57585B"/>
                </a:solidFill>
                <a:latin typeface="Arial"/>
                <a:cs typeface="Arial"/>
              </a:rPr>
              <a:t>development, </a:t>
            </a:r>
            <a:r>
              <a:rPr sz="2400" spc="-114" dirty="0">
                <a:solidFill>
                  <a:srgbClr val="57585B"/>
                </a:solidFill>
                <a:latin typeface="Arial"/>
                <a:cs typeface="Arial"/>
              </a:rPr>
              <a:t>release, </a:t>
            </a:r>
            <a:r>
              <a:rPr sz="2400" spc="-110" dirty="0">
                <a:solidFill>
                  <a:srgbClr val="57585B"/>
                </a:solidFill>
                <a:latin typeface="Arial"/>
                <a:cs typeface="Arial"/>
              </a:rPr>
              <a:t>and </a:t>
            </a:r>
            <a:r>
              <a:rPr sz="2400" spc="-35" dirty="0">
                <a:solidFill>
                  <a:srgbClr val="57585B"/>
                </a:solidFill>
                <a:latin typeface="Arial"/>
                <a:cs typeface="Arial"/>
              </a:rPr>
              <a:t>timing </a:t>
            </a:r>
            <a:r>
              <a:rPr sz="2400" spc="-5" dirty="0">
                <a:solidFill>
                  <a:srgbClr val="57585B"/>
                </a:solidFill>
                <a:latin typeface="Arial"/>
                <a:cs typeface="Arial"/>
              </a:rPr>
              <a:t>of </a:t>
            </a:r>
            <a:r>
              <a:rPr sz="2400" spc="-140" dirty="0">
                <a:solidFill>
                  <a:srgbClr val="57585B"/>
                </a:solidFill>
                <a:latin typeface="Arial"/>
                <a:cs typeface="Arial"/>
              </a:rPr>
              <a:t>any </a:t>
            </a:r>
            <a:r>
              <a:rPr sz="2400" spc="-85" dirty="0">
                <a:solidFill>
                  <a:srgbClr val="57585B"/>
                </a:solidFill>
                <a:latin typeface="Arial"/>
                <a:cs typeface="Arial"/>
              </a:rPr>
              <a:t>features </a:t>
            </a:r>
            <a:r>
              <a:rPr sz="2400" spc="-25" dirty="0">
                <a:solidFill>
                  <a:srgbClr val="57585B"/>
                </a:solidFill>
                <a:latin typeface="Arial"/>
                <a:cs typeface="Arial"/>
              </a:rPr>
              <a:t>or  </a:t>
            </a:r>
            <a:r>
              <a:rPr sz="2400" spc="-35" dirty="0">
                <a:solidFill>
                  <a:srgbClr val="57585B"/>
                </a:solidFill>
                <a:latin typeface="Arial"/>
                <a:cs typeface="Arial"/>
              </a:rPr>
              <a:t>functionality</a:t>
            </a:r>
            <a:r>
              <a:rPr sz="2400" spc="-130" dirty="0">
                <a:solidFill>
                  <a:srgbClr val="57585B"/>
                </a:solidFill>
                <a:latin typeface="Arial"/>
                <a:cs typeface="Arial"/>
              </a:rPr>
              <a:t> </a:t>
            </a:r>
            <a:r>
              <a:rPr sz="2400" spc="-105" dirty="0">
                <a:solidFill>
                  <a:srgbClr val="57585B"/>
                </a:solidFill>
                <a:latin typeface="Arial"/>
                <a:cs typeface="Arial"/>
              </a:rPr>
              <a:t>described</a:t>
            </a:r>
            <a:r>
              <a:rPr sz="2400" spc="-130" dirty="0">
                <a:solidFill>
                  <a:srgbClr val="57585B"/>
                </a:solidFill>
                <a:latin typeface="Arial"/>
                <a:cs typeface="Arial"/>
              </a:rPr>
              <a:t> </a:t>
            </a:r>
            <a:r>
              <a:rPr sz="2400" spc="-10" dirty="0">
                <a:solidFill>
                  <a:srgbClr val="57585B"/>
                </a:solidFill>
                <a:latin typeface="Arial"/>
                <a:cs typeface="Arial"/>
              </a:rPr>
              <a:t>for</a:t>
            </a:r>
            <a:r>
              <a:rPr sz="2400" spc="-125" dirty="0">
                <a:solidFill>
                  <a:srgbClr val="57585B"/>
                </a:solidFill>
                <a:latin typeface="Arial"/>
                <a:cs typeface="Arial"/>
              </a:rPr>
              <a:t> </a:t>
            </a:r>
            <a:r>
              <a:rPr sz="2400" spc="-145" dirty="0">
                <a:solidFill>
                  <a:srgbClr val="57585B"/>
                </a:solidFill>
                <a:latin typeface="Arial"/>
                <a:cs typeface="Arial"/>
              </a:rPr>
              <a:t>Oracle’s</a:t>
            </a:r>
            <a:r>
              <a:rPr sz="2400" spc="-140" dirty="0">
                <a:solidFill>
                  <a:srgbClr val="57585B"/>
                </a:solidFill>
                <a:latin typeface="Arial"/>
                <a:cs typeface="Arial"/>
              </a:rPr>
              <a:t> </a:t>
            </a:r>
            <a:r>
              <a:rPr sz="2400" spc="-80" dirty="0">
                <a:solidFill>
                  <a:srgbClr val="57585B"/>
                </a:solidFill>
                <a:latin typeface="Arial"/>
                <a:cs typeface="Arial"/>
              </a:rPr>
              <a:t>products</a:t>
            </a:r>
            <a:r>
              <a:rPr sz="2400" spc="-140" dirty="0">
                <a:solidFill>
                  <a:srgbClr val="57585B"/>
                </a:solidFill>
                <a:latin typeface="Arial"/>
                <a:cs typeface="Arial"/>
              </a:rPr>
              <a:t> </a:t>
            </a:r>
            <a:r>
              <a:rPr sz="2400" spc="-105" dirty="0">
                <a:solidFill>
                  <a:srgbClr val="57585B"/>
                </a:solidFill>
                <a:latin typeface="Arial"/>
                <a:cs typeface="Arial"/>
              </a:rPr>
              <a:t>remains</a:t>
            </a:r>
            <a:r>
              <a:rPr sz="2400" spc="-120" dirty="0">
                <a:solidFill>
                  <a:srgbClr val="57585B"/>
                </a:solidFill>
                <a:latin typeface="Arial"/>
                <a:cs typeface="Arial"/>
              </a:rPr>
              <a:t> </a:t>
            </a:r>
            <a:r>
              <a:rPr sz="2400" spc="-40" dirty="0">
                <a:solidFill>
                  <a:srgbClr val="57585B"/>
                </a:solidFill>
                <a:latin typeface="Arial"/>
                <a:cs typeface="Arial"/>
              </a:rPr>
              <a:t>at</a:t>
            </a:r>
            <a:r>
              <a:rPr sz="2400" spc="-135" dirty="0">
                <a:solidFill>
                  <a:srgbClr val="57585B"/>
                </a:solidFill>
                <a:latin typeface="Arial"/>
                <a:cs typeface="Arial"/>
              </a:rPr>
              <a:t> </a:t>
            </a:r>
            <a:r>
              <a:rPr sz="2400" spc="-30" dirty="0">
                <a:solidFill>
                  <a:srgbClr val="57585B"/>
                </a:solidFill>
                <a:latin typeface="Arial"/>
                <a:cs typeface="Arial"/>
              </a:rPr>
              <a:t>the</a:t>
            </a:r>
            <a:r>
              <a:rPr sz="2400" spc="-120" dirty="0">
                <a:solidFill>
                  <a:srgbClr val="57585B"/>
                </a:solidFill>
                <a:latin typeface="Arial"/>
                <a:cs typeface="Arial"/>
              </a:rPr>
              <a:t> sole </a:t>
            </a:r>
            <a:r>
              <a:rPr sz="2400" spc="-70" dirty="0">
                <a:solidFill>
                  <a:srgbClr val="57585B"/>
                </a:solidFill>
                <a:latin typeface="Arial"/>
                <a:cs typeface="Arial"/>
              </a:rPr>
              <a:t>discretion</a:t>
            </a:r>
            <a:r>
              <a:rPr sz="2400" spc="-140" dirty="0">
                <a:solidFill>
                  <a:srgbClr val="57585B"/>
                </a:solidFill>
                <a:latin typeface="Arial"/>
                <a:cs typeface="Arial"/>
              </a:rPr>
              <a:t> </a:t>
            </a:r>
            <a:r>
              <a:rPr sz="2400" spc="-5" dirty="0">
                <a:solidFill>
                  <a:srgbClr val="57585B"/>
                </a:solidFill>
                <a:latin typeface="Arial"/>
                <a:cs typeface="Arial"/>
              </a:rPr>
              <a:t>of</a:t>
            </a:r>
            <a:r>
              <a:rPr sz="2400" spc="-120" dirty="0">
                <a:solidFill>
                  <a:srgbClr val="57585B"/>
                </a:solidFill>
                <a:latin typeface="Arial"/>
                <a:cs typeface="Arial"/>
              </a:rPr>
              <a:t> </a:t>
            </a:r>
            <a:r>
              <a:rPr sz="2400" spc="-125" dirty="0">
                <a:solidFill>
                  <a:srgbClr val="57585B"/>
                </a:solidFill>
                <a:latin typeface="Arial"/>
                <a:cs typeface="Arial"/>
              </a:rPr>
              <a:t>Oracle.</a:t>
            </a:r>
            <a:endParaRPr sz="2400">
              <a:latin typeface="Arial"/>
              <a:cs typeface="Arial"/>
            </a:endParaRPr>
          </a:p>
          <a:p>
            <a:pPr>
              <a:lnSpc>
                <a:spcPct val="100000"/>
              </a:lnSpc>
            </a:pPr>
            <a:endParaRPr sz="2400">
              <a:latin typeface="Times New Roman"/>
              <a:cs typeface="Times New Roman"/>
            </a:endParaRPr>
          </a:p>
          <a:p>
            <a:pPr>
              <a:lnSpc>
                <a:spcPct val="100000"/>
              </a:lnSpc>
            </a:pPr>
            <a:endParaRPr sz="2400">
              <a:latin typeface="Times New Roman"/>
              <a:cs typeface="Times New Roman"/>
            </a:endParaRPr>
          </a:p>
          <a:p>
            <a:pPr>
              <a:lnSpc>
                <a:spcPct val="100000"/>
              </a:lnSpc>
            </a:pPr>
            <a:endParaRPr sz="2400">
              <a:latin typeface="Times New Roman"/>
              <a:cs typeface="Times New Roman"/>
            </a:endParaRPr>
          </a:p>
          <a:p>
            <a:pPr>
              <a:lnSpc>
                <a:spcPct val="100000"/>
              </a:lnSpc>
            </a:pPr>
            <a:endParaRPr sz="2400">
              <a:latin typeface="Times New Roman"/>
              <a:cs typeface="Times New Roman"/>
            </a:endParaRPr>
          </a:p>
          <a:p>
            <a:pPr>
              <a:lnSpc>
                <a:spcPct val="100000"/>
              </a:lnSpc>
            </a:pPr>
            <a:endParaRPr sz="2400">
              <a:latin typeface="Times New Roman"/>
              <a:cs typeface="Times New Roman"/>
            </a:endParaRPr>
          </a:p>
          <a:p>
            <a:pPr>
              <a:lnSpc>
                <a:spcPct val="100000"/>
              </a:lnSpc>
            </a:pPr>
            <a:endParaRPr sz="2400">
              <a:latin typeface="Times New Roman"/>
              <a:cs typeface="Times New Roman"/>
            </a:endParaRPr>
          </a:p>
          <a:p>
            <a:pPr>
              <a:lnSpc>
                <a:spcPct val="100000"/>
              </a:lnSpc>
              <a:spcBef>
                <a:spcPts val="30"/>
              </a:spcBef>
            </a:pPr>
            <a:endParaRPr sz="2250">
              <a:latin typeface="Times New Roman"/>
              <a:cs typeface="Times New Roman"/>
            </a:endParaRPr>
          </a:p>
          <a:p>
            <a:pPr marL="5090795">
              <a:lnSpc>
                <a:spcPct val="100000"/>
              </a:lnSpc>
            </a:pPr>
            <a:r>
              <a:rPr sz="850" spc="-35" dirty="0">
                <a:solidFill>
                  <a:srgbClr val="57585B"/>
                </a:solidFill>
                <a:latin typeface="Arial"/>
                <a:cs typeface="Arial"/>
              </a:rPr>
              <a:t>Copyright </a:t>
            </a:r>
            <a:r>
              <a:rPr sz="850" spc="80" dirty="0">
                <a:solidFill>
                  <a:srgbClr val="57585B"/>
                </a:solidFill>
                <a:latin typeface="Arial"/>
                <a:cs typeface="Arial"/>
              </a:rPr>
              <a:t>© </a:t>
            </a:r>
            <a:r>
              <a:rPr sz="850" spc="-40" dirty="0">
                <a:solidFill>
                  <a:srgbClr val="57585B"/>
                </a:solidFill>
                <a:latin typeface="Arial"/>
                <a:cs typeface="Arial"/>
              </a:rPr>
              <a:t>2018, </a:t>
            </a:r>
            <a:r>
              <a:rPr sz="850" spc="-45" dirty="0">
                <a:solidFill>
                  <a:srgbClr val="57585B"/>
                </a:solidFill>
                <a:latin typeface="Arial"/>
                <a:cs typeface="Arial"/>
              </a:rPr>
              <a:t>Oracle </a:t>
            </a:r>
            <a:r>
              <a:rPr sz="850" spc="-15" dirty="0">
                <a:solidFill>
                  <a:srgbClr val="57585B"/>
                </a:solidFill>
                <a:latin typeface="Arial"/>
                <a:cs typeface="Arial"/>
              </a:rPr>
              <a:t>and/or its </a:t>
            </a:r>
            <a:r>
              <a:rPr sz="850" spc="-20" dirty="0">
                <a:solidFill>
                  <a:srgbClr val="57585B"/>
                </a:solidFill>
                <a:latin typeface="Arial"/>
                <a:cs typeface="Arial"/>
              </a:rPr>
              <a:t>affiliates. </a:t>
            </a:r>
            <a:r>
              <a:rPr sz="850" spc="-25" dirty="0">
                <a:solidFill>
                  <a:srgbClr val="57585B"/>
                </a:solidFill>
                <a:latin typeface="Arial"/>
                <a:cs typeface="Arial"/>
              </a:rPr>
              <a:t>All rights </a:t>
            </a:r>
            <a:r>
              <a:rPr sz="850" spc="-40" dirty="0">
                <a:solidFill>
                  <a:srgbClr val="57585B"/>
                </a:solidFill>
                <a:latin typeface="Arial"/>
                <a:cs typeface="Arial"/>
              </a:rPr>
              <a:t>reserved.</a:t>
            </a:r>
            <a:r>
              <a:rPr sz="850" spc="-50" dirty="0">
                <a:solidFill>
                  <a:srgbClr val="57585B"/>
                </a:solidFill>
                <a:latin typeface="Arial"/>
                <a:cs typeface="Arial"/>
              </a:rPr>
              <a:t> </a:t>
            </a:r>
            <a:r>
              <a:rPr sz="850" spc="170" dirty="0">
                <a:solidFill>
                  <a:srgbClr val="57585B"/>
                </a:solidFill>
                <a:latin typeface="Arial"/>
                <a:cs typeface="Arial"/>
              </a:rPr>
              <a:t>|</a:t>
            </a:r>
            <a:endParaRPr sz="850">
              <a:latin typeface="Arial"/>
              <a:cs typeface="Arial"/>
            </a:endParaRPr>
          </a:p>
        </p:txBody>
      </p:sp>
      <p:sp>
        <p:nvSpPr>
          <p:cNvPr id="4" name="object 4"/>
          <p:cNvSpPr/>
          <p:nvPr/>
        </p:nvSpPr>
        <p:spPr>
          <a:xfrm>
            <a:off x="1523" y="1523"/>
            <a:ext cx="12185904" cy="685495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715511" y="1523"/>
            <a:ext cx="8473440" cy="685342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367654" y="4813249"/>
            <a:ext cx="4589780" cy="391795"/>
          </a:xfrm>
          <a:prstGeom prst="rect">
            <a:avLst/>
          </a:prstGeom>
        </p:spPr>
        <p:txBody>
          <a:bodyPr vert="horz" wrap="square" lIns="0" tIns="12700" rIns="0" bIns="0" rtlCol="0">
            <a:spAutoFit/>
          </a:bodyPr>
          <a:lstStyle/>
          <a:p>
            <a:pPr marL="193675" indent="-180975">
              <a:lnSpc>
                <a:spcPct val="100000"/>
              </a:lnSpc>
              <a:spcBef>
                <a:spcPts val="100"/>
              </a:spcBef>
              <a:buChar char="•"/>
              <a:tabLst>
                <a:tab pos="194310" algn="l"/>
              </a:tabLst>
            </a:pPr>
            <a:r>
              <a:rPr sz="2400" spc="-130" dirty="0">
                <a:solidFill>
                  <a:srgbClr val="FFFFFF"/>
                </a:solidFill>
                <a:latin typeface="Arial"/>
                <a:cs typeface="Arial"/>
              </a:rPr>
              <a:t>Explosion </a:t>
            </a:r>
            <a:r>
              <a:rPr sz="2400" spc="-10" dirty="0">
                <a:solidFill>
                  <a:srgbClr val="FFFFFF"/>
                </a:solidFill>
                <a:latin typeface="Arial"/>
                <a:cs typeface="Arial"/>
              </a:rPr>
              <a:t>of </a:t>
            </a:r>
            <a:r>
              <a:rPr sz="2400" spc="-90" dirty="0">
                <a:solidFill>
                  <a:srgbClr val="FFFFFF"/>
                </a:solidFill>
                <a:latin typeface="Arial"/>
                <a:cs typeface="Arial"/>
              </a:rPr>
              <a:t>de-centralized big</a:t>
            </a:r>
            <a:r>
              <a:rPr sz="2400" spc="-375" dirty="0">
                <a:solidFill>
                  <a:srgbClr val="FFFFFF"/>
                </a:solidFill>
                <a:latin typeface="Arial"/>
                <a:cs typeface="Arial"/>
              </a:rPr>
              <a:t> </a:t>
            </a:r>
            <a:r>
              <a:rPr sz="2400" spc="-90" dirty="0">
                <a:solidFill>
                  <a:srgbClr val="FFFFFF"/>
                </a:solidFill>
                <a:latin typeface="Arial"/>
                <a:cs typeface="Arial"/>
              </a:rPr>
              <a:t>data</a:t>
            </a:r>
            <a:endParaRPr sz="2400">
              <a:latin typeface="Arial"/>
              <a:cs typeface="Arial"/>
            </a:endParaRPr>
          </a:p>
        </p:txBody>
      </p:sp>
      <p:sp>
        <p:nvSpPr>
          <p:cNvPr id="8" name="object 8"/>
          <p:cNvSpPr txBox="1"/>
          <p:nvPr/>
        </p:nvSpPr>
        <p:spPr>
          <a:xfrm>
            <a:off x="5818759" y="4117340"/>
            <a:ext cx="4197985" cy="391160"/>
          </a:xfrm>
          <a:prstGeom prst="rect">
            <a:avLst/>
          </a:prstGeom>
        </p:spPr>
        <p:txBody>
          <a:bodyPr vert="horz" wrap="square" lIns="0" tIns="12700" rIns="0" bIns="0" rtlCol="0">
            <a:spAutoFit/>
          </a:bodyPr>
          <a:lstStyle/>
          <a:p>
            <a:pPr marL="193675" indent="-180975">
              <a:lnSpc>
                <a:spcPct val="100000"/>
              </a:lnSpc>
              <a:spcBef>
                <a:spcPts val="100"/>
              </a:spcBef>
              <a:buChar char="•"/>
              <a:tabLst>
                <a:tab pos="194310" algn="l"/>
              </a:tabLst>
            </a:pPr>
            <a:r>
              <a:rPr sz="2400" spc="-45" dirty="0">
                <a:solidFill>
                  <a:srgbClr val="FFFFFF"/>
                </a:solidFill>
                <a:latin typeface="Arial"/>
                <a:cs typeface="Arial"/>
              </a:rPr>
              <a:t>Unlimited </a:t>
            </a:r>
            <a:r>
              <a:rPr sz="2400" spc="-50" dirty="0">
                <a:solidFill>
                  <a:srgbClr val="FFFFFF"/>
                </a:solidFill>
                <a:latin typeface="Arial"/>
                <a:cs typeface="Arial"/>
              </a:rPr>
              <a:t>infrastructure </a:t>
            </a:r>
            <a:r>
              <a:rPr sz="2400" spc="20" dirty="0">
                <a:solidFill>
                  <a:srgbClr val="FFFFFF"/>
                </a:solidFill>
                <a:latin typeface="Arial"/>
                <a:cs typeface="Arial"/>
              </a:rPr>
              <a:t>to</a:t>
            </a:r>
            <a:r>
              <a:rPr sz="2400" spc="-380" dirty="0">
                <a:solidFill>
                  <a:srgbClr val="FFFFFF"/>
                </a:solidFill>
                <a:latin typeface="Arial"/>
                <a:cs typeface="Arial"/>
              </a:rPr>
              <a:t> </a:t>
            </a:r>
            <a:r>
              <a:rPr sz="2400" spc="-160" dirty="0">
                <a:solidFill>
                  <a:srgbClr val="FFFFFF"/>
                </a:solidFill>
                <a:latin typeface="Arial"/>
                <a:cs typeface="Arial"/>
              </a:rPr>
              <a:t>scale</a:t>
            </a:r>
            <a:endParaRPr sz="2400">
              <a:latin typeface="Arial"/>
              <a:cs typeface="Arial"/>
            </a:endParaRPr>
          </a:p>
        </p:txBody>
      </p:sp>
      <p:sp>
        <p:nvSpPr>
          <p:cNvPr id="9" name="object 9"/>
          <p:cNvSpPr/>
          <p:nvPr/>
        </p:nvSpPr>
        <p:spPr>
          <a:xfrm>
            <a:off x="1471422" y="4202429"/>
            <a:ext cx="767080" cy="757555"/>
          </a:xfrm>
          <a:custGeom>
            <a:avLst/>
            <a:gdLst/>
            <a:ahLst/>
            <a:cxnLst/>
            <a:rect l="l" t="t" r="r" b="b"/>
            <a:pathLst>
              <a:path w="767080" h="757554">
                <a:moveTo>
                  <a:pt x="383285" y="0"/>
                </a:moveTo>
                <a:lnTo>
                  <a:pt x="335202" y="2950"/>
                </a:lnTo>
                <a:lnTo>
                  <a:pt x="288902" y="11565"/>
                </a:lnTo>
                <a:lnTo>
                  <a:pt x="244745" y="25490"/>
                </a:lnTo>
                <a:lnTo>
                  <a:pt x="203089" y="44370"/>
                </a:lnTo>
                <a:lnTo>
                  <a:pt x="164295" y="67849"/>
                </a:lnTo>
                <a:lnTo>
                  <a:pt x="128720" y="95574"/>
                </a:lnTo>
                <a:lnTo>
                  <a:pt x="96723" y="127190"/>
                </a:lnTo>
                <a:lnTo>
                  <a:pt x="68664" y="162341"/>
                </a:lnTo>
                <a:lnTo>
                  <a:pt x="44902" y="200673"/>
                </a:lnTo>
                <a:lnTo>
                  <a:pt x="25796" y="241831"/>
                </a:lnTo>
                <a:lnTo>
                  <a:pt x="11704" y="285461"/>
                </a:lnTo>
                <a:lnTo>
                  <a:pt x="2985" y="331206"/>
                </a:lnTo>
                <a:lnTo>
                  <a:pt x="0" y="378714"/>
                </a:lnTo>
                <a:lnTo>
                  <a:pt x="2985" y="426221"/>
                </a:lnTo>
                <a:lnTo>
                  <a:pt x="11704" y="471966"/>
                </a:lnTo>
                <a:lnTo>
                  <a:pt x="25796" y="515596"/>
                </a:lnTo>
                <a:lnTo>
                  <a:pt x="44902" y="556754"/>
                </a:lnTo>
                <a:lnTo>
                  <a:pt x="68664" y="595086"/>
                </a:lnTo>
                <a:lnTo>
                  <a:pt x="96723" y="630237"/>
                </a:lnTo>
                <a:lnTo>
                  <a:pt x="128720" y="661853"/>
                </a:lnTo>
                <a:lnTo>
                  <a:pt x="164295" y="689578"/>
                </a:lnTo>
                <a:lnTo>
                  <a:pt x="203089" y="713057"/>
                </a:lnTo>
                <a:lnTo>
                  <a:pt x="244745" y="731937"/>
                </a:lnTo>
                <a:lnTo>
                  <a:pt x="288902" y="745862"/>
                </a:lnTo>
                <a:lnTo>
                  <a:pt x="335202" y="754477"/>
                </a:lnTo>
                <a:lnTo>
                  <a:pt x="383285" y="757428"/>
                </a:lnTo>
                <a:lnTo>
                  <a:pt x="431369" y="754477"/>
                </a:lnTo>
                <a:lnTo>
                  <a:pt x="477669" y="745862"/>
                </a:lnTo>
                <a:lnTo>
                  <a:pt x="521826" y="731937"/>
                </a:lnTo>
                <a:lnTo>
                  <a:pt x="563482" y="713057"/>
                </a:lnTo>
                <a:lnTo>
                  <a:pt x="602276" y="689578"/>
                </a:lnTo>
                <a:lnTo>
                  <a:pt x="637851" y="661853"/>
                </a:lnTo>
                <a:lnTo>
                  <a:pt x="669848" y="630237"/>
                </a:lnTo>
                <a:lnTo>
                  <a:pt x="697907" y="595086"/>
                </a:lnTo>
                <a:lnTo>
                  <a:pt x="721669" y="556754"/>
                </a:lnTo>
                <a:lnTo>
                  <a:pt x="740775" y="515596"/>
                </a:lnTo>
                <a:lnTo>
                  <a:pt x="754867" y="471966"/>
                </a:lnTo>
                <a:lnTo>
                  <a:pt x="763586" y="426221"/>
                </a:lnTo>
                <a:lnTo>
                  <a:pt x="766572" y="378714"/>
                </a:lnTo>
                <a:lnTo>
                  <a:pt x="763586" y="331206"/>
                </a:lnTo>
                <a:lnTo>
                  <a:pt x="754867" y="285461"/>
                </a:lnTo>
                <a:lnTo>
                  <a:pt x="740775" y="241831"/>
                </a:lnTo>
                <a:lnTo>
                  <a:pt x="721669" y="200673"/>
                </a:lnTo>
                <a:lnTo>
                  <a:pt x="697907" y="162341"/>
                </a:lnTo>
                <a:lnTo>
                  <a:pt x="669848" y="127190"/>
                </a:lnTo>
                <a:lnTo>
                  <a:pt x="637851" y="95574"/>
                </a:lnTo>
                <a:lnTo>
                  <a:pt x="602276" y="67849"/>
                </a:lnTo>
                <a:lnTo>
                  <a:pt x="563482" y="44370"/>
                </a:lnTo>
                <a:lnTo>
                  <a:pt x="521826" y="25490"/>
                </a:lnTo>
                <a:lnTo>
                  <a:pt x="477669" y="11565"/>
                </a:lnTo>
                <a:lnTo>
                  <a:pt x="431369" y="2950"/>
                </a:lnTo>
                <a:lnTo>
                  <a:pt x="383285" y="0"/>
                </a:lnTo>
                <a:close/>
              </a:path>
            </a:pathLst>
          </a:custGeom>
          <a:solidFill>
            <a:srgbClr val="8EACBE"/>
          </a:solidFill>
        </p:spPr>
        <p:txBody>
          <a:bodyPr wrap="square" lIns="0" tIns="0" rIns="0" bIns="0" rtlCol="0"/>
          <a:lstStyle/>
          <a:p>
            <a:endParaRPr/>
          </a:p>
        </p:txBody>
      </p:sp>
      <p:sp>
        <p:nvSpPr>
          <p:cNvPr id="10" name="object 10"/>
          <p:cNvSpPr/>
          <p:nvPr/>
        </p:nvSpPr>
        <p:spPr>
          <a:xfrm>
            <a:off x="1471422" y="4202429"/>
            <a:ext cx="767080" cy="757555"/>
          </a:xfrm>
          <a:custGeom>
            <a:avLst/>
            <a:gdLst/>
            <a:ahLst/>
            <a:cxnLst/>
            <a:rect l="l" t="t" r="r" b="b"/>
            <a:pathLst>
              <a:path w="767080" h="757554">
                <a:moveTo>
                  <a:pt x="0" y="378714"/>
                </a:moveTo>
                <a:lnTo>
                  <a:pt x="2985" y="331206"/>
                </a:lnTo>
                <a:lnTo>
                  <a:pt x="11704" y="285461"/>
                </a:lnTo>
                <a:lnTo>
                  <a:pt x="25796" y="241831"/>
                </a:lnTo>
                <a:lnTo>
                  <a:pt x="44902" y="200673"/>
                </a:lnTo>
                <a:lnTo>
                  <a:pt x="68664" y="162341"/>
                </a:lnTo>
                <a:lnTo>
                  <a:pt x="96723" y="127190"/>
                </a:lnTo>
                <a:lnTo>
                  <a:pt x="128720" y="95574"/>
                </a:lnTo>
                <a:lnTo>
                  <a:pt x="164295" y="67849"/>
                </a:lnTo>
                <a:lnTo>
                  <a:pt x="203089" y="44370"/>
                </a:lnTo>
                <a:lnTo>
                  <a:pt x="244745" y="25490"/>
                </a:lnTo>
                <a:lnTo>
                  <a:pt x="288902" y="11565"/>
                </a:lnTo>
                <a:lnTo>
                  <a:pt x="335202" y="2950"/>
                </a:lnTo>
                <a:lnTo>
                  <a:pt x="383285" y="0"/>
                </a:lnTo>
                <a:lnTo>
                  <a:pt x="431369" y="2950"/>
                </a:lnTo>
                <a:lnTo>
                  <a:pt x="477669" y="11565"/>
                </a:lnTo>
                <a:lnTo>
                  <a:pt x="521826" y="25490"/>
                </a:lnTo>
                <a:lnTo>
                  <a:pt x="563482" y="44370"/>
                </a:lnTo>
                <a:lnTo>
                  <a:pt x="602276" y="67849"/>
                </a:lnTo>
                <a:lnTo>
                  <a:pt x="637851" y="95574"/>
                </a:lnTo>
                <a:lnTo>
                  <a:pt x="669848" y="127190"/>
                </a:lnTo>
                <a:lnTo>
                  <a:pt x="697907" y="162341"/>
                </a:lnTo>
                <a:lnTo>
                  <a:pt x="721669" y="200673"/>
                </a:lnTo>
                <a:lnTo>
                  <a:pt x="740775" y="241831"/>
                </a:lnTo>
                <a:lnTo>
                  <a:pt x="754867" y="285461"/>
                </a:lnTo>
                <a:lnTo>
                  <a:pt x="763586" y="331206"/>
                </a:lnTo>
                <a:lnTo>
                  <a:pt x="766572" y="378714"/>
                </a:lnTo>
                <a:lnTo>
                  <a:pt x="763586" y="426221"/>
                </a:lnTo>
                <a:lnTo>
                  <a:pt x="754867" y="471966"/>
                </a:lnTo>
                <a:lnTo>
                  <a:pt x="740775" y="515596"/>
                </a:lnTo>
                <a:lnTo>
                  <a:pt x="721669" y="556754"/>
                </a:lnTo>
                <a:lnTo>
                  <a:pt x="697907" y="595086"/>
                </a:lnTo>
                <a:lnTo>
                  <a:pt x="669848" y="630237"/>
                </a:lnTo>
                <a:lnTo>
                  <a:pt x="637851" y="661853"/>
                </a:lnTo>
                <a:lnTo>
                  <a:pt x="602276" y="689578"/>
                </a:lnTo>
                <a:lnTo>
                  <a:pt x="563482" y="713057"/>
                </a:lnTo>
                <a:lnTo>
                  <a:pt x="521826" y="731937"/>
                </a:lnTo>
                <a:lnTo>
                  <a:pt x="477669" y="745862"/>
                </a:lnTo>
                <a:lnTo>
                  <a:pt x="431369" y="754477"/>
                </a:lnTo>
                <a:lnTo>
                  <a:pt x="383285" y="757428"/>
                </a:lnTo>
                <a:lnTo>
                  <a:pt x="335202" y="754477"/>
                </a:lnTo>
                <a:lnTo>
                  <a:pt x="288902" y="745862"/>
                </a:lnTo>
                <a:lnTo>
                  <a:pt x="244745" y="731937"/>
                </a:lnTo>
                <a:lnTo>
                  <a:pt x="203089" y="713057"/>
                </a:lnTo>
                <a:lnTo>
                  <a:pt x="164295" y="689578"/>
                </a:lnTo>
                <a:lnTo>
                  <a:pt x="128720" y="661853"/>
                </a:lnTo>
                <a:lnTo>
                  <a:pt x="96723" y="630237"/>
                </a:lnTo>
                <a:lnTo>
                  <a:pt x="68664" y="595086"/>
                </a:lnTo>
                <a:lnTo>
                  <a:pt x="44902" y="556754"/>
                </a:lnTo>
                <a:lnTo>
                  <a:pt x="25796" y="515596"/>
                </a:lnTo>
                <a:lnTo>
                  <a:pt x="11704" y="471966"/>
                </a:lnTo>
                <a:lnTo>
                  <a:pt x="2985" y="426221"/>
                </a:lnTo>
                <a:lnTo>
                  <a:pt x="0" y="378714"/>
                </a:lnTo>
                <a:close/>
              </a:path>
            </a:pathLst>
          </a:custGeom>
          <a:ln w="28956">
            <a:solidFill>
              <a:srgbClr val="4F7884"/>
            </a:solidFill>
          </a:ln>
        </p:spPr>
        <p:txBody>
          <a:bodyPr wrap="square" lIns="0" tIns="0" rIns="0" bIns="0" rtlCol="0"/>
          <a:lstStyle/>
          <a:p>
            <a:endParaRPr/>
          </a:p>
        </p:txBody>
      </p:sp>
      <p:sp>
        <p:nvSpPr>
          <p:cNvPr id="11" name="object 11"/>
          <p:cNvSpPr txBox="1"/>
          <p:nvPr/>
        </p:nvSpPr>
        <p:spPr>
          <a:xfrm>
            <a:off x="1598422" y="4600194"/>
            <a:ext cx="511809" cy="344805"/>
          </a:xfrm>
          <a:prstGeom prst="rect">
            <a:avLst/>
          </a:prstGeom>
        </p:spPr>
        <p:txBody>
          <a:bodyPr vert="horz" wrap="square" lIns="0" tIns="31750" rIns="0" bIns="0" rtlCol="0">
            <a:spAutoFit/>
          </a:bodyPr>
          <a:lstStyle/>
          <a:p>
            <a:pPr marL="193675" marR="5080" indent="-181610">
              <a:lnSpc>
                <a:spcPts val="1190"/>
              </a:lnSpc>
              <a:spcBef>
                <a:spcPts val="250"/>
              </a:spcBef>
            </a:pPr>
            <a:r>
              <a:rPr sz="1100" b="1" spc="-120" dirty="0">
                <a:solidFill>
                  <a:srgbClr val="FFFFFF"/>
                </a:solidFill>
                <a:latin typeface="Arial"/>
                <a:cs typeface="Arial"/>
              </a:rPr>
              <a:t>Big</a:t>
            </a:r>
            <a:r>
              <a:rPr sz="1100" b="1" spc="-140" dirty="0">
                <a:solidFill>
                  <a:srgbClr val="FFFFFF"/>
                </a:solidFill>
                <a:latin typeface="Arial"/>
                <a:cs typeface="Arial"/>
              </a:rPr>
              <a:t> </a:t>
            </a:r>
            <a:r>
              <a:rPr sz="1100" b="1" spc="-60" dirty="0">
                <a:solidFill>
                  <a:srgbClr val="FFFFFF"/>
                </a:solidFill>
                <a:latin typeface="Arial"/>
                <a:cs typeface="Arial"/>
              </a:rPr>
              <a:t>Data  </a:t>
            </a:r>
            <a:r>
              <a:rPr sz="1100" b="1" spc="-70" dirty="0">
                <a:solidFill>
                  <a:srgbClr val="FFFFFF"/>
                </a:solidFill>
                <a:latin typeface="Arial"/>
                <a:cs typeface="Arial"/>
              </a:rPr>
              <a:t>AI</a:t>
            </a:r>
            <a:endParaRPr sz="1100">
              <a:latin typeface="Arial"/>
              <a:cs typeface="Arial"/>
            </a:endParaRPr>
          </a:p>
        </p:txBody>
      </p:sp>
      <p:sp>
        <p:nvSpPr>
          <p:cNvPr id="12" name="object 12"/>
          <p:cNvSpPr/>
          <p:nvPr/>
        </p:nvSpPr>
        <p:spPr>
          <a:xfrm>
            <a:off x="1584960" y="4187952"/>
            <a:ext cx="569976" cy="569976"/>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1055369" y="4943094"/>
            <a:ext cx="768350" cy="756285"/>
          </a:xfrm>
          <a:custGeom>
            <a:avLst/>
            <a:gdLst/>
            <a:ahLst/>
            <a:cxnLst/>
            <a:rect l="l" t="t" r="r" b="b"/>
            <a:pathLst>
              <a:path w="768350" h="756285">
                <a:moveTo>
                  <a:pt x="384048" y="0"/>
                </a:moveTo>
                <a:lnTo>
                  <a:pt x="335874" y="2943"/>
                </a:lnTo>
                <a:lnTo>
                  <a:pt x="289485" y="11539"/>
                </a:lnTo>
                <a:lnTo>
                  <a:pt x="245242" y="25434"/>
                </a:lnTo>
                <a:lnTo>
                  <a:pt x="203505" y="44272"/>
                </a:lnTo>
                <a:lnTo>
                  <a:pt x="164633" y="67702"/>
                </a:lnTo>
                <a:lnTo>
                  <a:pt x="128986" y="95368"/>
                </a:lnTo>
                <a:lnTo>
                  <a:pt x="96925" y="126918"/>
                </a:lnTo>
                <a:lnTo>
                  <a:pt x="68808" y="161997"/>
                </a:lnTo>
                <a:lnTo>
                  <a:pt x="44997" y="200252"/>
                </a:lnTo>
                <a:lnTo>
                  <a:pt x="25850" y="241328"/>
                </a:lnTo>
                <a:lnTo>
                  <a:pt x="11729" y="284873"/>
                </a:lnTo>
                <a:lnTo>
                  <a:pt x="2992" y="330532"/>
                </a:lnTo>
                <a:lnTo>
                  <a:pt x="0" y="377951"/>
                </a:lnTo>
                <a:lnTo>
                  <a:pt x="2992" y="425371"/>
                </a:lnTo>
                <a:lnTo>
                  <a:pt x="11729" y="471030"/>
                </a:lnTo>
                <a:lnTo>
                  <a:pt x="25850" y="514575"/>
                </a:lnTo>
                <a:lnTo>
                  <a:pt x="44997" y="555651"/>
                </a:lnTo>
                <a:lnTo>
                  <a:pt x="68808" y="593906"/>
                </a:lnTo>
                <a:lnTo>
                  <a:pt x="96925" y="628985"/>
                </a:lnTo>
                <a:lnTo>
                  <a:pt x="128986" y="660535"/>
                </a:lnTo>
                <a:lnTo>
                  <a:pt x="164633" y="688201"/>
                </a:lnTo>
                <a:lnTo>
                  <a:pt x="203505" y="711631"/>
                </a:lnTo>
                <a:lnTo>
                  <a:pt x="245242" y="730469"/>
                </a:lnTo>
                <a:lnTo>
                  <a:pt x="289485" y="744364"/>
                </a:lnTo>
                <a:lnTo>
                  <a:pt x="335874" y="752960"/>
                </a:lnTo>
                <a:lnTo>
                  <a:pt x="384048" y="755903"/>
                </a:lnTo>
                <a:lnTo>
                  <a:pt x="432219" y="752960"/>
                </a:lnTo>
                <a:lnTo>
                  <a:pt x="478606" y="744364"/>
                </a:lnTo>
                <a:lnTo>
                  <a:pt x="522847" y="730469"/>
                </a:lnTo>
                <a:lnTo>
                  <a:pt x="564584" y="711631"/>
                </a:lnTo>
                <a:lnTo>
                  <a:pt x="603456" y="688201"/>
                </a:lnTo>
                <a:lnTo>
                  <a:pt x="639104" y="660535"/>
                </a:lnTo>
                <a:lnTo>
                  <a:pt x="671166" y="628985"/>
                </a:lnTo>
                <a:lnTo>
                  <a:pt x="699283" y="593906"/>
                </a:lnTo>
                <a:lnTo>
                  <a:pt x="723096" y="555651"/>
                </a:lnTo>
                <a:lnTo>
                  <a:pt x="742243" y="514575"/>
                </a:lnTo>
                <a:lnTo>
                  <a:pt x="756365" y="471030"/>
                </a:lnTo>
                <a:lnTo>
                  <a:pt x="765103" y="425371"/>
                </a:lnTo>
                <a:lnTo>
                  <a:pt x="768096" y="377951"/>
                </a:lnTo>
                <a:lnTo>
                  <a:pt x="765103" y="330532"/>
                </a:lnTo>
                <a:lnTo>
                  <a:pt x="756365" y="284873"/>
                </a:lnTo>
                <a:lnTo>
                  <a:pt x="742243" y="241328"/>
                </a:lnTo>
                <a:lnTo>
                  <a:pt x="723096" y="200252"/>
                </a:lnTo>
                <a:lnTo>
                  <a:pt x="699283" y="161997"/>
                </a:lnTo>
                <a:lnTo>
                  <a:pt x="671166" y="126918"/>
                </a:lnTo>
                <a:lnTo>
                  <a:pt x="639104" y="95368"/>
                </a:lnTo>
                <a:lnTo>
                  <a:pt x="603456" y="67702"/>
                </a:lnTo>
                <a:lnTo>
                  <a:pt x="564584" y="44272"/>
                </a:lnTo>
                <a:lnTo>
                  <a:pt x="522847" y="25434"/>
                </a:lnTo>
                <a:lnTo>
                  <a:pt x="478606" y="11539"/>
                </a:lnTo>
                <a:lnTo>
                  <a:pt x="432219" y="2943"/>
                </a:lnTo>
                <a:lnTo>
                  <a:pt x="384048" y="0"/>
                </a:lnTo>
                <a:close/>
              </a:path>
            </a:pathLst>
          </a:custGeom>
          <a:solidFill>
            <a:srgbClr val="8EACBE"/>
          </a:solidFill>
        </p:spPr>
        <p:txBody>
          <a:bodyPr wrap="square" lIns="0" tIns="0" rIns="0" bIns="0" rtlCol="0"/>
          <a:lstStyle/>
          <a:p>
            <a:endParaRPr/>
          </a:p>
        </p:txBody>
      </p:sp>
      <p:sp>
        <p:nvSpPr>
          <p:cNvPr id="14" name="object 14"/>
          <p:cNvSpPr/>
          <p:nvPr/>
        </p:nvSpPr>
        <p:spPr>
          <a:xfrm>
            <a:off x="1055369" y="4943094"/>
            <a:ext cx="768350" cy="756285"/>
          </a:xfrm>
          <a:custGeom>
            <a:avLst/>
            <a:gdLst/>
            <a:ahLst/>
            <a:cxnLst/>
            <a:rect l="l" t="t" r="r" b="b"/>
            <a:pathLst>
              <a:path w="768350" h="756285">
                <a:moveTo>
                  <a:pt x="0" y="377951"/>
                </a:moveTo>
                <a:lnTo>
                  <a:pt x="2992" y="330532"/>
                </a:lnTo>
                <a:lnTo>
                  <a:pt x="11729" y="284873"/>
                </a:lnTo>
                <a:lnTo>
                  <a:pt x="25850" y="241328"/>
                </a:lnTo>
                <a:lnTo>
                  <a:pt x="44997" y="200252"/>
                </a:lnTo>
                <a:lnTo>
                  <a:pt x="68808" y="161997"/>
                </a:lnTo>
                <a:lnTo>
                  <a:pt x="96925" y="126918"/>
                </a:lnTo>
                <a:lnTo>
                  <a:pt x="128986" y="95368"/>
                </a:lnTo>
                <a:lnTo>
                  <a:pt x="164633" y="67702"/>
                </a:lnTo>
                <a:lnTo>
                  <a:pt x="203505" y="44272"/>
                </a:lnTo>
                <a:lnTo>
                  <a:pt x="245242" y="25434"/>
                </a:lnTo>
                <a:lnTo>
                  <a:pt x="289485" y="11539"/>
                </a:lnTo>
                <a:lnTo>
                  <a:pt x="335874" y="2943"/>
                </a:lnTo>
                <a:lnTo>
                  <a:pt x="384048" y="0"/>
                </a:lnTo>
                <a:lnTo>
                  <a:pt x="432219" y="2943"/>
                </a:lnTo>
                <a:lnTo>
                  <a:pt x="478606" y="11539"/>
                </a:lnTo>
                <a:lnTo>
                  <a:pt x="522847" y="25434"/>
                </a:lnTo>
                <a:lnTo>
                  <a:pt x="564584" y="44272"/>
                </a:lnTo>
                <a:lnTo>
                  <a:pt x="603456" y="67702"/>
                </a:lnTo>
                <a:lnTo>
                  <a:pt x="639104" y="95368"/>
                </a:lnTo>
                <a:lnTo>
                  <a:pt x="671166" y="126918"/>
                </a:lnTo>
                <a:lnTo>
                  <a:pt x="699283" y="161997"/>
                </a:lnTo>
                <a:lnTo>
                  <a:pt x="723096" y="200252"/>
                </a:lnTo>
                <a:lnTo>
                  <a:pt x="742243" y="241328"/>
                </a:lnTo>
                <a:lnTo>
                  <a:pt x="756365" y="284873"/>
                </a:lnTo>
                <a:lnTo>
                  <a:pt x="765103" y="330532"/>
                </a:lnTo>
                <a:lnTo>
                  <a:pt x="768096" y="377951"/>
                </a:lnTo>
                <a:lnTo>
                  <a:pt x="765103" y="425371"/>
                </a:lnTo>
                <a:lnTo>
                  <a:pt x="756365" y="471030"/>
                </a:lnTo>
                <a:lnTo>
                  <a:pt x="742243" y="514575"/>
                </a:lnTo>
                <a:lnTo>
                  <a:pt x="723096" y="555651"/>
                </a:lnTo>
                <a:lnTo>
                  <a:pt x="699283" y="593906"/>
                </a:lnTo>
                <a:lnTo>
                  <a:pt x="671166" y="628985"/>
                </a:lnTo>
                <a:lnTo>
                  <a:pt x="639104" y="660535"/>
                </a:lnTo>
                <a:lnTo>
                  <a:pt x="603456" y="688201"/>
                </a:lnTo>
                <a:lnTo>
                  <a:pt x="564584" y="711631"/>
                </a:lnTo>
                <a:lnTo>
                  <a:pt x="522847" y="730469"/>
                </a:lnTo>
                <a:lnTo>
                  <a:pt x="478606" y="744364"/>
                </a:lnTo>
                <a:lnTo>
                  <a:pt x="432219" y="752960"/>
                </a:lnTo>
                <a:lnTo>
                  <a:pt x="384048" y="755903"/>
                </a:lnTo>
                <a:lnTo>
                  <a:pt x="335874" y="752960"/>
                </a:lnTo>
                <a:lnTo>
                  <a:pt x="289485" y="744364"/>
                </a:lnTo>
                <a:lnTo>
                  <a:pt x="245242" y="730469"/>
                </a:lnTo>
                <a:lnTo>
                  <a:pt x="203505" y="711631"/>
                </a:lnTo>
                <a:lnTo>
                  <a:pt x="164633" y="688201"/>
                </a:lnTo>
                <a:lnTo>
                  <a:pt x="128986" y="660535"/>
                </a:lnTo>
                <a:lnTo>
                  <a:pt x="96925" y="628985"/>
                </a:lnTo>
                <a:lnTo>
                  <a:pt x="68808" y="593906"/>
                </a:lnTo>
                <a:lnTo>
                  <a:pt x="44997" y="555651"/>
                </a:lnTo>
                <a:lnTo>
                  <a:pt x="25850" y="514575"/>
                </a:lnTo>
                <a:lnTo>
                  <a:pt x="11729" y="471030"/>
                </a:lnTo>
                <a:lnTo>
                  <a:pt x="2992" y="425371"/>
                </a:lnTo>
                <a:lnTo>
                  <a:pt x="0" y="377951"/>
                </a:lnTo>
                <a:close/>
              </a:path>
            </a:pathLst>
          </a:custGeom>
          <a:ln w="28956">
            <a:solidFill>
              <a:srgbClr val="4F7884"/>
            </a:solidFill>
          </a:ln>
        </p:spPr>
        <p:txBody>
          <a:bodyPr wrap="square" lIns="0" tIns="0" rIns="0" bIns="0" rtlCol="0"/>
          <a:lstStyle/>
          <a:p>
            <a:endParaRPr/>
          </a:p>
        </p:txBody>
      </p:sp>
      <p:sp>
        <p:nvSpPr>
          <p:cNvPr id="15" name="object 15"/>
          <p:cNvSpPr txBox="1"/>
          <p:nvPr/>
        </p:nvSpPr>
        <p:spPr>
          <a:xfrm>
            <a:off x="1254048" y="5348478"/>
            <a:ext cx="360045" cy="193675"/>
          </a:xfrm>
          <a:prstGeom prst="rect">
            <a:avLst/>
          </a:prstGeom>
        </p:spPr>
        <p:txBody>
          <a:bodyPr vert="horz" wrap="square" lIns="0" tIns="12700" rIns="0" bIns="0" rtlCol="0">
            <a:spAutoFit/>
          </a:bodyPr>
          <a:lstStyle/>
          <a:p>
            <a:pPr marL="12700">
              <a:lnSpc>
                <a:spcPct val="100000"/>
              </a:lnSpc>
              <a:spcBef>
                <a:spcPts val="100"/>
              </a:spcBef>
            </a:pPr>
            <a:r>
              <a:rPr sz="1100" b="1" spc="-210" dirty="0">
                <a:solidFill>
                  <a:srgbClr val="FFFFFF"/>
                </a:solidFill>
                <a:latin typeface="Arial"/>
                <a:cs typeface="Arial"/>
              </a:rPr>
              <a:t>C</a:t>
            </a:r>
            <a:r>
              <a:rPr sz="1100" b="1" spc="-35" dirty="0">
                <a:solidFill>
                  <a:srgbClr val="FFFFFF"/>
                </a:solidFill>
                <a:latin typeface="Arial"/>
                <a:cs typeface="Arial"/>
              </a:rPr>
              <a:t>l</a:t>
            </a:r>
            <a:r>
              <a:rPr sz="1100" b="1" spc="-90" dirty="0">
                <a:solidFill>
                  <a:srgbClr val="FFFFFF"/>
                </a:solidFill>
                <a:latin typeface="Arial"/>
                <a:cs typeface="Arial"/>
              </a:rPr>
              <a:t>o</a:t>
            </a:r>
            <a:r>
              <a:rPr sz="1100" b="1" spc="-85" dirty="0">
                <a:solidFill>
                  <a:srgbClr val="FFFFFF"/>
                </a:solidFill>
                <a:latin typeface="Arial"/>
                <a:cs typeface="Arial"/>
              </a:rPr>
              <a:t>u</a:t>
            </a:r>
            <a:r>
              <a:rPr sz="1100" b="1" spc="-80" dirty="0">
                <a:solidFill>
                  <a:srgbClr val="FFFFFF"/>
                </a:solidFill>
                <a:latin typeface="Arial"/>
                <a:cs typeface="Arial"/>
              </a:rPr>
              <a:t>d</a:t>
            </a:r>
            <a:endParaRPr sz="1100">
              <a:latin typeface="Arial"/>
              <a:cs typeface="Arial"/>
            </a:endParaRPr>
          </a:p>
        </p:txBody>
      </p:sp>
      <p:sp>
        <p:nvSpPr>
          <p:cNvPr id="16" name="object 16"/>
          <p:cNvSpPr/>
          <p:nvPr/>
        </p:nvSpPr>
        <p:spPr>
          <a:xfrm>
            <a:off x="1156716" y="4943855"/>
            <a:ext cx="553211" cy="554735"/>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160781" y="3412997"/>
            <a:ext cx="767080" cy="757555"/>
          </a:xfrm>
          <a:custGeom>
            <a:avLst/>
            <a:gdLst/>
            <a:ahLst/>
            <a:cxnLst/>
            <a:rect l="l" t="t" r="r" b="b"/>
            <a:pathLst>
              <a:path w="767080" h="757554">
                <a:moveTo>
                  <a:pt x="383286" y="0"/>
                </a:moveTo>
                <a:lnTo>
                  <a:pt x="335207" y="2950"/>
                </a:lnTo>
                <a:lnTo>
                  <a:pt x="288910" y="11565"/>
                </a:lnTo>
                <a:lnTo>
                  <a:pt x="244755" y="25490"/>
                </a:lnTo>
                <a:lnTo>
                  <a:pt x="203101" y="44370"/>
                </a:lnTo>
                <a:lnTo>
                  <a:pt x="164306" y="67849"/>
                </a:lnTo>
                <a:lnTo>
                  <a:pt x="128730" y="95574"/>
                </a:lnTo>
                <a:lnTo>
                  <a:pt x="96732" y="127190"/>
                </a:lnTo>
                <a:lnTo>
                  <a:pt x="68671" y="162341"/>
                </a:lnTo>
                <a:lnTo>
                  <a:pt x="44907" y="200673"/>
                </a:lnTo>
                <a:lnTo>
                  <a:pt x="25799" y="241831"/>
                </a:lnTo>
                <a:lnTo>
                  <a:pt x="11705" y="285461"/>
                </a:lnTo>
                <a:lnTo>
                  <a:pt x="2986" y="331206"/>
                </a:lnTo>
                <a:lnTo>
                  <a:pt x="0" y="378713"/>
                </a:lnTo>
                <a:lnTo>
                  <a:pt x="2986" y="426221"/>
                </a:lnTo>
                <a:lnTo>
                  <a:pt x="11705" y="471966"/>
                </a:lnTo>
                <a:lnTo>
                  <a:pt x="25799" y="515596"/>
                </a:lnTo>
                <a:lnTo>
                  <a:pt x="44907" y="556754"/>
                </a:lnTo>
                <a:lnTo>
                  <a:pt x="68671" y="595086"/>
                </a:lnTo>
                <a:lnTo>
                  <a:pt x="96732" y="630237"/>
                </a:lnTo>
                <a:lnTo>
                  <a:pt x="128730" y="661853"/>
                </a:lnTo>
                <a:lnTo>
                  <a:pt x="164306" y="689578"/>
                </a:lnTo>
                <a:lnTo>
                  <a:pt x="203101" y="713057"/>
                </a:lnTo>
                <a:lnTo>
                  <a:pt x="244755" y="731937"/>
                </a:lnTo>
                <a:lnTo>
                  <a:pt x="288910" y="745862"/>
                </a:lnTo>
                <a:lnTo>
                  <a:pt x="335207" y="754477"/>
                </a:lnTo>
                <a:lnTo>
                  <a:pt x="383286" y="757427"/>
                </a:lnTo>
                <a:lnTo>
                  <a:pt x="431364" y="754477"/>
                </a:lnTo>
                <a:lnTo>
                  <a:pt x="477661" y="745862"/>
                </a:lnTo>
                <a:lnTo>
                  <a:pt x="521816" y="731937"/>
                </a:lnTo>
                <a:lnTo>
                  <a:pt x="563470" y="713057"/>
                </a:lnTo>
                <a:lnTo>
                  <a:pt x="602265" y="689578"/>
                </a:lnTo>
                <a:lnTo>
                  <a:pt x="637841" y="661853"/>
                </a:lnTo>
                <a:lnTo>
                  <a:pt x="669839" y="630237"/>
                </a:lnTo>
                <a:lnTo>
                  <a:pt x="697900" y="595086"/>
                </a:lnTo>
                <a:lnTo>
                  <a:pt x="721664" y="556754"/>
                </a:lnTo>
                <a:lnTo>
                  <a:pt x="740772" y="515596"/>
                </a:lnTo>
                <a:lnTo>
                  <a:pt x="754866" y="471966"/>
                </a:lnTo>
                <a:lnTo>
                  <a:pt x="763585" y="426221"/>
                </a:lnTo>
                <a:lnTo>
                  <a:pt x="766572" y="378713"/>
                </a:lnTo>
                <a:lnTo>
                  <a:pt x="763585" y="331206"/>
                </a:lnTo>
                <a:lnTo>
                  <a:pt x="754866" y="285461"/>
                </a:lnTo>
                <a:lnTo>
                  <a:pt x="740772" y="241831"/>
                </a:lnTo>
                <a:lnTo>
                  <a:pt x="721664" y="200673"/>
                </a:lnTo>
                <a:lnTo>
                  <a:pt x="697900" y="162341"/>
                </a:lnTo>
                <a:lnTo>
                  <a:pt x="669839" y="127190"/>
                </a:lnTo>
                <a:lnTo>
                  <a:pt x="637841" y="95574"/>
                </a:lnTo>
                <a:lnTo>
                  <a:pt x="602265" y="67849"/>
                </a:lnTo>
                <a:lnTo>
                  <a:pt x="563470" y="44370"/>
                </a:lnTo>
                <a:lnTo>
                  <a:pt x="521816" y="25490"/>
                </a:lnTo>
                <a:lnTo>
                  <a:pt x="477661" y="11565"/>
                </a:lnTo>
                <a:lnTo>
                  <a:pt x="431364" y="2950"/>
                </a:lnTo>
                <a:lnTo>
                  <a:pt x="383286" y="0"/>
                </a:lnTo>
                <a:close/>
              </a:path>
            </a:pathLst>
          </a:custGeom>
          <a:solidFill>
            <a:srgbClr val="8EACBE"/>
          </a:solidFill>
        </p:spPr>
        <p:txBody>
          <a:bodyPr wrap="square" lIns="0" tIns="0" rIns="0" bIns="0" rtlCol="0"/>
          <a:lstStyle/>
          <a:p>
            <a:endParaRPr/>
          </a:p>
        </p:txBody>
      </p:sp>
      <p:sp>
        <p:nvSpPr>
          <p:cNvPr id="18" name="object 18"/>
          <p:cNvSpPr/>
          <p:nvPr/>
        </p:nvSpPr>
        <p:spPr>
          <a:xfrm>
            <a:off x="160781" y="3412997"/>
            <a:ext cx="767080" cy="757555"/>
          </a:xfrm>
          <a:custGeom>
            <a:avLst/>
            <a:gdLst/>
            <a:ahLst/>
            <a:cxnLst/>
            <a:rect l="l" t="t" r="r" b="b"/>
            <a:pathLst>
              <a:path w="767080" h="757554">
                <a:moveTo>
                  <a:pt x="0" y="378713"/>
                </a:moveTo>
                <a:lnTo>
                  <a:pt x="2986" y="331206"/>
                </a:lnTo>
                <a:lnTo>
                  <a:pt x="11705" y="285461"/>
                </a:lnTo>
                <a:lnTo>
                  <a:pt x="25799" y="241831"/>
                </a:lnTo>
                <a:lnTo>
                  <a:pt x="44907" y="200673"/>
                </a:lnTo>
                <a:lnTo>
                  <a:pt x="68671" y="162341"/>
                </a:lnTo>
                <a:lnTo>
                  <a:pt x="96732" y="127190"/>
                </a:lnTo>
                <a:lnTo>
                  <a:pt x="128730" y="95574"/>
                </a:lnTo>
                <a:lnTo>
                  <a:pt x="164306" y="67849"/>
                </a:lnTo>
                <a:lnTo>
                  <a:pt x="203101" y="44370"/>
                </a:lnTo>
                <a:lnTo>
                  <a:pt x="244755" y="25490"/>
                </a:lnTo>
                <a:lnTo>
                  <a:pt x="288910" y="11565"/>
                </a:lnTo>
                <a:lnTo>
                  <a:pt x="335207" y="2950"/>
                </a:lnTo>
                <a:lnTo>
                  <a:pt x="383286" y="0"/>
                </a:lnTo>
                <a:lnTo>
                  <a:pt x="431364" y="2950"/>
                </a:lnTo>
                <a:lnTo>
                  <a:pt x="477661" y="11565"/>
                </a:lnTo>
                <a:lnTo>
                  <a:pt x="521816" y="25490"/>
                </a:lnTo>
                <a:lnTo>
                  <a:pt x="563470" y="44370"/>
                </a:lnTo>
                <a:lnTo>
                  <a:pt x="602265" y="67849"/>
                </a:lnTo>
                <a:lnTo>
                  <a:pt x="637841" y="95574"/>
                </a:lnTo>
                <a:lnTo>
                  <a:pt x="669839" y="127190"/>
                </a:lnTo>
                <a:lnTo>
                  <a:pt x="697900" y="162341"/>
                </a:lnTo>
                <a:lnTo>
                  <a:pt x="721664" y="200673"/>
                </a:lnTo>
                <a:lnTo>
                  <a:pt x="740772" y="241831"/>
                </a:lnTo>
                <a:lnTo>
                  <a:pt x="754866" y="285461"/>
                </a:lnTo>
                <a:lnTo>
                  <a:pt x="763585" y="331206"/>
                </a:lnTo>
                <a:lnTo>
                  <a:pt x="766572" y="378713"/>
                </a:lnTo>
                <a:lnTo>
                  <a:pt x="763585" y="426221"/>
                </a:lnTo>
                <a:lnTo>
                  <a:pt x="754866" y="471966"/>
                </a:lnTo>
                <a:lnTo>
                  <a:pt x="740772" y="515596"/>
                </a:lnTo>
                <a:lnTo>
                  <a:pt x="721664" y="556754"/>
                </a:lnTo>
                <a:lnTo>
                  <a:pt x="697900" y="595086"/>
                </a:lnTo>
                <a:lnTo>
                  <a:pt x="669839" y="630237"/>
                </a:lnTo>
                <a:lnTo>
                  <a:pt x="637841" y="661853"/>
                </a:lnTo>
                <a:lnTo>
                  <a:pt x="602265" y="689578"/>
                </a:lnTo>
                <a:lnTo>
                  <a:pt x="563470" y="713057"/>
                </a:lnTo>
                <a:lnTo>
                  <a:pt x="521816" y="731937"/>
                </a:lnTo>
                <a:lnTo>
                  <a:pt x="477661" y="745862"/>
                </a:lnTo>
                <a:lnTo>
                  <a:pt x="431364" y="754477"/>
                </a:lnTo>
                <a:lnTo>
                  <a:pt x="383286" y="757427"/>
                </a:lnTo>
                <a:lnTo>
                  <a:pt x="335207" y="754477"/>
                </a:lnTo>
                <a:lnTo>
                  <a:pt x="288910" y="745862"/>
                </a:lnTo>
                <a:lnTo>
                  <a:pt x="244755" y="731937"/>
                </a:lnTo>
                <a:lnTo>
                  <a:pt x="203101" y="713057"/>
                </a:lnTo>
                <a:lnTo>
                  <a:pt x="164306" y="689578"/>
                </a:lnTo>
                <a:lnTo>
                  <a:pt x="128730" y="661853"/>
                </a:lnTo>
                <a:lnTo>
                  <a:pt x="96732" y="630237"/>
                </a:lnTo>
                <a:lnTo>
                  <a:pt x="68671" y="595086"/>
                </a:lnTo>
                <a:lnTo>
                  <a:pt x="44907" y="556754"/>
                </a:lnTo>
                <a:lnTo>
                  <a:pt x="25799" y="515596"/>
                </a:lnTo>
                <a:lnTo>
                  <a:pt x="11705" y="471966"/>
                </a:lnTo>
                <a:lnTo>
                  <a:pt x="2986" y="426221"/>
                </a:lnTo>
                <a:lnTo>
                  <a:pt x="0" y="378713"/>
                </a:lnTo>
                <a:close/>
              </a:path>
            </a:pathLst>
          </a:custGeom>
          <a:ln w="28956">
            <a:solidFill>
              <a:srgbClr val="4F7884"/>
            </a:solidFill>
          </a:ln>
        </p:spPr>
        <p:txBody>
          <a:bodyPr wrap="square" lIns="0" tIns="0" rIns="0" bIns="0" rtlCol="0"/>
          <a:lstStyle/>
          <a:p>
            <a:endParaRPr/>
          </a:p>
        </p:txBody>
      </p:sp>
      <p:sp>
        <p:nvSpPr>
          <p:cNvPr id="19" name="object 19"/>
          <p:cNvSpPr txBox="1"/>
          <p:nvPr/>
        </p:nvSpPr>
        <p:spPr>
          <a:xfrm>
            <a:off x="299415" y="3800094"/>
            <a:ext cx="485140" cy="193675"/>
          </a:xfrm>
          <a:prstGeom prst="rect">
            <a:avLst/>
          </a:prstGeom>
        </p:spPr>
        <p:txBody>
          <a:bodyPr vert="horz" wrap="square" lIns="0" tIns="12700" rIns="0" bIns="0" rtlCol="0">
            <a:spAutoFit/>
          </a:bodyPr>
          <a:lstStyle/>
          <a:p>
            <a:pPr marL="12700">
              <a:lnSpc>
                <a:spcPct val="100000"/>
              </a:lnSpc>
              <a:spcBef>
                <a:spcPts val="100"/>
              </a:spcBef>
            </a:pPr>
            <a:r>
              <a:rPr sz="1100" b="1" spc="-114" dirty="0">
                <a:solidFill>
                  <a:srgbClr val="FFFFFF"/>
                </a:solidFill>
                <a:latin typeface="Arial"/>
                <a:cs typeface="Arial"/>
              </a:rPr>
              <a:t>CRM</a:t>
            </a:r>
            <a:r>
              <a:rPr sz="1100" b="1" spc="-120" dirty="0">
                <a:solidFill>
                  <a:srgbClr val="FFFFFF"/>
                </a:solidFill>
                <a:latin typeface="Arial"/>
                <a:cs typeface="Arial"/>
              </a:rPr>
              <a:t> </a:t>
            </a:r>
            <a:r>
              <a:rPr sz="1100" b="1" spc="-170" dirty="0">
                <a:solidFill>
                  <a:srgbClr val="FFFFFF"/>
                </a:solidFill>
                <a:latin typeface="Arial"/>
                <a:cs typeface="Arial"/>
              </a:rPr>
              <a:t>CX</a:t>
            </a:r>
            <a:endParaRPr sz="1100">
              <a:latin typeface="Arial"/>
              <a:cs typeface="Arial"/>
            </a:endParaRPr>
          </a:p>
        </p:txBody>
      </p:sp>
      <p:sp>
        <p:nvSpPr>
          <p:cNvPr id="20" name="object 20"/>
          <p:cNvSpPr/>
          <p:nvPr/>
        </p:nvSpPr>
        <p:spPr>
          <a:xfrm>
            <a:off x="231647" y="3389376"/>
            <a:ext cx="614172" cy="597407"/>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1916429" y="3390138"/>
            <a:ext cx="768350" cy="757555"/>
          </a:xfrm>
          <a:custGeom>
            <a:avLst/>
            <a:gdLst/>
            <a:ahLst/>
            <a:cxnLst/>
            <a:rect l="l" t="t" r="r" b="b"/>
            <a:pathLst>
              <a:path w="768350" h="757554">
                <a:moveTo>
                  <a:pt x="384047" y="0"/>
                </a:moveTo>
                <a:lnTo>
                  <a:pt x="335876" y="2950"/>
                </a:lnTo>
                <a:lnTo>
                  <a:pt x="289489" y="11565"/>
                </a:lnTo>
                <a:lnTo>
                  <a:pt x="245248" y="25490"/>
                </a:lnTo>
                <a:lnTo>
                  <a:pt x="203511" y="44370"/>
                </a:lnTo>
                <a:lnTo>
                  <a:pt x="164639" y="67849"/>
                </a:lnTo>
                <a:lnTo>
                  <a:pt x="128991" y="95574"/>
                </a:lnTo>
                <a:lnTo>
                  <a:pt x="96929" y="127190"/>
                </a:lnTo>
                <a:lnTo>
                  <a:pt x="68812" y="162341"/>
                </a:lnTo>
                <a:lnTo>
                  <a:pt x="44999" y="200673"/>
                </a:lnTo>
                <a:lnTo>
                  <a:pt x="25852" y="241831"/>
                </a:lnTo>
                <a:lnTo>
                  <a:pt x="11730" y="285461"/>
                </a:lnTo>
                <a:lnTo>
                  <a:pt x="2992" y="331206"/>
                </a:lnTo>
                <a:lnTo>
                  <a:pt x="0" y="378713"/>
                </a:lnTo>
                <a:lnTo>
                  <a:pt x="2992" y="426221"/>
                </a:lnTo>
                <a:lnTo>
                  <a:pt x="11730" y="471966"/>
                </a:lnTo>
                <a:lnTo>
                  <a:pt x="25852" y="515596"/>
                </a:lnTo>
                <a:lnTo>
                  <a:pt x="44999" y="556754"/>
                </a:lnTo>
                <a:lnTo>
                  <a:pt x="68812" y="595086"/>
                </a:lnTo>
                <a:lnTo>
                  <a:pt x="96929" y="630237"/>
                </a:lnTo>
                <a:lnTo>
                  <a:pt x="128991" y="661853"/>
                </a:lnTo>
                <a:lnTo>
                  <a:pt x="164639" y="689578"/>
                </a:lnTo>
                <a:lnTo>
                  <a:pt x="203511" y="713057"/>
                </a:lnTo>
                <a:lnTo>
                  <a:pt x="245248" y="731937"/>
                </a:lnTo>
                <a:lnTo>
                  <a:pt x="289489" y="745862"/>
                </a:lnTo>
                <a:lnTo>
                  <a:pt x="335876" y="754477"/>
                </a:lnTo>
                <a:lnTo>
                  <a:pt x="384047" y="757428"/>
                </a:lnTo>
                <a:lnTo>
                  <a:pt x="432219" y="754477"/>
                </a:lnTo>
                <a:lnTo>
                  <a:pt x="478606" y="745862"/>
                </a:lnTo>
                <a:lnTo>
                  <a:pt x="522847" y="731937"/>
                </a:lnTo>
                <a:lnTo>
                  <a:pt x="564584" y="713057"/>
                </a:lnTo>
                <a:lnTo>
                  <a:pt x="603456" y="689578"/>
                </a:lnTo>
                <a:lnTo>
                  <a:pt x="639104" y="661853"/>
                </a:lnTo>
                <a:lnTo>
                  <a:pt x="671166" y="630237"/>
                </a:lnTo>
                <a:lnTo>
                  <a:pt x="699283" y="595086"/>
                </a:lnTo>
                <a:lnTo>
                  <a:pt x="723096" y="556754"/>
                </a:lnTo>
                <a:lnTo>
                  <a:pt x="742243" y="515596"/>
                </a:lnTo>
                <a:lnTo>
                  <a:pt x="756365" y="471966"/>
                </a:lnTo>
                <a:lnTo>
                  <a:pt x="765103" y="426221"/>
                </a:lnTo>
                <a:lnTo>
                  <a:pt x="768095" y="378713"/>
                </a:lnTo>
                <a:lnTo>
                  <a:pt x="765103" y="331206"/>
                </a:lnTo>
                <a:lnTo>
                  <a:pt x="756365" y="285461"/>
                </a:lnTo>
                <a:lnTo>
                  <a:pt x="742243" y="241831"/>
                </a:lnTo>
                <a:lnTo>
                  <a:pt x="723096" y="200673"/>
                </a:lnTo>
                <a:lnTo>
                  <a:pt x="699283" y="162341"/>
                </a:lnTo>
                <a:lnTo>
                  <a:pt x="671166" y="127190"/>
                </a:lnTo>
                <a:lnTo>
                  <a:pt x="639104" y="95574"/>
                </a:lnTo>
                <a:lnTo>
                  <a:pt x="603456" y="67849"/>
                </a:lnTo>
                <a:lnTo>
                  <a:pt x="564584" y="44370"/>
                </a:lnTo>
                <a:lnTo>
                  <a:pt x="522847" y="25490"/>
                </a:lnTo>
                <a:lnTo>
                  <a:pt x="478606" y="11565"/>
                </a:lnTo>
                <a:lnTo>
                  <a:pt x="432219" y="2950"/>
                </a:lnTo>
                <a:lnTo>
                  <a:pt x="384047" y="0"/>
                </a:lnTo>
                <a:close/>
              </a:path>
            </a:pathLst>
          </a:custGeom>
          <a:solidFill>
            <a:srgbClr val="8EACBE"/>
          </a:solidFill>
        </p:spPr>
        <p:txBody>
          <a:bodyPr wrap="square" lIns="0" tIns="0" rIns="0" bIns="0" rtlCol="0"/>
          <a:lstStyle/>
          <a:p>
            <a:endParaRPr/>
          </a:p>
        </p:txBody>
      </p:sp>
      <p:sp>
        <p:nvSpPr>
          <p:cNvPr id="22" name="object 22"/>
          <p:cNvSpPr/>
          <p:nvPr/>
        </p:nvSpPr>
        <p:spPr>
          <a:xfrm>
            <a:off x="1916429" y="3390138"/>
            <a:ext cx="768350" cy="757555"/>
          </a:xfrm>
          <a:custGeom>
            <a:avLst/>
            <a:gdLst/>
            <a:ahLst/>
            <a:cxnLst/>
            <a:rect l="l" t="t" r="r" b="b"/>
            <a:pathLst>
              <a:path w="768350" h="757554">
                <a:moveTo>
                  <a:pt x="0" y="378713"/>
                </a:moveTo>
                <a:lnTo>
                  <a:pt x="2992" y="331206"/>
                </a:lnTo>
                <a:lnTo>
                  <a:pt x="11730" y="285461"/>
                </a:lnTo>
                <a:lnTo>
                  <a:pt x="25852" y="241831"/>
                </a:lnTo>
                <a:lnTo>
                  <a:pt x="44999" y="200673"/>
                </a:lnTo>
                <a:lnTo>
                  <a:pt x="68812" y="162341"/>
                </a:lnTo>
                <a:lnTo>
                  <a:pt x="96929" y="127190"/>
                </a:lnTo>
                <a:lnTo>
                  <a:pt x="128991" y="95574"/>
                </a:lnTo>
                <a:lnTo>
                  <a:pt x="164639" y="67849"/>
                </a:lnTo>
                <a:lnTo>
                  <a:pt x="203511" y="44370"/>
                </a:lnTo>
                <a:lnTo>
                  <a:pt x="245248" y="25490"/>
                </a:lnTo>
                <a:lnTo>
                  <a:pt x="289489" y="11565"/>
                </a:lnTo>
                <a:lnTo>
                  <a:pt x="335876" y="2950"/>
                </a:lnTo>
                <a:lnTo>
                  <a:pt x="384047" y="0"/>
                </a:lnTo>
                <a:lnTo>
                  <a:pt x="432219" y="2950"/>
                </a:lnTo>
                <a:lnTo>
                  <a:pt x="478606" y="11565"/>
                </a:lnTo>
                <a:lnTo>
                  <a:pt x="522847" y="25490"/>
                </a:lnTo>
                <a:lnTo>
                  <a:pt x="564584" y="44370"/>
                </a:lnTo>
                <a:lnTo>
                  <a:pt x="603456" y="67849"/>
                </a:lnTo>
                <a:lnTo>
                  <a:pt x="639104" y="95574"/>
                </a:lnTo>
                <a:lnTo>
                  <a:pt x="671166" y="127190"/>
                </a:lnTo>
                <a:lnTo>
                  <a:pt x="699283" y="162341"/>
                </a:lnTo>
                <a:lnTo>
                  <a:pt x="723096" y="200673"/>
                </a:lnTo>
                <a:lnTo>
                  <a:pt x="742243" y="241831"/>
                </a:lnTo>
                <a:lnTo>
                  <a:pt x="756365" y="285461"/>
                </a:lnTo>
                <a:lnTo>
                  <a:pt x="765103" y="331206"/>
                </a:lnTo>
                <a:lnTo>
                  <a:pt x="768095" y="378713"/>
                </a:lnTo>
                <a:lnTo>
                  <a:pt x="765103" y="426221"/>
                </a:lnTo>
                <a:lnTo>
                  <a:pt x="756365" y="471966"/>
                </a:lnTo>
                <a:lnTo>
                  <a:pt x="742243" y="515596"/>
                </a:lnTo>
                <a:lnTo>
                  <a:pt x="723096" y="556754"/>
                </a:lnTo>
                <a:lnTo>
                  <a:pt x="699283" y="595086"/>
                </a:lnTo>
                <a:lnTo>
                  <a:pt x="671166" y="630237"/>
                </a:lnTo>
                <a:lnTo>
                  <a:pt x="639104" y="661853"/>
                </a:lnTo>
                <a:lnTo>
                  <a:pt x="603456" y="689578"/>
                </a:lnTo>
                <a:lnTo>
                  <a:pt x="564584" y="713057"/>
                </a:lnTo>
                <a:lnTo>
                  <a:pt x="522847" y="731937"/>
                </a:lnTo>
                <a:lnTo>
                  <a:pt x="478606" y="745862"/>
                </a:lnTo>
                <a:lnTo>
                  <a:pt x="432219" y="754477"/>
                </a:lnTo>
                <a:lnTo>
                  <a:pt x="384047" y="757428"/>
                </a:lnTo>
                <a:lnTo>
                  <a:pt x="335876" y="754477"/>
                </a:lnTo>
                <a:lnTo>
                  <a:pt x="289489" y="745862"/>
                </a:lnTo>
                <a:lnTo>
                  <a:pt x="245248" y="731937"/>
                </a:lnTo>
                <a:lnTo>
                  <a:pt x="203511" y="713057"/>
                </a:lnTo>
                <a:lnTo>
                  <a:pt x="164639" y="689578"/>
                </a:lnTo>
                <a:lnTo>
                  <a:pt x="128991" y="661853"/>
                </a:lnTo>
                <a:lnTo>
                  <a:pt x="96929" y="630237"/>
                </a:lnTo>
                <a:lnTo>
                  <a:pt x="68812" y="595086"/>
                </a:lnTo>
                <a:lnTo>
                  <a:pt x="44999" y="556754"/>
                </a:lnTo>
                <a:lnTo>
                  <a:pt x="25852" y="515596"/>
                </a:lnTo>
                <a:lnTo>
                  <a:pt x="11730" y="471966"/>
                </a:lnTo>
                <a:lnTo>
                  <a:pt x="2992" y="426221"/>
                </a:lnTo>
                <a:lnTo>
                  <a:pt x="0" y="378713"/>
                </a:lnTo>
                <a:close/>
              </a:path>
            </a:pathLst>
          </a:custGeom>
          <a:ln w="28956">
            <a:solidFill>
              <a:srgbClr val="4F7884"/>
            </a:solidFill>
          </a:ln>
        </p:spPr>
        <p:txBody>
          <a:bodyPr wrap="square" lIns="0" tIns="0" rIns="0" bIns="0" rtlCol="0"/>
          <a:lstStyle/>
          <a:p>
            <a:endParaRPr/>
          </a:p>
        </p:txBody>
      </p:sp>
      <p:sp>
        <p:nvSpPr>
          <p:cNvPr id="23" name="object 23"/>
          <p:cNvSpPr txBox="1"/>
          <p:nvPr/>
        </p:nvSpPr>
        <p:spPr>
          <a:xfrm>
            <a:off x="2103247" y="3816477"/>
            <a:ext cx="363220" cy="193675"/>
          </a:xfrm>
          <a:prstGeom prst="rect">
            <a:avLst/>
          </a:prstGeom>
        </p:spPr>
        <p:txBody>
          <a:bodyPr vert="horz" wrap="square" lIns="0" tIns="12700" rIns="0" bIns="0" rtlCol="0">
            <a:spAutoFit/>
          </a:bodyPr>
          <a:lstStyle/>
          <a:p>
            <a:pPr marL="12700">
              <a:lnSpc>
                <a:spcPct val="100000"/>
              </a:lnSpc>
              <a:spcBef>
                <a:spcPts val="100"/>
              </a:spcBef>
            </a:pPr>
            <a:r>
              <a:rPr sz="1100" b="1" spc="-105" dirty="0">
                <a:solidFill>
                  <a:srgbClr val="FFFFFF"/>
                </a:solidFill>
                <a:latin typeface="Arial"/>
                <a:cs typeface="Arial"/>
              </a:rPr>
              <a:t>Social</a:t>
            </a:r>
            <a:endParaRPr sz="1100">
              <a:latin typeface="Arial"/>
              <a:cs typeface="Arial"/>
            </a:endParaRPr>
          </a:p>
        </p:txBody>
      </p:sp>
      <p:sp>
        <p:nvSpPr>
          <p:cNvPr id="24" name="object 24"/>
          <p:cNvSpPr/>
          <p:nvPr/>
        </p:nvSpPr>
        <p:spPr>
          <a:xfrm>
            <a:off x="2043683" y="3444240"/>
            <a:ext cx="484631" cy="483108"/>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1035558" y="3390138"/>
            <a:ext cx="767080" cy="757555"/>
          </a:xfrm>
          <a:custGeom>
            <a:avLst/>
            <a:gdLst/>
            <a:ahLst/>
            <a:cxnLst/>
            <a:rect l="l" t="t" r="r" b="b"/>
            <a:pathLst>
              <a:path w="767080" h="757554">
                <a:moveTo>
                  <a:pt x="383285" y="0"/>
                </a:moveTo>
                <a:lnTo>
                  <a:pt x="335207" y="2950"/>
                </a:lnTo>
                <a:lnTo>
                  <a:pt x="288910" y="11565"/>
                </a:lnTo>
                <a:lnTo>
                  <a:pt x="244755" y="25490"/>
                </a:lnTo>
                <a:lnTo>
                  <a:pt x="203101" y="44370"/>
                </a:lnTo>
                <a:lnTo>
                  <a:pt x="164306" y="67849"/>
                </a:lnTo>
                <a:lnTo>
                  <a:pt x="128730" y="95574"/>
                </a:lnTo>
                <a:lnTo>
                  <a:pt x="96732" y="127190"/>
                </a:lnTo>
                <a:lnTo>
                  <a:pt x="68671" y="162341"/>
                </a:lnTo>
                <a:lnTo>
                  <a:pt x="44907" y="200673"/>
                </a:lnTo>
                <a:lnTo>
                  <a:pt x="25799" y="241831"/>
                </a:lnTo>
                <a:lnTo>
                  <a:pt x="11705" y="285461"/>
                </a:lnTo>
                <a:lnTo>
                  <a:pt x="2986" y="331206"/>
                </a:lnTo>
                <a:lnTo>
                  <a:pt x="0" y="378713"/>
                </a:lnTo>
                <a:lnTo>
                  <a:pt x="2986" y="426221"/>
                </a:lnTo>
                <a:lnTo>
                  <a:pt x="11705" y="471966"/>
                </a:lnTo>
                <a:lnTo>
                  <a:pt x="25799" y="515596"/>
                </a:lnTo>
                <a:lnTo>
                  <a:pt x="44907" y="556754"/>
                </a:lnTo>
                <a:lnTo>
                  <a:pt x="68671" y="595086"/>
                </a:lnTo>
                <a:lnTo>
                  <a:pt x="96732" y="630237"/>
                </a:lnTo>
                <a:lnTo>
                  <a:pt x="128730" y="661853"/>
                </a:lnTo>
                <a:lnTo>
                  <a:pt x="164306" y="689578"/>
                </a:lnTo>
                <a:lnTo>
                  <a:pt x="203101" y="713057"/>
                </a:lnTo>
                <a:lnTo>
                  <a:pt x="244755" y="731937"/>
                </a:lnTo>
                <a:lnTo>
                  <a:pt x="288910" y="745862"/>
                </a:lnTo>
                <a:lnTo>
                  <a:pt x="335207" y="754477"/>
                </a:lnTo>
                <a:lnTo>
                  <a:pt x="383285" y="757428"/>
                </a:lnTo>
                <a:lnTo>
                  <a:pt x="431369" y="754477"/>
                </a:lnTo>
                <a:lnTo>
                  <a:pt x="477669" y="745862"/>
                </a:lnTo>
                <a:lnTo>
                  <a:pt x="521826" y="731937"/>
                </a:lnTo>
                <a:lnTo>
                  <a:pt x="563482" y="713057"/>
                </a:lnTo>
                <a:lnTo>
                  <a:pt x="602276" y="689578"/>
                </a:lnTo>
                <a:lnTo>
                  <a:pt x="637851" y="661853"/>
                </a:lnTo>
                <a:lnTo>
                  <a:pt x="669848" y="630237"/>
                </a:lnTo>
                <a:lnTo>
                  <a:pt x="697907" y="595086"/>
                </a:lnTo>
                <a:lnTo>
                  <a:pt x="721669" y="556754"/>
                </a:lnTo>
                <a:lnTo>
                  <a:pt x="740775" y="515596"/>
                </a:lnTo>
                <a:lnTo>
                  <a:pt x="754867" y="471966"/>
                </a:lnTo>
                <a:lnTo>
                  <a:pt x="763586" y="426221"/>
                </a:lnTo>
                <a:lnTo>
                  <a:pt x="766572" y="378713"/>
                </a:lnTo>
                <a:lnTo>
                  <a:pt x="763586" y="331206"/>
                </a:lnTo>
                <a:lnTo>
                  <a:pt x="754867" y="285461"/>
                </a:lnTo>
                <a:lnTo>
                  <a:pt x="740775" y="241831"/>
                </a:lnTo>
                <a:lnTo>
                  <a:pt x="721669" y="200673"/>
                </a:lnTo>
                <a:lnTo>
                  <a:pt x="697907" y="162341"/>
                </a:lnTo>
                <a:lnTo>
                  <a:pt x="669848" y="127190"/>
                </a:lnTo>
                <a:lnTo>
                  <a:pt x="637851" y="95574"/>
                </a:lnTo>
                <a:lnTo>
                  <a:pt x="602276" y="67849"/>
                </a:lnTo>
                <a:lnTo>
                  <a:pt x="563482" y="44370"/>
                </a:lnTo>
                <a:lnTo>
                  <a:pt x="521826" y="25490"/>
                </a:lnTo>
                <a:lnTo>
                  <a:pt x="477669" y="11565"/>
                </a:lnTo>
                <a:lnTo>
                  <a:pt x="431369" y="2950"/>
                </a:lnTo>
                <a:lnTo>
                  <a:pt x="383285" y="0"/>
                </a:lnTo>
                <a:close/>
              </a:path>
            </a:pathLst>
          </a:custGeom>
          <a:solidFill>
            <a:srgbClr val="8EACBE"/>
          </a:solidFill>
        </p:spPr>
        <p:txBody>
          <a:bodyPr wrap="square" lIns="0" tIns="0" rIns="0" bIns="0" rtlCol="0"/>
          <a:lstStyle/>
          <a:p>
            <a:endParaRPr/>
          </a:p>
        </p:txBody>
      </p:sp>
      <p:sp>
        <p:nvSpPr>
          <p:cNvPr id="26" name="object 26"/>
          <p:cNvSpPr/>
          <p:nvPr/>
        </p:nvSpPr>
        <p:spPr>
          <a:xfrm>
            <a:off x="1035558" y="3390138"/>
            <a:ext cx="767080" cy="757555"/>
          </a:xfrm>
          <a:custGeom>
            <a:avLst/>
            <a:gdLst/>
            <a:ahLst/>
            <a:cxnLst/>
            <a:rect l="l" t="t" r="r" b="b"/>
            <a:pathLst>
              <a:path w="767080" h="757554">
                <a:moveTo>
                  <a:pt x="0" y="378713"/>
                </a:moveTo>
                <a:lnTo>
                  <a:pt x="2986" y="331206"/>
                </a:lnTo>
                <a:lnTo>
                  <a:pt x="11705" y="285461"/>
                </a:lnTo>
                <a:lnTo>
                  <a:pt x="25799" y="241831"/>
                </a:lnTo>
                <a:lnTo>
                  <a:pt x="44907" y="200673"/>
                </a:lnTo>
                <a:lnTo>
                  <a:pt x="68671" y="162341"/>
                </a:lnTo>
                <a:lnTo>
                  <a:pt x="96732" y="127190"/>
                </a:lnTo>
                <a:lnTo>
                  <a:pt x="128730" y="95574"/>
                </a:lnTo>
                <a:lnTo>
                  <a:pt x="164306" y="67849"/>
                </a:lnTo>
                <a:lnTo>
                  <a:pt x="203101" y="44370"/>
                </a:lnTo>
                <a:lnTo>
                  <a:pt x="244755" y="25490"/>
                </a:lnTo>
                <a:lnTo>
                  <a:pt x="288910" y="11565"/>
                </a:lnTo>
                <a:lnTo>
                  <a:pt x="335207" y="2950"/>
                </a:lnTo>
                <a:lnTo>
                  <a:pt x="383285" y="0"/>
                </a:lnTo>
                <a:lnTo>
                  <a:pt x="431369" y="2950"/>
                </a:lnTo>
                <a:lnTo>
                  <a:pt x="477669" y="11565"/>
                </a:lnTo>
                <a:lnTo>
                  <a:pt x="521826" y="25490"/>
                </a:lnTo>
                <a:lnTo>
                  <a:pt x="563482" y="44370"/>
                </a:lnTo>
                <a:lnTo>
                  <a:pt x="602276" y="67849"/>
                </a:lnTo>
                <a:lnTo>
                  <a:pt x="637851" y="95574"/>
                </a:lnTo>
                <a:lnTo>
                  <a:pt x="669848" y="127190"/>
                </a:lnTo>
                <a:lnTo>
                  <a:pt x="697907" y="162341"/>
                </a:lnTo>
                <a:lnTo>
                  <a:pt x="721669" y="200673"/>
                </a:lnTo>
                <a:lnTo>
                  <a:pt x="740775" y="241831"/>
                </a:lnTo>
                <a:lnTo>
                  <a:pt x="754867" y="285461"/>
                </a:lnTo>
                <a:lnTo>
                  <a:pt x="763586" y="331206"/>
                </a:lnTo>
                <a:lnTo>
                  <a:pt x="766572" y="378713"/>
                </a:lnTo>
                <a:lnTo>
                  <a:pt x="763586" y="426221"/>
                </a:lnTo>
                <a:lnTo>
                  <a:pt x="754867" y="471966"/>
                </a:lnTo>
                <a:lnTo>
                  <a:pt x="740775" y="515596"/>
                </a:lnTo>
                <a:lnTo>
                  <a:pt x="721669" y="556754"/>
                </a:lnTo>
                <a:lnTo>
                  <a:pt x="697907" y="595086"/>
                </a:lnTo>
                <a:lnTo>
                  <a:pt x="669848" y="630237"/>
                </a:lnTo>
                <a:lnTo>
                  <a:pt x="637851" y="661853"/>
                </a:lnTo>
                <a:lnTo>
                  <a:pt x="602276" y="689578"/>
                </a:lnTo>
                <a:lnTo>
                  <a:pt x="563482" y="713057"/>
                </a:lnTo>
                <a:lnTo>
                  <a:pt x="521826" y="731937"/>
                </a:lnTo>
                <a:lnTo>
                  <a:pt x="477669" y="745862"/>
                </a:lnTo>
                <a:lnTo>
                  <a:pt x="431369" y="754477"/>
                </a:lnTo>
                <a:lnTo>
                  <a:pt x="383285" y="757428"/>
                </a:lnTo>
                <a:lnTo>
                  <a:pt x="335207" y="754477"/>
                </a:lnTo>
                <a:lnTo>
                  <a:pt x="288910" y="745862"/>
                </a:lnTo>
                <a:lnTo>
                  <a:pt x="244755" y="731937"/>
                </a:lnTo>
                <a:lnTo>
                  <a:pt x="203101" y="713057"/>
                </a:lnTo>
                <a:lnTo>
                  <a:pt x="164306" y="689578"/>
                </a:lnTo>
                <a:lnTo>
                  <a:pt x="128730" y="661853"/>
                </a:lnTo>
                <a:lnTo>
                  <a:pt x="96732" y="630237"/>
                </a:lnTo>
                <a:lnTo>
                  <a:pt x="68671" y="595086"/>
                </a:lnTo>
                <a:lnTo>
                  <a:pt x="44907" y="556754"/>
                </a:lnTo>
                <a:lnTo>
                  <a:pt x="25799" y="515596"/>
                </a:lnTo>
                <a:lnTo>
                  <a:pt x="11705" y="471966"/>
                </a:lnTo>
                <a:lnTo>
                  <a:pt x="2986" y="426221"/>
                </a:lnTo>
                <a:lnTo>
                  <a:pt x="0" y="378713"/>
                </a:lnTo>
                <a:close/>
              </a:path>
            </a:pathLst>
          </a:custGeom>
          <a:ln w="28956">
            <a:solidFill>
              <a:srgbClr val="4F7884"/>
            </a:solidFill>
          </a:ln>
        </p:spPr>
        <p:txBody>
          <a:bodyPr wrap="square" lIns="0" tIns="0" rIns="0" bIns="0" rtlCol="0"/>
          <a:lstStyle/>
          <a:p>
            <a:endParaRPr/>
          </a:p>
        </p:txBody>
      </p:sp>
      <p:sp>
        <p:nvSpPr>
          <p:cNvPr id="27" name="object 27"/>
          <p:cNvSpPr txBox="1"/>
          <p:nvPr/>
        </p:nvSpPr>
        <p:spPr>
          <a:xfrm>
            <a:off x="1159865" y="3854653"/>
            <a:ext cx="516890" cy="194310"/>
          </a:xfrm>
          <a:prstGeom prst="rect">
            <a:avLst/>
          </a:prstGeom>
        </p:spPr>
        <p:txBody>
          <a:bodyPr vert="horz" wrap="square" lIns="0" tIns="13335" rIns="0" bIns="0" rtlCol="0">
            <a:spAutoFit/>
          </a:bodyPr>
          <a:lstStyle/>
          <a:p>
            <a:pPr marL="12700">
              <a:lnSpc>
                <a:spcPct val="100000"/>
              </a:lnSpc>
              <a:spcBef>
                <a:spcPts val="105"/>
              </a:spcBef>
            </a:pPr>
            <a:r>
              <a:rPr sz="1100" b="1" spc="40" dirty="0">
                <a:solidFill>
                  <a:srgbClr val="FFFFFF"/>
                </a:solidFill>
                <a:latin typeface="Arial"/>
                <a:cs typeface="Arial"/>
              </a:rPr>
              <a:t>M</a:t>
            </a:r>
            <a:r>
              <a:rPr sz="1100" b="1" spc="-90" dirty="0">
                <a:solidFill>
                  <a:srgbClr val="FFFFFF"/>
                </a:solidFill>
                <a:latin typeface="Arial"/>
                <a:cs typeface="Arial"/>
              </a:rPr>
              <a:t>ob</a:t>
            </a:r>
            <a:r>
              <a:rPr sz="1100" b="1" spc="-35" dirty="0">
                <a:solidFill>
                  <a:srgbClr val="FFFFFF"/>
                </a:solidFill>
                <a:latin typeface="Arial"/>
                <a:cs typeface="Arial"/>
              </a:rPr>
              <a:t>ili</a:t>
            </a:r>
            <a:r>
              <a:rPr sz="1100" b="1" spc="-40" dirty="0">
                <a:solidFill>
                  <a:srgbClr val="FFFFFF"/>
                </a:solidFill>
                <a:latin typeface="Arial"/>
                <a:cs typeface="Arial"/>
              </a:rPr>
              <a:t>ty</a:t>
            </a:r>
            <a:endParaRPr sz="1100">
              <a:latin typeface="Arial"/>
              <a:cs typeface="Arial"/>
            </a:endParaRPr>
          </a:p>
        </p:txBody>
      </p:sp>
      <p:sp>
        <p:nvSpPr>
          <p:cNvPr id="28" name="object 28"/>
          <p:cNvSpPr/>
          <p:nvPr/>
        </p:nvSpPr>
        <p:spPr>
          <a:xfrm>
            <a:off x="1135380" y="3389376"/>
            <a:ext cx="565404" cy="565404"/>
          </a:xfrm>
          <a:prstGeom prst="rect">
            <a:avLst/>
          </a:prstGeom>
          <a:blipFill>
            <a:blip r:embed="rId9" cstate="print"/>
            <a:stretch>
              <a:fillRect/>
            </a:stretch>
          </a:blipFill>
        </p:spPr>
        <p:txBody>
          <a:bodyPr wrap="square" lIns="0" tIns="0" rIns="0" bIns="0" rtlCol="0"/>
          <a:lstStyle/>
          <a:p>
            <a:endParaRPr/>
          </a:p>
        </p:txBody>
      </p:sp>
      <p:sp>
        <p:nvSpPr>
          <p:cNvPr id="29" name="object 29"/>
          <p:cNvSpPr/>
          <p:nvPr/>
        </p:nvSpPr>
        <p:spPr>
          <a:xfrm>
            <a:off x="2362961" y="4188714"/>
            <a:ext cx="767080" cy="756285"/>
          </a:xfrm>
          <a:custGeom>
            <a:avLst/>
            <a:gdLst/>
            <a:ahLst/>
            <a:cxnLst/>
            <a:rect l="l" t="t" r="r" b="b"/>
            <a:pathLst>
              <a:path w="767080" h="756285">
                <a:moveTo>
                  <a:pt x="383286" y="0"/>
                </a:moveTo>
                <a:lnTo>
                  <a:pt x="335202" y="2943"/>
                </a:lnTo>
                <a:lnTo>
                  <a:pt x="288902" y="11539"/>
                </a:lnTo>
                <a:lnTo>
                  <a:pt x="244745" y="25434"/>
                </a:lnTo>
                <a:lnTo>
                  <a:pt x="203089" y="44272"/>
                </a:lnTo>
                <a:lnTo>
                  <a:pt x="164295" y="67702"/>
                </a:lnTo>
                <a:lnTo>
                  <a:pt x="128720" y="95368"/>
                </a:lnTo>
                <a:lnTo>
                  <a:pt x="96723" y="126918"/>
                </a:lnTo>
                <a:lnTo>
                  <a:pt x="68664" y="161997"/>
                </a:lnTo>
                <a:lnTo>
                  <a:pt x="44902" y="200252"/>
                </a:lnTo>
                <a:lnTo>
                  <a:pt x="25796" y="241328"/>
                </a:lnTo>
                <a:lnTo>
                  <a:pt x="11704" y="284873"/>
                </a:lnTo>
                <a:lnTo>
                  <a:pt x="2985" y="330532"/>
                </a:lnTo>
                <a:lnTo>
                  <a:pt x="0" y="377952"/>
                </a:lnTo>
                <a:lnTo>
                  <a:pt x="2985" y="425371"/>
                </a:lnTo>
                <a:lnTo>
                  <a:pt x="11704" y="471030"/>
                </a:lnTo>
                <a:lnTo>
                  <a:pt x="25796" y="514575"/>
                </a:lnTo>
                <a:lnTo>
                  <a:pt x="44902" y="555651"/>
                </a:lnTo>
                <a:lnTo>
                  <a:pt x="68664" y="593906"/>
                </a:lnTo>
                <a:lnTo>
                  <a:pt x="96723" y="628985"/>
                </a:lnTo>
                <a:lnTo>
                  <a:pt x="128720" y="660535"/>
                </a:lnTo>
                <a:lnTo>
                  <a:pt x="164295" y="688201"/>
                </a:lnTo>
                <a:lnTo>
                  <a:pt x="203089" y="711631"/>
                </a:lnTo>
                <a:lnTo>
                  <a:pt x="244745" y="730469"/>
                </a:lnTo>
                <a:lnTo>
                  <a:pt x="288902" y="744364"/>
                </a:lnTo>
                <a:lnTo>
                  <a:pt x="335202" y="752960"/>
                </a:lnTo>
                <a:lnTo>
                  <a:pt x="383286" y="755904"/>
                </a:lnTo>
                <a:lnTo>
                  <a:pt x="431369" y="752960"/>
                </a:lnTo>
                <a:lnTo>
                  <a:pt x="477669" y="744364"/>
                </a:lnTo>
                <a:lnTo>
                  <a:pt x="521826" y="730469"/>
                </a:lnTo>
                <a:lnTo>
                  <a:pt x="563482" y="711631"/>
                </a:lnTo>
                <a:lnTo>
                  <a:pt x="602276" y="688201"/>
                </a:lnTo>
                <a:lnTo>
                  <a:pt x="637851" y="660535"/>
                </a:lnTo>
                <a:lnTo>
                  <a:pt x="669848" y="628985"/>
                </a:lnTo>
                <a:lnTo>
                  <a:pt x="697907" y="593906"/>
                </a:lnTo>
                <a:lnTo>
                  <a:pt x="721669" y="555651"/>
                </a:lnTo>
                <a:lnTo>
                  <a:pt x="740775" y="514575"/>
                </a:lnTo>
                <a:lnTo>
                  <a:pt x="754867" y="471030"/>
                </a:lnTo>
                <a:lnTo>
                  <a:pt x="763586" y="425371"/>
                </a:lnTo>
                <a:lnTo>
                  <a:pt x="766571" y="377952"/>
                </a:lnTo>
                <a:lnTo>
                  <a:pt x="763586" y="330532"/>
                </a:lnTo>
                <a:lnTo>
                  <a:pt x="754867" y="284873"/>
                </a:lnTo>
                <a:lnTo>
                  <a:pt x="740775" y="241328"/>
                </a:lnTo>
                <a:lnTo>
                  <a:pt x="721669" y="200252"/>
                </a:lnTo>
                <a:lnTo>
                  <a:pt x="697907" y="161997"/>
                </a:lnTo>
                <a:lnTo>
                  <a:pt x="669848" y="126918"/>
                </a:lnTo>
                <a:lnTo>
                  <a:pt x="637851" y="95368"/>
                </a:lnTo>
                <a:lnTo>
                  <a:pt x="602276" y="67702"/>
                </a:lnTo>
                <a:lnTo>
                  <a:pt x="563482" y="44272"/>
                </a:lnTo>
                <a:lnTo>
                  <a:pt x="521826" y="25434"/>
                </a:lnTo>
                <a:lnTo>
                  <a:pt x="477669" y="11539"/>
                </a:lnTo>
                <a:lnTo>
                  <a:pt x="431369" y="2943"/>
                </a:lnTo>
                <a:lnTo>
                  <a:pt x="383286" y="0"/>
                </a:lnTo>
                <a:close/>
              </a:path>
            </a:pathLst>
          </a:custGeom>
          <a:solidFill>
            <a:srgbClr val="8EACBE"/>
          </a:solidFill>
        </p:spPr>
        <p:txBody>
          <a:bodyPr wrap="square" lIns="0" tIns="0" rIns="0" bIns="0" rtlCol="0"/>
          <a:lstStyle/>
          <a:p>
            <a:endParaRPr/>
          </a:p>
        </p:txBody>
      </p:sp>
      <p:sp>
        <p:nvSpPr>
          <p:cNvPr id="30" name="object 30"/>
          <p:cNvSpPr/>
          <p:nvPr/>
        </p:nvSpPr>
        <p:spPr>
          <a:xfrm>
            <a:off x="2362961" y="4188714"/>
            <a:ext cx="767080" cy="756285"/>
          </a:xfrm>
          <a:custGeom>
            <a:avLst/>
            <a:gdLst/>
            <a:ahLst/>
            <a:cxnLst/>
            <a:rect l="l" t="t" r="r" b="b"/>
            <a:pathLst>
              <a:path w="767080" h="756285">
                <a:moveTo>
                  <a:pt x="0" y="377952"/>
                </a:moveTo>
                <a:lnTo>
                  <a:pt x="2985" y="330532"/>
                </a:lnTo>
                <a:lnTo>
                  <a:pt x="11704" y="284873"/>
                </a:lnTo>
                <a:lnTo>
                  <a:pt x="25796" y="241328"/>
                </a:lnTo>
                <a:lnTo>
                  <a:pt x="44902" y="200252"/>
                </a:lnTo>
                <a:lnTo>
                  <a:pt x="68664" y="161997"/>
                </a:lnTo>
                <a:lnTo>
                  <a:pt x="96723" y="126918"/>
                </a:lnTo>
                <a:lnTo>
                  <a:pt x="128720" y="95368"/>
                </a:lnTo>
                <a:lnTo>
                  <a:pt x="164295" y="67702"/>
                </a:lnTo>
                <a:lnTo>
                  <a:pt x="203089" y="44272"/>
                </a:lnTo>
                <a:lnTo>
                  <a:pt x="244745" y="25434"/>
                </a:lnTo>
                <a:lnTo>
                  <a:pt x="288902" y="11539"/>
                </a:lnTo>
                <a:lnTo>
                  <a:pt x="335202" y="2943"/>
                </a:lnTo>
                <a:lnTo>
                  <a:pt x="383286" y="0"/>
                </a:lnTo>
                <a:lnTo>
                  <a:pt x="431369" y="2943"/>
                </a:lnTo>
                <a:lnTo>
                  <a:pt x="477669" y="11539"/>
                </a:lnTo>
                <a:lnTo>
                  <a:pt x="521826" y="25434"/>
                </a:lnTo>
                <a:lnTo>
                  <a:pt x="563482" y="44272"/>
                </a:lnTo>
                <a:lnTo>
                  <a:pt x="602276" y="67702"/>
                </a:lnTo>
                <a:lnTo>
                  <a:pt x="637851" y="95368"/>
                </a:lnTo>
                <a:lnTo>
                  <a:pt x="669848" y="126918"/>
                </a:lnTo>
                <a:lnTo>
                  <a:pt x="697907" y="161997"/>
                </a:lnTo>
                <a:lnTo>
                  <a:pt x="721669" y="200252"/>
                </a:lnTo>
                <a:lnTo>
                  <a:pt x="740775" y="241328"/>
                </a:lnTo>
                <a:lnTo>
                  <a:pt x="754867" y="284873"/>
                </a:lnTo>
                <a:lnTo>
                  <a:pt x="763586" y="330532"/>
                </a:lnTo>
                <a:lnTo>
                  <a:pt x="766571" y="377952"/>
                </a:lnTo>
                <a:lnTo>
                  <a:pt x="763586" y="425371"/>
                </a:lnTo>
                <a:lnTo>
                  <a:pt x="754867" y="471030"/>
                </a:lnTo>
                <a:lnTo>
                  <a:pt x="740775" y="514575"/>
                </a:lnTo>
                <a:lnTo>
                  <a:pt x="721669" y="555651"/>
                </a:lnTo>
                <a:lnTo>
                  <a:pt x="697907" y="593906"/>
                </a:lnTo>
                <a:lnTo>
                  <a:pt x="669848" y="628985"/>
                </a:lnTo>
                <a:lnTo>
                  <a:pt x="637851" y="660535"/>
                </a:lnTo>
                <a:lnTo>
                  <a:pt x="602276" y="688201"/>
                </a:lnTo>
                <a:lnTo>
                  <a:pt x="563482" y="711631"/>
                </a:lnTo>
                <a:lnTo>
                  <a:pt x="521826" y="730469"/>
                </a:lnTo>
                <a:lnTo>
                  <a:pt x="477669" y="744364"/>
                </a:lnTo>
                <a:lnTo>
                  <a:pt x="431369" y="752960"/>
                </a:lnTo>
                <a:lnTo>
                  <a:pt x="383286" y="755904"/>
                </a:lnTo>
                <a:lnTo>
                  <a:pt x="335202" y="752960"/>
                </a:lnTo>
                <a:lnTo>
                  <a:pt x="288902" y="744364"/>
                </a:lnTo>
                <a:lnTo>
                  <a:pt x="244745" y="730469"/>
                </a:lnTo>
                <a:lnTo>
                  <a:pt x="203089" y="711631"/>
                </a:lnTo>
                <a:lnTo>
                  <a:pt x="164295" y="688201"/>
                </a:lnTo>
                <a:lnTo>
                  <a:pt x="128720" y="660535"/>
                </a:lnTo>
                <a:lnTo>
                  <a:pt x="96723" y="628985"/>
                </a:lnTo>
                <a:lnTo>
                  <a:pt x="68664" y="593906"/>
                </a:lnTo>
                <a:lnTo>
                  <a:pt x="44902" y="555651"/>
                </a:lnTo>
                <a:lnTo>
                  <a:pt x="25796" y="514575"/>
                </a:lnTo>
                <a:lnTo>
                  <a:pt x="11704" y="471030"/>
                </a:lnTo>
                <a:lnTo>
                  <a:pt x="2985" y="425371"/>
                </a:lnTo>
                <a:lnTo>
                  <a:pt x="0" y="377952"/>
                </a:lnTo>
                <a:close/>
              </a:path>
            </a:pathLst>
          </a:custGeom>
          <a:ln w="28956">
            <a:solidFill>
              <a:srgbClr val="4F7884"/>
            </a:solidFill>
          </a:ln>
        </p:spPr>
        <p:txBody>
          <a:bodyPr wrap="square" lIns="0" tIns="0" rIns="0" bIns="0" rtlCol="0"/>
          <a:lstStyle/>
          <a:p>
            <a:endParaRPr/>
          </a:p>
        </p:txBody>
      </p:sp>
      <p:sp>
        <p:nvSpPr>
          <p:cNvPr id="31" name="object 31"/>
          <p:cNvSpPr txBox="1"/>
          <p:nvPr/>
        </p:nvSpPr>
        <p:spPr>
          <a:xfrm>
            <a:off x="2398267" y="4585156"/>
            <a:ext cx="695960" cy="187325"/>
          </a:xfrm>
          <a:prstGeom prst="rect">
            <a:avLst/>
          </a:prstGeom>
        </p:spPr>
        <p:txBody>
          <a:bodyPr vert="horz" wrap="square" lIns="0" tIns="13335" rIns="0" bIns="0" rtlCol="0">
            <a:spAutoFit/>
          </a:bodyPr>
          <a:lstStyle/>
          <a:p>
            <a:pPr marL="12700">
              <a:lnSpc>
                <a:spcPct val="100000"/>
              </a:lnSpc>
              <a:spcBef>
                <a:spcPts val="105"/>
              </a:spcBef>
            </a:pPr>
            <a:r>
              <a:rPr sz="1050" b="1" spc="-60" dirty="0">
                <a:solidFill>
                  <a:srgbClr val="FFFFFF"/>
                </a:solidFill>
                <a:latin typeface="Arial"/>
                <a:cs typeface="Arial"/>
              </a:rPr>
              <a:t>Automation</a:t>
            </a:r>
            <a:endParaRPr sz="1050">
              <a:latin typeface="Arial"/>
              <a:cs typeface="Arial"/>
            </a:endParaRPr>
          </a:p>
        </p:txBody>
      </p:sp>
      <p:sp>
        <p:nvSpPr>
          <p:cNvPr id="32" name="object 32"/>
          <p:cNvSpPr/>
          <p:nvPr/>
        </p:nvSpPr>
        <p:spPr>
          <a:xfrm>
            <a:off x="2545079" y="4258055"/>
            <a:ext cx="370331" cy="370331"/>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590550" y="4188714"/>
            <a:ext cx="767080" cy="756285"/>
          </a:xfrm>
          <a:custGeom>
            <a:avLst/>
            <a:gdLst/>
            <a:ahLst/>
            <a:cxnLst/>
            <a:rect l="l" t="t" r="r" b="b"/>
            <a:pathLst>
              <a:path w="767080" h="756285">
                <a:moveTo>
                  <a:pt x="383286" y="0"/>
                </a:moveTo>
                <a:lnTo>
                  <a:pt x="335207" y="2943"/>
                </a:lnTo>
                <a:lnTo>
                  <a:pt x="288910" y="11539"/>
                </a:lnTo>
                <a:lnTo>
                  <a:pt x="244755" y="25434"/>
                </a:lnTo>
                <a:lnTo>
                  <a:pt x="203101" y="44272"/>
                </a:lnTo>
                <a:lnTo>
                  <a:pt x="164306" y="67702"/>
                </a:lnTo>
                <a:lnTo>
                  <a:pt x="128730" y="95368"/>
                </a:lnTo>
                <a:lnTo>
                  <a:pt x="96732" y="126918"/>
                </a:lnTo>
                <a:lnTo>
                  <a:pt x="68671" y="161997"/>
                </a:lnTo>
                <a:lnTo>
                  <a:pt x="44907" y="200252"/>
                </a:lnTo>
                <a:lnTo>
                  <a:pt x="25799" y="241328"/>
                </a:lnTo>
                <a:lnTo>
                  <a:pt x="11705" y="284873"/>
                </a:lnTo>
                <a:lnTo>
                  <a:pt x="2986" y="330532"/>
                </a:lnTo>
                <a:lnTo>
                  <a:pt x="0" y="377952"/>
                </a:lnTo>
                <a:lnTo>
                  <a:pt x="2986" y="425371"/>
                </a:lnTo>
                <a:lnTo>
                  <a:pt x="11705" y="471030"/>
                </a:lnTo>
                <a:lnTo>
                  <a:pt x="25799" y="514575"/>
                </a:lnTo>
                <a:lnTo>
                  <a:pt x="44907" y="555651"/>
                </a:lnTo>
                <a:lnTo>
                  <a:pt x="68671" y="593906"/>
                </a:lnTo>
                <a:lnTo>
                  <a:pt x="96732" y="628985"/>
                </a:lnTo>
                <a:lnTo>
                  <a:pt x="128730" y="660535"/>
                </a:lnTo>
                <a:lnTo>
                  <a:pt x="164306" y="688201"/>
                </a:lnTo>
                <a:lnTo>
                  <a:pt x="203101" y="711631"/>
                </a:lnTo>
                <a:lnTo>
                  <a:pt x="244755" y="730469"/>
                </a:lnTo>
                <a:lnTo>
                  <a:pt x="288910" y="744364"/>
                </a:lnTo>
                <a:lnTo>
                  <a:pt x="335207" y="752960"/>
                </a:lnTo>
                <a:lnTo>
                  <a:pt x="383286" y="755904"/>
                </a:lnTo>
                <a:lnTo>
                  <a:pt x="431364" y="752960"/>
                </a:lnTo>
                <a:lnTo>
                  <a:pt x="477661" y="744364"/>
                </a:lnTo>
                <a:lnTo>
                  <a:pt x="521816" y="730469"/>
                </a:lnTo>
                <a:lnTo>
                  <a:pt x="563470" y="711631"/>
                </a:lnTo>
                <a:lnTo>
                  <a:pt x="602265" y="688201"/>
                </a:lnTo>
                <a:lnTo>
                  <a:pt x="637841" y="660535"/>
                </a:lnTo>
                <a:lnTo>
                  <a:pt x="669839" y="628985"/>
                </a:lnTo>
                <a:lnTo>
                  <a:pt x="697900" y="593906"/>
                </a:lnTo>
                <a:lnTo>
                  <a:pt x="721664" y="555651"/>
                </a:lnTo>
                <a:lnTo>
                  <a:pt x="740772" y="514575"/>
                </a:lnTo>
                <a:lnTo>
                  <a:pt x="754866" y="471030"/>
                </a:lnTo>
                <a:lnTo>
                  <a:pt x="763585" y="425371"/>
                </a:lnTo>
                <a:lnTo>
                  <a:pt x="766572" y="377952"/>
                </a:lnTo>
                <a:lnTo>
                  <a:pt x="763585" y="330532"/>
                </a:lnTo>
                <a:lnTo>
                  <a:pt x="754866" y="284873"/>
                </a:lnTo>
                <a:lnTo>
                  <a:pt x="740772" y="241328"/>
                </a:lnTo>
                <a:lnTo>
                  <a:pt x="721664" y="200252"/>
                </a:lnTo>
                <a:lnTo>
                  <a:pt x="697900" y="161997"/>
                </a:lnTo>
                <a:lnTo>
                  <a:pt x="669839" y="126918"/>
                </a:lnTo>
                <a:lnTo>
                  <a:pt x="637841" y="95368"/>
                </a:lnTo>
                <a:lnTo>
                  <a:pt x="602265" y="67702"/>
                </a:lnTo>
                <a:lnTo>
                  <a:pt x="563470" y="44272"/>
                </a:lnTo>
                <a:lnTo>
                  <a:pt x="521816" y="25434"/>
                </a:lnTo>
                <a:lnTo>
                  <a:pt x="477661" y="11539"/>
                </a:lnTo>
                <a:lnTo>
                  <a:pt x="431364" y="2943"/>
                </a:lnTo>
                <a:lnTo>
                  <a:pt x="383286" y="0"/>
                </a:lnTo>
                <a:close/>
              </a:path>
            </a:pathLst>
          </a:custGeom>
          <a:solidFill>
            <a:srgbClr val="8EACBE"/>
          </a:solidFill>
        </p:spPr>
        <p:txBody>
          <a:bodyPr wrap="square" lIns="0" tIns="0" rIns="0" bIns="0" rtlCol="0"/>
          <a:lstStyle/>
          <a:p>
            <a:endParaRPr/>
          </a:p>
        </p:txBody>
      </p:sp>
      <p:sp>
        <p:nvSpPr>
          <p:cNvPr id="34" name="object 34"/>
          <p:cNvSpPr/>
          <p:nvPr/>
        </p:nvSpPr>
        <p:spPr>
          <a:xfrm>
            <a:off x="590550" y="4188714"/>
            <a:ext cx="767080" cy="756285"/>
          </a:xfrm>
          <a:custGeom>
            <a:avLst/>
            <a:gdLst/>
            <a:ahLst/>
            <a:cxnLst/>
            <a:rect l="l" t="t" r="r" b="b"/>
            <a:pathLst>
              <a:path w="767080" h="756285">
                <a:moveTo>
                  <a:pt x="0" y="377952"/>
                </a:moveTo>
                <a:lnTo>
                  <a:pt x="2986" y="330532"/>
                </a:lnTo>
                <a:lnTo>
                  <a:pt x="11705" y="284873"/>
                </a:lnTo>
                <a:lnTo>
                  <a:pt x="25799" y="241328"/>
                </a:lnTo>
                <a:lnTo>
                  <a:pt x="44907" y="200252"/>
                </a:lnTo>
                <a:lnTo>
                  <a:pt x="68671" y="161997"/>
                </a:lnTo>
                <a:lnTo>
                  <a:pt x="96732" y="126918"/>
                </a:lnTo>
                <a:lnTo>
                  <a:pt x="128730" y="95368"/>
                </a:lnTo>
                <a:lnTo>
                  <a:pt x="164306" y="67702"/>
                </a:lnTo>
                <a:lnTo>
                  <a:pt x="203101" y="44272"/>
                </a:lnTo>
                <a:lnTo>
                  <a:pt x="244755" y="25434"/>
                </a:lnTo>
                <a:lnTo>
                  <a:pt x="288910" y="11539"/>
                </a:lnTo>
                <a:lnTo>
                  <a:pt x="335207" y="2943"/>
                </a:lnTo>
                <a:lnTo>
                  <a:pt x="383286" y="0"/>
                </a:lnTo>
                <a:lnTo>
                  <a:pt x="431364" y="2943"/>
                </a:lnTo>
                <a:lnTo>
                  <a:pt x="477661" y="11539"/>
                </a:lnTo>
                <a:lnTo>
                  <a:pt x="521816" y="25434"/>
                </a:lnTo>
                <a:lnTo>
                  <a:pt x="563470" y="44272"/>
                </a:lnTo>
                <a:lnTo>
                  <a:pt x="602265" y="67702"/>
                </a:lnTo>
                <a:lnTo>
                  <a:pt x="637841" y="95368"/>
                </a:lnTo>
                <a:lnTo>
                  <a:pt x="669839" y="126918"/>
                </a:lnTo>
                <a:lnTo>
                  <a:pt x="697900" y="161997"/>
                </a:lnTo>
                <a:lnTo>
                  <a:pt x="721664" y="200252"/>
                </a:lnTo>
                <a:lnTo>
                  <a:pt x="740772" y="241328"/>
                </a:lnTo>
                <a:lnTo>
                  <a:pt x="754866" y="284873"/>
                </a:lnTo>
                <a:lnTo>
                  <a:pt x="763585" y="330532"/>
                </a:lnTo>
                <a:lnTo>
                  <a:pt x="766572" y="377952"/>
                </a:lnTo>
                <a:lnTo>
                  <a:pt x="763585" y="425371"/>
                </a:lnTo>
                <a:lnTo>
                  <a:pt x="754866" y="471030"/>
                </a:lnTo>
                <a:lnTo>
                  <a:pt x="740772" y="514575"/>
                </a:lnTo>
                <a:lnTo>
                  <a:pt x="721664" y="555651"/>
                </a:lnTo>
                <a:lnTo>
                  <a:pt x="697900" y="593906"/>
                </a:lnTo>
                <a:lnTo>
                  <a:pt x="669839" y="628985"/>
                </a:lnTo>
                <a:lnTo>
                  <a:pt x="637841" y="660535"/>
                </a:lnTo>
                <a:lnTo>
                  <a:pt x="602265" y="688201"/>
                </a:lnTo>
                <a:lnTo>
                  <a:pt x="563470" y="711631"/>
                </a:lnTo>
                <a:lnTo>
                  <a:pt x="521816" y="730469"/>
                </a:lnTo>
                <a:lnTo>
                  <a:pt x="477661" y="744364"/>
                </a:lnTo>
                <a:lnTo>
                  <a:pt x="431364" y="752960"/>
                </a:lnTo>
                <a:lnTo>
                  <a:pt x="383286" y="755904"/>
                </a:lnTo>
                <a:lnTo>
                  <a:pt x="335207" y="752960"/>
                </a:lnTo>
                <a:lnTo>
                  <a:pt x="288910" y="744364"/>
                </a:lnTo>
                <a:lnTo>
                  <a:pt x="244755" y="730469"/>
                </a:lnTo>
                <a:lnTo>
                  <a:pt x="203101" y="711631"/>
                </a:lnTo>
                <a:lnTo>
                  <a:pt x="164306" y="688201"/>
                </a:lnTo>
                <a:lnTo>
                  <a:pt x="128730" y="660535"/>
                </a:lnTo>
                <a:lnTo>
                  <a:pt x="96732" y="628985"/>
                </a:lnTo>
                <a:lnTo>
                  <a:pt x="68671" y="593906"/>
                </a:lnTo>
                <a:lnTo>
                  <a:pt x="44907" y="555651"/>
                </a:lnTo>
                <a:lnTo>
                  <a:pt x="25799" y="514575"/>
                </a:lnTo>
                <a:lnTo>
                  <a:pt x="11705" y="471030"/>
                </a:lnTo>
                <a:lnTo>
                  <a:pt x="2986" y="425371"/>
                </a:lnTo>
                <a:lnTo>
                  <a:pt x="0" y="377952"/>
                </a:lnTo>
                <a:close/>
              </a:path>
            </a:pathLst>
          </a:custGeom>
          <a:ln w="28956">
            <a:solidFill>
              <a:srgbClr val="4F7884"/>
            </a:solidFill>
          </a:ln>
        </p:spPr>
        <p:txBody>
          <a:bodyPr wrap="square" lIns="0" tIns="0" rIns="0" bIns="0" rtlCol="0"/>
          <a:lstStyle/>
          <a:p>
            <a:endParaRPr/>
          </a:p>
        </p:txBody>
      </p:sp>
      <p:sp>
        <p:nvSpPr>
          <p:cNvPr id="35" name="object 35"/>
          <p:cNvSpPr txBox="1"/>
          <p:nvPr/>
        </p:nvSpPr>
        <p:spPr>
          <a:xfrm>
            <a:off x="714248" y="4628515"/>
            <a:ext cx="554990" cy="193675"/>
          </a:xfrm>
          <a:prstGeom prst="rect">
            <a:avLst/>
          </a:prstGeom>
        </p:spPr>
        <p:txBody>
          <a:bodyPr vert="horz" wrap="square" lIns="0" tIns="12700" rIns="0" bIns="0" rtlCol="0">
            <a:spAutoFit/>
          </a:bodyPr>
          <a:lstStyle/>
          <a:p>
            <a:pPr marL="12700">
              <a:lnSpc>
                <a:spcPct val="100000"/>
              </a:lnSpc>
              <a:spcBef>
                <a:spcPts val="100"/>
              </a:spcBef>
            </a:pPr>
            <a:r>
              <a:rPr sz="1100" b="1" spc="-85" dirty="0">
                <a:solidFill>
                  <a:srgbClr val="FFFFFF"/>
                </a:solidFill>
                <a:latin typeface="Arial"/>
                <a:cs typeface="Arial"/>
              </a:rPr>
              <a:t>Analytics</a:t>
            </a:r>
            <a:endParaRPr sz="1100">
              <a:latin typeface="Arial"/>
              <a:cs typeface="Arial"/>
            </a:endParaRPr>
          </a:p>
        </p:txBody>
      </p:sp>
      <p:sp>
        <p:nvSpPr>
          <p:cNvPr id="36" name="object 36"/>
          <p:cNvSpPr/>
          <p:nvPr/>
        </p:nvSpPr>
        <p:spPr>
          <a:xfrm>
            <a:off x="775716" y="4247388"/>
            <a:ext cx="446531" cy="446531"/>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1923288" y="4928615"/>
            <a:ext cx="795527" cy="784859"/>
          </a:xfrm>
          <a:prstGeom prst="rect">
            <a:avLst/>
          </a:prstGeom>
          <a:blipFill>
            <a:blip r:embed="rId12" cstate="print"/>
            <a:stretch>
              <a:fillRect/>
            </a:stretch>
          </a:blipFill>
        </p:spPr>
        <p:txBody>
          <a:bodyPr wrap="square" lIns="0" tIns="0" rIns="0" bIns="0" rtlCol="0"/>
          <a:lstStyle/>
          <a:p>
            <a:endParaRPr/>
          </a:p>
        </p:txBody>
      </p:sp>
      <p:sp>
        <p:nvSpPr>
          <p:cNvPr id="38" name="object 38"/>
          <p:cNvSpPr txBox="1"/>
          <p:nvPr/>
        </p:nvSpPr>
        <p:spPr>
          <a:xfrm>
            <a:off x="2068829" y="5392292"/>
            <a:ext cx="522605" cy="193675"/>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FFFFFF"/>
                </a:solidFill>
                <a:latin typeface="Arial"/>
                <a:cs typeface="Arial"/>
              </a:rPr>
              <a:t>IoT</a:t>
            </a:r>
            <a:r>
              <a:rPr sz="1100" b="1" spc="-100" dirty="0">
                <a:solidFill>
                  <a:srgbClr val="FFFFFF"/>
                </a:solidFill>
                <a:latin typeface="Arial"/>
                <a:cs typeface="Arial"/>
              </a:rPr>
              <a:t> </a:t>
            </a:r>
            <a:r>
              <a:rPr sz="1100" b="1" spc="-125" dirty="0">
                <a:solidFill>
                  <a:srgbClr val="FFFFFF"/>
                </a:solidFill>
                <a:latin typeface="Arial"/>
                <a:cs typeface="Arial"/>
              </a:rPr>
              <a:t>Edge</a:t>
            </a:r>
            <a:endParaRPr sz="1100">
              <a:latin typeface="Arial"/>
              <a:cs typeface="Arial"/>
            </a:endParaRPr>
          </a:p>
        </p:txBody>
      </p:sp>
      <p:sp>
        <p:nvSpPr>
          <p:cNvPr id="39" name="object 39"/>
          <p:cNvSpPr txBox="1"/>
          <p:nvPr/>
        </p:nvSpPr>
        <p:spPr>
          <a:xfrm>
            <a:off x="6235446" y="2195906"/>
            <a:ext cx="4818380" cy="1656714"/>
          </a:xfrm>
          <a:prstGeom prst="rect">
            <a:avLst/>
          </a:prstGeom>
        </p:spPr>
        <p:txBody>
          <a:bodyPr vert="horz" wrap="square" lIns="0" tIns="12700" rIns="0" bIns="0" rtlCol="0">
            <a:spAutoFit/>
          </a:bodyPr>
          <a:lstStyle/>
          <a:p>
            <a:pPr marL="1003300" indent="-180975">
              <a:lnSpc>
                <a:spcPct val="100000"/>
              </a:lnSpc>
              <a:spcBef>
                <a:spcPts val="100"/>
              </a:spcBef>
              <a:buChar char="•"/>
              <a:tabLst>
                <a:tab pos="1003935" algn="l"/>
              </a:tabLst>
            </a:pPr>
            <a:r>
              <a:rPr sz="2400" spc="-190" dirty="0">
                <a:solidFill>
                  <a:srgbClr val="FFFFFF"/>
                </a:solidFill>
                <a:latin typeface="Arial"/>
                <a:cs typeface="Arial"/>
              </a:rPr>
              <a:t>Speed </a:t>
            </a:r>
            <a:r>
              <a:rPr sz="2400" spc="-5" dirty="0">
                <a:solidFill>
                  <a:srgbClr val="FFFFFF"/>
                </a:solidFill>
                <a:latin typeface="Arial"/>
                <a:cs typeface="Arial"/>
              </a:rPr>
              <a:t>of </a:t>
            </a:r>
            <a:r>
              <a:rPr sz="2400" spc="-50" dirty="0">
                <a:solidFill>
                  <a:srgbClr val="FFFFFF"/>
                </a:solidFill>
                <a:latin typeface="Arial"/>
                <a:cs typeface="Arial"/>
              </a:rPr>
              <a:t>disruption</a:t>
            </a:r>
            <a:r>
              <a:rPr sz="2400" spc="-250" dirty="0">
                <a:solidFill>
                  <a:srgbClr val="FFFFFF"/>
                </a:solidFill>
                <a:latin typeface="Arial"/>
                <a:cs typeface="Arial"/>
              </a:rPr>
              <a:t> </a:t>
            </a:r>
            <a:r>
              <a:rPr sz="2400" spc="-110" dirty="0">
                <a:solidFill>
                  <a:srgbClr val="FFFFFF"/>
                </a:solidFill>
                <a:latin typeface="Arial"/>
                <a:cs typeface="Arial"/>
              </a:rPr>
              <a:t>increasing</a:t>
            </a:r>
            <a:endParaRPr sz="2400">
              <a:latin typeface="Arial"/>
              <a:cs typeface="Arial"/>
            </a:endParaRPr>
          </a:p>
          <a:p>
            <a:pPr marL="577215" indent="-182880">
              <a:lnSpc>
                <a:spcPct val="100000"/>
              </a:lnSpc>
              <a:spcBef>
                <a:spcPts val="2270"/>
              </a:spcBef>
              <a:buChar char="•"/>
              <a:tabLst>
                <a:tab pos="577850" algn="l"/>
              </a:tabLst>
            </a:pPr>
            <a:r>
              <a:rPr sz="2400" spc="-160" dirty="0">
                <a:solidFill>
                  <a:srgbClr val="FFFFFF"/>
                </a:solidFill>
                <a:latin typeface="Arial"/>
                <a:cs typeface="Arial"/>
              </a:rPr>
              <a:t>Emergence </a:t>
            </a:r>
            <a:r>
              <a:rPr sz="2400" spc="-5" dirty="0">
                <a:solidFill>
                  <a:srgbClr val="FFFFFF"/>
                </a:solidFill>
                <a:latin typeface="Arial"/>
                <a:cs typeface="Arial"/>
              </a:rPr>
              <a:t>of </a:t>
            </a:r>
            <a:r>
              <a:rPr sz="2400" spc="-114" dirty="0">
                <a:solidFill>
                  <a:srgbClr val="FFFFFF"/>
                </a:solidFill>
                <a:latin typeface="Arial"/>
                <a:cs typeface="Arial"/>
              </a:rPr>
              <a:t>pervasive</a:t>
            </a:r>
            <a:r>
              <a:rPr sz="2400" spc="-290" dirty="0">
                <a:solidFill>
                  <a:srgbClr val="FFFFFF"/>
                </a:solidFill>
                <a:latin typeface="Arial"/>
                <a:cs typeface="Arial"/>
              </a:rPr>
              <a:t> </a:t>
            </a:r>
            <a:r>
              <a:rPr sz="2400" spc="-140" dirty="0">
                <a:solidFill>
                  <a:srgbClr val="FFFFFF"/>
                </a:solidFill>
                <a:latin typeface="Arial"/>
                <a:cs typeface="Arial"/>
              </a:rPr>
              <a:t>AI</a:t>
            </a:r>
            <a:endParaRPr sz="2400">
              <a:latin typeface="Arial"/>
              <a:cs typeface="Arial"/>
            </a:endParaRPr>
          </a:p>
          <a:p>
            <a:pPr marL="195580" indent="-182880">
              <a:lnSpc>
                <a:spcPct val="100000"/>
              </a:lnSpc>
              <a:spcBef>
                <a:spcPts val="1935"/>
              </a:spcBef>
              <a:buChar char="•"/>
              <a:tabLst>
                <a:tab pos="195580" algn="l"/>
              </a:tabLst>
            </a:pPr>
            <a:r>
              <a:rPr sz="2400" spc="-125" dirty="0">
                <a:solidFill>
                  <a:srgbClr val="FFFFFF"/>
                </a:solidFill>
                <a:latin typeface="Arial"/>
                <a:cs typeface="Arial"/>
              </a:rPr>
              <a:t>Connected </a:t>
            </a:r>
            <a:r>
              <a:rPr sz="2400" spc="-135" dirty="0">
                <a:solidFill>
                  <a:srgbClr val="FFFFFF"/>
                </a:solidFill>
                <a:latin typeface="Arial"/>
                <a:cs typeface="Arial"/>
              </a:rPr>
              <a:t>devices </a:t>
            </a:r>
            <a:r>
              <a:rPr sz="2400" spc="-114" dirty="0">
                <a:solidFill>
                  <a:srgbClr val="FFFFFF"/>
                </a:solidFill>
                <a:latin typeface="Arial"/>
                <a:cs typeface="Arial"/>
              </a:rPr>
              <a:t>going</a:t>
            </a:r>
            <a:r>
              <a:rPr sz="2400" spc="-225" dirty="0">
                <a:solidFill>
                  <a:srgbClr val="FFFFFF"/>
                </a:solidFill>
                <a:latin typeface="Arial"/>
                <a:cs typeface="Arial"/>
              </a:rPr>
              <a:t> </a:t>
            </a:r>
            <a:r>
              <a:rPr sz="2400" spc="-90" dirty="0">
                <a:solidFill>
                  <a:srgbClr val="FFFFFF"/>
                </a:solidFill>
                <a:latin typeface="Arial"/>
                <a:cs typeface="Arial"/>
              </a:rPr>
              <a:t>mainstream</a:t>
            </a:r>
            <a:endParaRPr sz="2400">
              <a:latin typeface="Arial"/>
              <a:cs typeface="Arial"/>
            </a:endParaRPr>
          </a:p>
        </p:txBody>
      </p:sp>
      <p:sp>
        <p:nvSpPr>
          <p:cNvPr id="40" name="object 40"/>
          <p:cNvSpPr/>
          <p:nvPr/>
        </p:nvSpPr>
        <p:spPr>
          <a:xfrm>
            <a:off x="2818638" y="4943094"/>
            <a:ext cx="767080" cy="756285"/>
          </a:xfrm>
          <a:custGeom>
            <a:avLst/>
            <a:gdLst/>
            <a:ahLst/>
            <a:cxnLst/>
            <a:rect l="l" t="t" r="r" b="b"/>
            <a:pathLst>
              <a:path w="767079" h="756285">
                <a:moveTo>
                  <a:pt x="383286" y="0"/>
                </a:moveTo>
                <a:lnTo>
                  <a:pt x="335202" y="2943"/>
                </a:lnTo>
                <a:lnTo>
                  <a:pt x="288902" y="11539"/>
                </a:lnTo>
                <a:lnTo>
                  <a:pt x="244745" y="25434"/>
                </a:lnTo>
                <a:lnTo>
                  <a:pt x="203089" y="44272"/>
                </a:lnTo>
                <a:lnTo>
                  <a:pt x="164295" y="67702"/>
                </a:lnTo>
                <a:lnTo>
                  <a:pt x="128720" y="95368"/>
                </a:lnTo>
                <a:lnTo>
                  <a:pt x="96723" y="126918"/>
                </a:lnTo>
                <a:lnTo>
                  <a:pt x="68664" y="161997"/>
                </a:lnTo>
                <a:lnTo>
                  <a:pt x="44902" y="200252"/>
                </a:lnTo>
                <a:lnTo>
                  <a:pt x="25796" y="241328"/>
                </a:lnTo>
                <a:lnTo>
                  <a:pt x="11704" y="284873"/>
                </a:lnTo>
                <a:lnTo>
                  <a:pt x="2985" y="330532"/>
                </a:lnTo>
                <a:lnTo>
                  <a:pt x="0" y="377951"/>
                </a:lnTo>
                <a:lnTo>
                  <a:pt x="2985" y="425371"/>
                </a:lnTo>
                <a:lnTo>
                  <a:pt x="11704" y="471030"/>
                </a:lnTo>
                <a:lnTo>
                  <a:pt x="25796" y="514575"/>
                </a:lnTo>
                <a:lnTo>
                  <a:pt x="44902" y="555651"/>
                </a:lnTo>
                <a:lnTo>
                  <a:pt x="68664" y="593906"/>
                </a:lnTo>
                <a:lnTo>
                  <a:pt x="96723" y="628985"/>
                </a:lnTo>
                <a:lnTo>
                  <a:pt x="128720" y="660535"/>
                </a:lnTo>
                <a:lnTo>
                  <a:pt x="164295" y="688201"/>
                </a:lnTo>
                <a:lnTo>
                  <a:pt x="203089" y="711631"/>
                </a:lnTo>
                <a:lnTo>
                  <a:pt x="244745" y="730469"/>
                </a:lnTo>
                <a:lnTo>
                  <a:pt x="288902" y="744364"/>
                </a:lnTo>
                <a:lnTo>
                  <a:pt x="335202" y="752960"/>
                </a:lnTo>
                <a:lnTo>
                  <a:pt x="383286" y="755903"/>
                </a:lnTo>
                <a:lnTo>
                  <a:pt x="431369" y="752960"/>
                </a:lnTo>
                <a:lnTo>
                  <a:pt x="477669" y="744364"/>
                </a:lnTo>
                <a:lnTo>
                  <a:pt x="521826" y="730469"/>
                </a:lnTo>
                <a:lnTo>
                  <a:pt x="563482" y="711631"/>
                </a:lnTo>
                <a:lnTo>
                  <a:pt x="602276" y="688201"/>
                </a:lnTo>
                <a:lnTo>
                  <a:pt x="637851" y="660535"/>
                </a:lnTo>
                <a:lnTo>
                  <a:pt x="669848" y="628985"/>
                </a:lnTo>
                <a:lnTo>
                  <a:pt x="697907" y="593906"/>
                </a:lnTo>
                <a:lnTo>
                  <a:pt x="721669" y="555651"/>
                </a:lnTo>
                <a:lnTo>
                  <a:pt x="740775" y="514575"/>
                </a:lnTo>
                <a:lnTo>
                  <a:pt x="754867" y="471030"/>
                </a:lnTo>
                <a:lnTo>
                  <a:pt x="763586" y="425371"/>
                </a:lnTo>
                <a:lnTo>
                  <a:pt x="766572" y="377951"/>
                </a:lnTo>
                <a:lnTo>
                  <a:pt x="763586" y="330532"/>
                </a:lnTo>
                <a:lnTo>
                  <a:pt x="754867" y="284873"/>
                </a:lnTo>
                <a:lnTo>
                  <a:pt x="740775" y="241328"/>
                </a:lnTo>
                <a:lnTo>
                  <a:pt x="721669" y="200252"/>
                </a:lnTo>
                <a:lnTo>
                  <a:pt x="697907" y="161997"/>
                </a:lnTo>
                <a:lnTo>
                  <a:pt x="669848" y="126918"/>
                </a:lnTo>
                <a:lnTo>
                  <a:pt x="637851" y="95368"/>
                </a:lnTo>
                <a:lnTo>
                  <a:pt x="602276" y="67702"/>
                </a:lnTo>
                <a:lnTo>
                  <a:pt x="563482" y="44272"/>
                </a:lnTo>
                <a:lnTo>
                  <a:pt x="521826" y="25434"/>
                </a:lnTo>
                <a:lnTo>
                  <a:pt x="477669" y="11539"/>
                </a:lnTo>
                <a:lnTo>
                  <a:pt x="431369" y="2943"/>
                </a:lnTo>
                <a:lnTo>
                  <a:pt x="383286" y="0"/>
                </a:lnTo>
                <a:close/>
              </a:path>
            </a:pathLst>
          </a:custGeom>
          <a:solidFill>
            <a:srgbClr val="8EACBE"/>
          </a:solidFill>
        </p:spPr>
        <p:txBody>
          <a:bodyPr wrap="square" lIns="0" tIns="0" rIns="0" bIns="0" rtlCol="0"/>
          <a:lstStyle/>
          <a:p>
            <a:endParaRPr/>
          </a:p>
        </p:txBody>
      </p:sp>
      <p:sp>
        <p:nvSpPr>
          <p:cNvPr id="41" name="object 41"/>
          <p:cNvSpPr/>
          <p:nvPr/>
        </p:nvSpPr>
        <p:spPr>
          <a:xfrm>
            <a:off x="2818638" y="4943094"/>
            <a:ext cx="767080" cy="756285"/>
          </a:xfrm>
          <a:custGeom>
            <a:avLst/>
            <a:gdLst/>
            <a:ahLst/>
            <a:cxnLst/>
            <a:rect l="l" t="t" r="r" b="b"/>
            <a:pathLst>
              <a:path w="767079" h="756285">
                <a:moveTo>
                  <a:pt x="0" y="377951"/>
                </a:moveTo>
                <a:lnTo>
                  <a:pt x="2985" y="330532"/>
                </a:lnTo>
                <a:lnTo>
                  <a:pt x="11704" y="284873"/>
                </a:lnTo>
                <a:lnTo>
                  <a:pt x="25796" y="241328"/>
                </a:lnTo>
                <a:lnTo>
                  <a:pt x="44902" y="200252"/>
                </a:lnTo>
                <a:lnTo>
                  <a:pt x="68664" y="161997"/>
                </a:lnTo>
                <a:lnTo>
                  <a:pt x="96723" y="126918"/>
                </a:lnTo>
                <a:lnTo>
                  <a:pt x="128720" y="95368"/>
                </a:lnTo>
                <a:lnTo>
                  <a:pt x="164295" y="67702"/>
                </a:lnTo>
                <a:lnTo>
                  <a:pt x="203089" y="44272"/>
                </a:lnTo>
                <a:lnTo>
                  <a:pt x="244745" y="25434"/>
                </a:lnTo>
                <a:lnTo>
                  <a:pt x="288902" y="11539"/>
                </a:lnTo>
                <a:lnTo>
                  <a:pt x="335202" y="2943"/>
                </a:lnTo>
                <a:lnTo>
                  <a:pt x="383286" y="0"/>
                </a:lnTo>
                <a:lnTo>
                  <a:pt x="431369" y="2943"/>
                </a:lnTo>
                <a:lnTo>
                  <a:pt x="477669" y="11539"/>
                </a:lnTo>
                <a:lnTo>
                  <a:pt x="521826" y="25434"/>
                </a:lnTo>
                <a:lnTo>
                  <a:pt x="563482" y="44272"/>
                </a:lnTo>
                <a:lnTo>
                  <a:pt x="602276" y="67702"/>
                </a:lnTo>
                <a:lnTo>
                  <a:pt x="637851" y="95368"/>
                </a:lnTo>
                <a:lnTo>
                  <a:pt x="669848" y="126918"/>
                </a:lnTo>
                <a:lnTo>
                  <a:pt x="697907" y="161997"/>
                </a:lnTo>
                <a:lnTo>
                  <a:pt x="721669" y="200252"/>
                </a:lnTo>
                <a:lnTo>
                  <a:pt x="740775" y="241328"/>
                </a:lnTo>
                <a:lnTo>
                  <a:pt x="754867" y="284873"/>
                </a:lnTo>
                <a:lnTo>
                  <a:pt x="763586" y="330532"/>
                </a:lnTo>
                <a:lnTo>
                  <a:pt x="766572" y="377951"/>
                </a:lnTo>
                <a:lnTo>
                  <a:pt x="763586" y="425371"/>
                </a:lnTo>
                <a:lnTo>
                  <a:pt x="754867" y="471030"/>
                </a:lnTo>
                <a:lnTo>
                  <a:pt x="740775" y="514575"/>
                </a:lnTo>
                <a:lnTo>
                  <a:pt x="721669" y="555651"/>
                </a:lnTo>
                <a:lnTo>
                  <a:pt x="697907" y="593906"/>
                </a:lnTo>
                <a:lnTo>
                  <a:pt x="669848" y="628985"/>
                </a:lnTo>
                <a:lnTo>
                  <a:pt x="637851" y="660535"/>
                </a:lnTo>
                <a:lnTo>
                  <a:pt x="602276" y="688201"/>
                </a:lnTo>
                <a:lnTo>
                  <a:pt x="563482" y="711631"/>
                </a:lnTo>
                <a:lnTo>
                  <a:pt x="521826" y="730469"/>
                </a:lnTo>
                <a:lnTo>
                  <a:pt x="477669" y="744364"/>
                </a:lnTo>
                <a:lnTo>
                  <a:pt x="431369" y="752960"/>
                </a:lnTo>
                <a:lnTo>
                  <a:pt x="383286" y="755903"/>
                </a:lnTo>
                <a:lnTo>
                  <a:pt x="335202" y="752960"/>
                </a:lnTo>
                <a:lnTo>
                  <a:pt x="288902" y="744364"/>
                </a:lnTo>
                <a:lnTo>
                  <a:pt x="244745" y="730469"/>
                </a:lnTo>
                <a:lnTo>
                  <a:pt x="203089" y="711631"/>
                </a:lnTo>
                <a:lnTo>
                  <a:pt x="164295" y="688201"/>
                </a:lnTo>
                <a:lnTo>
                  <a:pt x="128720" y="660535"/>
                </a:lnTo>
                <a:lnTo>
                  <a:pt x="96723" y="628985"/>
                </a:lnTo>
                <a:lnTo>
                  <a:pt x="68664" y="593906"/>
                </a:lnTo>
                <a:lnTo>
                  <a:pt x="44902" y="555651"/>
                </a:lnTo>
                <a:lnTo>
                  <a:pt x="25796" y="514575"/>
                </a:lnTo>
                <a:lnTo>
                  <a:pt x="11704" y="471030"/>
                </a:lnTo>
                <a:lnTo>
                  <a:pt x="2985" y="425371"/>
                </a:lnTo>
                <a:lnTo>
                  <a:pt x="0" y="377951"/>
                </a:lnTo>
                <a:close/>
              </a:path>
            </a:pathLst>
          </a:custGeom>
          <a:ln w="28956">
            <a:solidFill>
              <a:srgbClr val="4F7884"/>
            </a:solidFill>
          </a:ln>
        </p:spPr>
        <p:txBody>
          <a:bodyPr wrap="square" lIns="0" tIns="0" rIns="0" bIns="0" rtlCol="0"/>
          <a:lstStyle/>
          <a:p>
            <a:endParaRPr/>
          </a:p>
        </p:txBody>
      </p:sp>
      <p:sp>
        <p:nvSpPr>
          <p:cNvPr id="42" name="object 42"/>
          <p:cNvSpPr txBox="1"/>
          <p:nvPr/>
        </p:nvSpPr>
        <p:spPr>
          <a:xfrm>
            <a:off x="2883535" y="5381625"/>
            <a:ext cx="653415" cy="193675"/>
          </a:xfrm>
          <a:prstGeom prst="rect">
            <a:avLst/>
          </a:prstGeom>
        </p:spPr>
        <p:txBody>
          <a:bodyPr vert="horz" wrap="square" lIns="0" tIns="12700" rIns="0" bIns="0" rtlCol="0">
            <a:spAutoFit/>
          </a:bodyPr>
          <a:lstStyle/>
          <a:p>
            <a:pPr marL="12700">
              <a:lnSpc>
                <a:spcPct val="100000"/>
              </a:lnSpc>
              <a:spcBef>
                <a:spcPts val="100"/>
              </a:spcBef>
            </a:pPr>
            <a:r>
              <a:rPr sz="1100" b="1" spc="-180" dirty="0">
                <a:solidFill>
                  <a:srgbClr val="FFFFFF"/>
                </a:solidFill>
                <a:latin typeface="Arial"/>
                <a:cs typeface="Arial"/>
              </a:rPr>
              <a:t>B</a:t>
            </a:r>
            <a:r>
              <a:rPr sz="1100" b="1" spc="-35" dirty="0">
                <a:solidFill>
                  <a:srgbClr val="FFFFFF"/>
                </a:solidFill>
                <a:latin typeface="Arial"/>
                <a:cs typeface="Arial"/>
              </a:rPr>
              <a:t>l</a:t>
            </a:r>
            <a:r>
              <a:rPr sz="1100" b="1" spc="-90" dirty="0">
                <a:solidFill>
                  <a:srgbClr val="FFFFFF"/>
                </a:solidFill>
                <a:latin typeface="Arial"/>
                <a:cs typeface="Arial"/>
              </a:rPr>
              <a:t>o</a:t>
            </a:r>
            <a:r>
              <a:rPr sz="1100" b="1" spc="-145" dirty="0">
                <a:solidFill>
                  <a:srgbClr val="FFFFFF"/>
                </a:solidFill>
                <a:latin typeface="Arial"/>
                <a:cs typeface="Arial"/>
              </a:rPr>
              <a:t>c</a:t>
            </a:r>
            <a:r>
              <a:rPr sz="1100" b="1" spc="-120" dirty="0">
                <a:solidFill>
                  <a:srgbClr val="FFFFFF"/>
                </a:solidFill>
                <a:latin typeface="Arial"/>
                <a:cs typeface="Arial"/>
              </a:rPr>
              <a:t>kc</a:t>
            </a:r>
            <a:r>
              <a:rPr sz="1100" b="1" spc="-85" dirty="0">
                <a:solidFill>
                  <a:srgbClr val="FFFFFF"/>
                </a:solidFill>
                <a:latin typeface="Arial"/>
                <a:cs typeface="Arial"/>
              </a:rPr>
              <a:t>h</a:t>
            </a:r>
            <a:r>
              <a:rPr sz="1100" b="1" spc="-80" dirty="0">
                <a:solidFill>
                  <a:srgbClr val="FFFFFF"/>
                </a:solidFill>
                <a:latin typeface="Arial"/>
                <a:cs typeface="Arial"/>
              </a:rPr>
              <a:t>a</a:t>
            </a:r>
            <a:r>
              <a:rPr sz="1100" b="1" spc="-35" dirty="0">
                <a:solidFill>
                  <a:srgbClr val="FFFFFF"/>
                </a:solidFill>
                <a:latin typeface="Arial"/>
                <a:cs typeface="Arial"/>
              </a:rPr>
              <a:t>i</a:t>
            </a:r>
            <a:r>
              <a:rPr sz="1100" b="1" spc="-80" dirty="0">
                <a:solidFill>
                  <a:srgbClr val="FFFFFF"/>
                </a:solidFill>
                <a:latin typeface="Arial"/>
                <a:cs typeface="Arial"/>
              </a:rPr>
              <a:t>n</a:t>
            </a:r>
            <a:endParaRPr sz="1100">
              <a:latin typeface="Arial"/>
              <a:cs typeface="Arial"/>
            </a:endParaRPr>
          </a:p>
        </p:txBody>
      </p:sp>
      <p:sp>
        <p:nvSpPr>
          <p:cNvPr id="43" name="object 43"/>
          <p:cNvSpPr/>
          <p:nvPr/>
        </p:nvSpPr>
        <p:spPr>
          <a:xfrm>
            <a:off x="2927604" y="4942332"/>
            <a:ext cx="559307" cy="559308"/>
          </a:xfrm>
          <a:prstGeom prst="rect">
            <a:avLst/>
          </a:prstGeom>
          <a:blipFill>
            <a:blip r:embed="rId13" cstate="print"/>
            <a:stretch>
              <a:fillRect/>
            </a:stretch>
          </a:blipFill>
        </p:spPr>
        <p:txBody>
          <a:bodyPr wrap="square" lIns="0" tIns="0" rIns="0" bIns="0" rtlCol="0"/>
          <a:lstStyle/>
          <a:p>
            <a:endParaRPr/>
          </a:p>
        </p:txBody>
      </p:sp>
      <p:sp>
        <p:nvSpPr>
          <p:cNvPr id="44" name="object 44"/>
          <p:cNvSpPr/>
          <p:nvPr/>
        </p:nvSpPr>
        <p:spPr>
          <a:xfrm>
            <a:off x="159257" y="4943094"/>
            <a:ext cx="768350" cy="756285"/>
          </a:xfrm>
          <a:custGeom>
            <a:avLst/>
            <a:gdLst/>
            <a:ahLst/>
            <a:cxnLst/>
            <a:rect l="l" t="t" r="r" b="b"/>
            <a:pathLst>
              <a:path w="768350" h="756285">
                <a:moveTo>
                  <a:pt x="384048" y="0"/>
                </a:moveTo>
                <a:lnTo>
                  <a:pt x="335874" y="2943"/>
                </a:lnTo>
                <a:lnTo>
                  <a:pt x="289485" y="11539"/>
                </a:lnTo>
                <a:lnTo>
                  <a:pt x="245242" y="25434"/>
                </a:lnTo>
                <a:lnTo>
                  <a:pt x="203505" y="44272"/>
                </a:lnTo>
                <a:lnTo>
                  <a:pt x="164633" y="67702"/>
                </a:lnTo>
                <a:lnTo>
                  <a:pt x="128986" y="95368"/>
                </a:lnTo>
                <a:lnTo>
                  <a:pt x="96925" y="126918"/>
                </a:lnTo>
                <a:lnTo>
                  <a:pt x="68808" y="161997"/>
                </a:lnTo>
                <a:lnTo>
                  <a:pt x="44997" y="200252"/>
                </a:lnTo>
                <a:lnTo>
                  <a:pt x="25850" y="241328"/>
                </a:lnTo>
                <a:lnTo>
                  <a:pt x="11729" y="284873"/>
                </a:lnTo>
                <a:lnTo>
                  <a:pt x="2992" y="330532"/>
                </a:lnTo>
                <a:lnTo>
                  <a:pt x="0" y="377951"/>
                </a:lnTo>
                <a:lnTo>
                  <a:pt x="2992" y="425371"/>
                </a:lnTo>
                <a:lnTo>
                  <a:pt x="11729" y="471030"/>
                </a:lnTo>
                <a:lnTo>
                  <a:pt x="25850" y="514575"/>
                </a:lnTo>
                <a:lnTo>
                  <a:pt x="44997" y="555651"/>
                </a:lnTo>
                <a:lnTo>
                  <a:pt x="68808" y="593906"/>
                </a:lnTo>
                <a:lnTo>
                  <a:pt x="96925" y="628985"/>
                </a:lnTo>
                <a:lnTo>
                  <a:pt x="128986" y="660535"/>
                </a:lnTo>
                <a:lnTo>
                  <a:pt x="164633" y="688201"/>
                </a:lnTo>
                <a:lnTo>
                  <a:pt x="203505" y="711631"/>
                </a:lnTo>
                <a:lnTo>
                  <a:pt x="245242" y="730469"/>
                </a:lnTo>
                <a:lnTo>
                  <a:pt x="289485" y="744364"/>
                </a:lnTo>
                <a:lnTo>
                  <a:pt x="335874" y="752960"/>
                </a:lnTo>
                <a:lnTo>
                  <a:pt x="384048" y="755903"/>
                </a:lnTo>
                <a:lnTo>
                  <a:pt x="432221" y="752960"/>
                </a:lnTo>
                <a:lnTo>
                  <a:pt x="478610" y="744364"/>
                </a:lnTo>
                <a:lnTo>
                  <a:pt x="522853" y="730469"/>
                </a:lnTo>
                <a:lnTo>
                  <a:pt x="564590" y="711631"/>
                </a:lnTo>
                <a:lnTo>
                  <a:pt x="603462" y="688201"/>
                </a:lnTo>
                <a:lnTo>
                  <a:pt x="639109" y="660535"/>
                </a:lnTo>
                <a:lnTo>
                  <a:pt x="671170" y="628985"/>
                </a:lnTo>
                <a:lnTo>
                  <a:pt x="699287" y="593906"/>
                </a:lnTo>
                <a:lnTo>
                  <a:pt x="723098" y="555651"/>
                </a:lnTo>
                <a:lnTo>
                  <a:pt x="742245" y="514575"/>
                </a:lnTo>
                <a:lnTo>
                  <a:pt x="756366" y="471030"/>
                </a:lnTo>
                <a:lnTo>
                  <a:pt x="765103" y="425371"/>
                </a:lnTo>
                <a:lnTo>
                  <a:pt x="768096" y="377951"/>
                </a:lnTo>
                <a:lnTo>
                  <a:pt x="765103" y="330532"/>
                </a:lnTo>
                <a:lnTo>
                  <a:pt x="756366" y="284873"/>
                </a:lnTo>
                <a:lnTo>
                  <a:pt x="742245" y="241328"/>
                </a:lnTo>
                <a:lnTo>
                  <a:pt x="723098" y="200252"/>
                </a:lnTo>
                <a:lnTo>
                  <a:pt x="699287" y="161997"/>
                </a:lnTo>
                <a:lnTo>
                  <a:pt x="671170" y="126918"/>
                </a:lnTo>
                <a:lnTo>
                  <a:pt x="639109" y="95368"/>
                </a:lnTo>
                <a:lnTo>
                  <a:pt x="603462" y="67702"/>
                </a:lnTo>
                <a:lnTo>
                  <a:pt x="564590" y="44272"/>
                </a:lnTo>
                <a:lnTo>
                  <a:pt x="522853" y="25434"/>
                </a:lnTo>
                <a:lnTo>
                  <a:pt x="478610" y="11539"/>
                </a:lnTo>
                <a:lnTo>
                  <a:pt x="432221" y="2943"/>
                </a:lnTo>
                <a:lnTo>
                  <a:pt x="384048" y="0"/>
                </a:lnTo>
                <a:close/>
              </a:path>
            </a:pathLst>
          </a:custGeom>
          <a:solidFill>
            <a:srgbClr val="8EACBE"/>
          </a:solidFill>
        </p:spPr>
        <p:txBody>
          <a:bodyPr wrap="square" lIns="0" tIns="0" rIns="0" bIns="0" rtlCol="0"/>
          <a:lstStyle/>
          <a:p>
            <a:endParaRPr/>
          </a:p>
        </p:txBody>
      </p:sp>
      <p:sp>
        <p:nvSpPr>
          <p:cNvPr id="45" name="object 45"/>
          <p:cNvSpPr/>
          <p:nvPr/>
        </p:nvSpPr>
        <p:spPr>
          <a:xfrm>
            <a:off x="159257" y="4943094"/>
            <a:ext cx="768350" cy="756285"/>
          </a:xfrm>
          <a:custGeom>
            <a:avLst/>
            <a:gdLst/>
            <a:ahLst/>
            <a:cxnLst/>
            <a:rect l="l" t="t" r="r" b="b"/>
            <a:pathLst>
              <a:path w="768350" h="756285">
                <a:moveTo>
                  <a:pt x="0" y="377951"/>
                </a:moveTo>
                <a:lnTo>
                  <a:pt x="2992" y="330532"/>
                </a:lnTo>
                <a:lnTo>
                  <a:pt x="11729" y="284873"/>
                </a:lnTo>
                <a:lnTo>
                  <a:pt x="25850" y="241328"/>
                </a:lnTo>
                <a:lnTo>
                  <a:pt x="44997" y="200252"/>
                </a:lnTo>
                <a:lnTo>
                  <a:pt x="68808" y="161997"/>
                </a:lnTo>
                <a:lnTo>
                  <a:pt x="96925" y="126918"/>
                </a:lnTo>
                <a:lnTo>
                  <a:pt x="128986" y="95368"/>
                </a:lnTo>
                <a:lnTo>
                  <a:pt x="164633" y="67702"/>
                </a:lnTo>
                <a:lnTo>
                  <a:pt x="203505" y="44272"/>
                </a:lnTo>
                <a:lnTo>
                  <a:pt x="245242" y="25434"/>
                </a:lnTo>
                <a:lnTo>
                  <a:pt x="289485" y="11539"/>
                </a:lnTo>
                <a:lnTo>
                  <a:pt x="335874" y="2943"/>
                </a:lnTo>
                <a:lnTo>
                  <a:pt x="384048" y="0"/>
                </a:lnTo>
                <a:lnTo>
                  <a:pt x="432221" y="2943"/>
                </a:lnTo>
                <a:lnTo>
                  <a:pt x="478610" y="11539"/>
                </a:lnTo>
                <a:lnTo>
                  <a:pt x="522853" y="25434"/>
                </a:lnTo>
                <a:lnTo>
                  <a:pt x="564590" y="44272"/>
                </a:lnTo>
                <a:lnTo>
                  <a:pt x="603462" y="67702"/>
                </a:lnTo>
                <a:lnTo>
                  <a:pt x="639109" y="95368"/>
                </a:lnTo>
                <a:lnTo>
                  <a:pt x="671170" y="126918"/>
                </a:lnTo>
                <a:lnTo>
                  <a:pt x="699287" y="161997"/>
                </a:lnTo>
                <a:lnTo>
                  <a:pt x="723098" y="200252"/>
                </a:lnTo>
                <a:lnTo>
                  <a:pt x="742245" y="241328"/>
                </a:lnTo>
                <a:lnTo>
                  <a:pt x="756366" y="284873"/>
                </a:lnTo>
                <a:lnTo>
                  <a:pt x="765103" y="330532"/>
                </a:lnTo>
                <a:lnTo>
                  <a:pt x="768096" y="377951"/>
                </a:lnTo>
                <a:lnTo>
                  <a:pt x="765103" y="425371"/>
                </a:lnTo>
                <a:lnTo>
                  <a:pt x="756366" y="471030"/>
                </a:lnTo>
                <a:lnTo>
                  <a:pt x="742245" y="514575"/>
                </a:lnTo>
                <a:lnTo>
                  <a:pt x="723098" y="555651"/>
                </a:lnTo>
                <a:lnTo>
                  <a:pt x="699287" y="593906"/>
                </a:lnTo>
                <a:lnTo>
                  <a:pt x="671170" y="628985"/>
                </a:lnTo>
                <a:lnTo>
                  <a:pt x="639109" y="660535"/>
                </a:lnTo>
                <a:lnTo>
                  <a:pt x="603462" y="688201"/>
                </a:lnTo>
                <a:lnTo>
                  <a:pt x="564590" y="711631"/>
                </a:lnTo>
                <a:lnTo>
                  <a:pt x="522853" y="730469"/>
                </a:lnTo>
                <a:lnTo>
                  <a:pt x="478610" y="744364"/>
                </a:lnTo>
                <a:lnTo>
                  <a:pt x="432221" y="752960"/>
                </a:lnTo>
                <a:lnTo>
                  <a:pt x="384048" y="755903"/>
                </a:lnTo>
                <a:lnTo>
                  <a:pt x="335874" y="752960"/>
                </a:lnTo>
                <a:lnTo>
                  <a:pt x="289485" y="744364"/>
                </a:lnTo>
                <a:lnTo>
                  <a:pt x="245242" y="730469"/>
                </a:lnTo>
                <a:lnTo>
                  <a:pt x="203505" y="711631"/>
                </a:lnTo>
                <a:lnTo>
                  <a:pt x="164633" y="688201"/>
                </a:lnTo>
                <a:lnTo>
                  <a:pt x="128986" y="660535"/>
                </a:lnTo>
                <a:lnTo>
                  <a:pt x="96925" y="628985"/>
                </a:lnTo>
                <a:lnTo>
                  <a:pt x="68808" y="593906"/>
                </a:lnTo>
                <a:lnTo>
                  <a:pt x="44997" y="555651"/>
                </a:lnTo>
                <a:lnTo>
                  <a:pt x="25850" y="514575"/>
                </a:lnTo>
                <a:lnTo>
                  <a:pt x="11729" y="471030"/>
                </a:lnTo>
                <a:lnTo>
                  <a:pt x="2992" y="425371"/>
                </a:lnTo>
                <a:lnTo>
                  <a:pt x="0" y="377951"/>
                </a:lnTo>
                <a:close/>
              </a:path>
            </a:pathLst>
          </a:custGeom>
          <a:ln w="28956">
            <a:solidFill>
              <a:srgbClr val="4F7884"/>
            </a:solidFill>
          </a:ln>
        </p:spPr>
        <p:txBody>
          <a:bodyPr wrap="square" lIns="0" tIns="0" rIns="0" bIns="0" rtlCol="0"/>
          <a:lstStyle/>
          <a:p>
            <a:endParaRPr/>
          </a:p>
        </p:txBody>
      </p:sp>
      <p:sp>
        <p:nvSpPr>
          <p:cNvPr id="46" name="object 46"/>
          <p:cNvSpPr txBox="1"/>
          <p:nvPr/>
        </p:nvSpPr>
        <p:spPr>
          <a:xfrm>
            <a:off x="299720" y="5348478"/>
            <a:ext cx="474980" cy="193675"/>
          </a:xfrm>
          <a:prstGeom prst="rect">
            <a:avLst/>
          </a:prstGeom>
        </p:spPr>
        <p:txBody>
          <a:bodyPr vert="horz" wrap="square" lIns="0" tIns="12700" rIns="0" bIns="0" rtlCol="0">
            <a:spAutoFit/>
          </a:bodyPr>
          <a:lstStyle/>
          <a:p>
            <a:pPr marL="12700">
              <a:lnSpc>
                <a:spcPct val="100000"/>
              </a:lnSpc>
              <a:spcBef>
                <a:spcPts val="100"/>
              </a:spcBef>
            </a:pPr>
            <a:r>
              <a:rPr sz="1100" b="1" spc="-150" dirty="0">
                <a:solidFill>
                  <a:srgbClr val="FFFFFF"/>
                </a:solidFill>
                <a:latin typeface="Arial"/>
                <a:cs typeface="Arial"/>
              </a:rPr>
              <a:t>AR </a:t>
            </a:r>
            <a:r>
              <a:rPr sz="1100" b="1" spc="165" dirty="0">
                <a:solidFill>
                  <a:srgbClr val="FFFFFF"/>
                </a:solidFill>
                <a:latin typeface="Arial"/>
                <a:cs typeface="Arial"/>
              </a:rPr>
              <a:t>/</a:t>
            </a:r>
            <a:r>
              <a:rPr sz="1100" b="1" spc="-200" dirty="0">
                <a:solidFill>
                  <a:srgbClr val="FFFFFF"/>
                </a:solidFill>
                <a:latin typeface="Arial"/>
                <a:cs typeface="Arial"/>
              </a:rPr>
              <a:t> </a:t>
            </a:r>
            <a:r>
              <a:rPr sz="1100" b="1" spc="-135" dirty="0">
                <a:solidFill>
                  <a:srgbClr val="FFFFFF"/>
                </a:solidFill>
                <a:latin typeface="Arial"/>
                <a:cs typeface="Arial"/>
              </a:rPr>
              <a:t>VR</a:t>
            </a:r>
            <a:endParaRPr sz="1100">
              <a:latin typeface="Arial"/>
              <a:cs typeface="Arial"/>
            </a:endParaRPr>
          </a:p>
        </p:txBody>
      </p:sp>
      <p:sp>
        <p:nvSpPr>
          <p:cNvPr id="47" name="object 47"/>
          <p:cNvSpPr/>
          <p:nvPr/>
        </p:nvSpPr>
        <p:spPr>
          <a:xfrm>
            <a:off x="231647" y="4895088"/>
            <a:ext cx="606552" cy="606552"/>
          </a:xfrm>
          <a:prstGeom prst="rect">
            <a:avLst/>
          </a:prstGeom>
          <a:blipFill>
            <a:blip r:embed="rId14" cstate="print"/>
            <a:stretch>
              <a:fillRect/>
            </a:stretch>
          </a:blipFill>
        </p:spPr>
        <p:txBody>
          <a:bodyPr wrap="square" lIns="0" tIns="0" rIns="0" bIns="0" rtlCol="0"/>
          <a:lstStyle/>
          <a:p>
            <a:endParaRPr/>
          </a:p>
        </p:txBody>
      </p:sp>
      <p:sp>
        <p:nvSpPr>
          <p:cNvPr id="48" name="object 48"/>
          <p:cNvSpPr txBox="1">
            <a:spLocks noGrp="1"/>
          </p:cNvSpPr>
          <p:nvPr>
            <p:ph type="title"/>
          </p:nvPr>
        </p:nvSpPr>
        <p:spPr>
          <a:xfrm>
            <a:off x="610616" y="375920"/>
            <a:ext cx="5242560" cy="756920"/>
          </a:xfrm>
          <a:prstGeom prst="rect">
            <a:avLst/>
          </a:prstGeom>
        </p:spPr>
        <p:txBody>
          <a:bodyPr vert="horz" wrap="square" lIns="0" tIns="12700" rIns="0" bIns="0" rtlCol="0">
            <a:spAutoFit/>
          </a:bodyPr>
          <a:lstStyle/>
          <a:p>
            <a:pPr marL="12700">
              <a:lnSpc>
                <a:spcPct val="100000"/>
              </a:lnSpc>
              <a:spcBef>
                <a:spcPts val="100"/>
              </a:spcBef>
            </a:pPr>
            <a:r>
              <a:rPr sz="4800" spc="-225" dirty="0">
                <a:solidFill>
                  <a:srgbClr val="FFFFFF"/>
                </a:solidFill>
                <a:latin typeface="Arial"/>
                <a:cs typeface="Arial"/>
              </a:rPr>
              <a:t>Digital</a:t>
            </a:r>
            <a:r>
              <a:rPr sz="4800" spc="-520" dirty="0">
                <a:solidFill>
                  <a:srgbClr val="FFFFFF"/>
                </a:solidFill>
                <a:latin typeface="Arial"/>
                <a:cs typeface="Arial"/>
              </a:rPr>
              <a:t> </a:t>
            </a:r>
            <a:r>
              <a:rPr sz="4800" spc="-280" dirty="0">
                <a:solidFill>
                  <a:srgbClr val="FFFFFF"/>
                </a:solidFill>
                <a:latin typeface="Arial"/>
                <a:cs typeface="Arial"/>
              </a:rPr>
              <a:t>Transformation</a:t>
            </a:r>
            <a:endParaRPr sz="48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44500" y="179019"/>
            <a:ext cx="6690359" cy="574675"/>
          </a:xfrm>
          <a:prstGeom prst="rect">
            <a:avLst/>
          </a:prstGeom>
        </p:spPr>
        <p:txBody>
          <a:bodyPr vert="horz" wrap="square" lIns="0" tIns="12700" rIns="0" bIns="0" rtlCol="0">
            <a:spAutoFit/>
          </a:bodyPr>
          <a:lstStyle/>
          <a:p>
            <a:pPr marL="12700">
              <a:lnSpc>
                <a:spcPct val="100000"/>
              </a:lnSpc>
              <a:spcBef>
                <a:spcPts val="100"/>
              </a:spcBef>
            </a:pPr>
            <a:r>
              <a:rPr sz="3600" spc="-195" dirty="0">
                <a:solidFill>
                  <a:srgbClr val="57585B"/>
                </a:solidFill>
                <a:latin typeface="Arial"/>
                <a:cs typeface="Arial"/>
              </a:rPr>
              <a:t>Oracle </a:t>
            </a:r>
            <a:r>
              <a:rPr sz="3600" spc="-190" dirty="0">
                <a:solidFill>
                  <a:srgbClr val="57585B"/>
                </a:solidFill>
                <a:latin typeface="Arial"/>
                <a:cs typeface="Arial"/>
              </a:rPr>
              <a:t>Drives </a:t>
            </a:r>
            <a:r>
              <a:rPr sz="3600" spc="-110" dirty="0">
                <a:solidFill>
                  <a:srgbClr val="57585B"/>
                </a:solidFill>
                <a:latin typeface="Arial"/>
                <a:cs typeface="Arial"/>
              </a:rPr>
              <a:t>Digital</a:t>
            </a:r>
            <a:r>
              <a:rPr sz="3600" spc="-290" dirty="0">
                <a:solidFill>
                  <a:srgbClr val="57585B"/>
                </a:solidFill>
                <a:latin typeface="Arial"/>
                <a:cs typeface="Arial"/>
              </a:rPr>
              <a:t> </a:t>
            </a:r>
            <a:r>
              <a:rPr sz="3600" spc="-140" dirty="0">
                <a:solidFill>
                  <a:srgbClr val="57585B"/>
                </a:solidFill>
                <a:latin typeface="Arial"/>
                <a:cs typeface="Arial"/>
              </a:rPr>
              <a:t>Transformation</a:t>
            </a:r>
            <a:endParaRPr sz="3600" dirty="0">
              <a:latin typeface="Arial"/>
              <a:cs typeface="Arial"/>
            </a:endParaRPr>
          </a:p>
        </p:txBody>
      </p:sp>
      <p:sp>
        <p:nvSpPr>
          <p:cNvPr id="6" name="object 6"/>
          <p:cNvSpPr/>
          <p:nvPr/>
        </p:nvSpPr>
        <p:spPr>
          <a:xfrm>
            <a:off x="11146535" y="1281683"/>
            <a:ext cx="520065" cy="4709160"/>
          </a:xfrm>
          <a:custGeom>
            <a:avLst/>
            <a:gdLst/>
            <a:ahLst/>
            <a:cxnLst/>
            <a:rect l="l" t="t" r="r" b="b"/>
            <a:pathLst>
              <a:path w="520065" h="4709160">
                <a:moveTo>
                  <a:pt x="0" y="4709160"/>
                </a:moveTo>
                <a:lnTo>
                  <a:pt x="519683" y="4709160"/>
                </a:lnTo>
                <a:lnTo>
                  <a:pt x="519683" y="0"/>
                </a:lnTo>
                <a:lnTo>
                  <a:pt x="0" y="0"/>
                </a:lnTo>
                <a:lnTo>
                  <a:pt x="0" y="4709160"/>
                </a:lnTo>
                <a:close/>
              </a:path>
            </a:pathLst>
          </a:custGeom>
          <a:solidFill>
            <a:srgbClr val="4E5052"/>
          </a:solidFill>
        </p:spPr>
        <p:txBody>
          <a:bodyPr wrap="square" lIns="0" tIns="0" rIns="0" bIns="0" rtlCol="0"/>
          <a:lstStyle/>
          <a:p>
            <a:endParaRPr/>
          </a:p>
        </p:txBody>
      </p:sp>
      <p:sp>
        <p:nvSpPr>
          <p:cNvPr id="7" name="object 7"/>
          <p:cNvSpPr txBox="1"/>
          <p:nvPr/>
        </p:nvSpPr>
        <p:spPr>
          <a:xfrm>
            <a:off x="11333226" y="3091327"/>
            <a:ext cx="228600" cy="1082675"/>
          </a:xfrm>
          <a:prstGeom prst="rect">
            <a:avLst/>
          </a:prstGeom>
        </p:spPr>
        <p:txBody>
          <a:bodyPr vert="vert270" wrap="square" lIns="0" tIns="0" rIns="0" bIns="0" rtlCol="0">
            <a:spAutoFit/>
          </a:bodyPr>
          <a:lstStyle/>
          <a:p>
            <a:pPr marL="12700">
              <a:lnSpc>
                <a:spcPts val="1614"/>
              </a:lnSpc>
            </a:pPr>
            <a:r>
              <a:rPr sz="1600" b="1" spc="-90" dirty="0">
                <a:solidFill>
                  <a:srgbClr val="FFFFFF"/>
                </a:solidFill>
                <a:latin typeface="Arial"/>
                <a:cs typeface="Arial"/>
              </a:rPr>
              <a:t>Marketplace</a:t>
            </a:r>
            <a:endParaRPr sz="1600">
              <a:latin typeface="Arial"/>
              <a:cs typeface="Arial"/>
            </a:endParaRPr>
          </a:p>
        </p:txBody>
      </p:sp>
      <p:sp>
        <p:nvSpPr>
          <p:cNvPr id="8" name="object 8"/>
          <p:cNvSpPr/>
          <p:nvPr/>
        </p:nvSpPr>
        <p:spPr>
          <a:xfrm>
            <a:off x="550163" y="1281683"/>
            <a:ext cx="1397635" cy="1275715"/>
          </a:xfrm>
          <a:custGeom>
            <a:avLst/>
            <a:gdLst/>
            <a:ahLst/>
            <a:cxnLst/>
            <a:rect l="l" t="t" r="r" b="b"/>
            <a:pathLst>
              <a:path w="1397635" h="1275714">
                <a:moveTo>
                  <a:pt x="0" y="1275588"/>
                </a:moveTo>
                <a:lnTo>
                  <a:pt x="1397508" y="1275588"/>
                </a:lnTo>
                <a:lnTo>
                  <a:pt x="1397508" y="0"/>
                </a:lnTo>
                <a:lnTo>
                  <a:pt x="0" y="0"/>
                </a:lnTo>
                <a:lnTo>
                  <a:pt x="0" y="1275588"/>
                </a:lnTo>
                <a:close/>
              </a:path>
            </a:pathLst>
          </a:custGeom>
          <a:solidFill>
            <a:srgbClr val="4E5052"/>
          </a:solidFill>
        </p:spPr>
        <p:txBody>
          <a:bodyPr wrap="square" lIns="0" tIns="0" rIns="0" bIns="0" rtlCol="0"/>
          <a:lstStyle/>
          <a:p>
            <a:endParaRPr/>
          </a:p>
        </p:txBody>
      </p:sp>
      <p:sp>
        <p:nvSpPr>
          <p:cNvPr id="9" name="object 9"/>
          <p:cNvSpPr/>
          <p:nvPr/>
        </p:nvSpPr>
        <p:spPr>
          <a:xfrm>
            <a:off x="1978151" y="1281683"/>
            <a:ext cx="9139555" cy="624840"/>
          </a:xfrm>
          <a:custGeom>
            <a:avLst/>
            <a:gdLst/>
            <a:ahLst/>
            <a:cxnLst/>
            <a:rect l="l" t="t" r="r" b="b"/>
            <a:pathLst>
              <a:path w="9139555" h="624839">
                <a:moveTo>
                  <a:pt x="0" y="624839"/>
                </a:moveTo>
                <a:lnTo>
                  <a:pt x="9139428" y="624839"/>
                </a:lnTo>
                <a:lnTo>
                  <a:pt x="9139428" y="0"/>
                </a:lnTo>
                <a:lnTo>
                  <a:pt x="0" y="0"/>
                </a:lnTo>
                <a:lnTo>
                  <a:pt x="0" y="624839"/>
                </a:lnTo>
                <a:close/>
              </a:path>
            </a:pathLst>
          </a:custGeom>
          <a:solidFill>
            <a:srgbClr val="FF8D13"/>
          </a:solidFill>
        </p:spPr>
        <p:txBody>
          <a:bodyPr wrap="square" lIns="0" tIns="0" rIns="0" bIns="0" rtlCol="0"/>
          <a:lstStyle/>
          <a:p>
            <a:endParaRPr/>
          </a:p>
        </p:txBody>
      </p:sp>
      <p:sp>
        <p:nvSpPr>
          <p:cNvPr id="10" name="object 10"/>
          <p:cNvSpPr txBox="1"/>
          <p:nvPr/>
        </p:nvSpPr>
        <p:spPr>
          <a:xfrm>
            <a:off x="550163" y="1974595"/>
            <a:ext cx="1397635" cy="471805"/>
          </a:xfrm>
          <a:prstGeom prst="rect">
            <a:avLst/>
          </a:prstGeom>
        </p:spPr>
        <p:txBody>
          <a:bodyPr vert="horz" wrap="square" lIns="0" tIns="52705" rIns="0" bIns="0" rtlCol="0">
            <a:spAutoFit/>
          </a:bodyPr>
          <a:lstStyle/>
          <a:p>
            <a:pPr marL="246379" marR="220979" indent="12065">
              <a:lnSpc>
                <a:spcPts val="1600"/>
              </a:lnSpc>
              <a:spcBef>
                <a:spcPts val="415"/>
              </a:spcBef>
            </a:pPr>
            <a:r>
              <a:rPr sz="1600" b="1" spc="-140" dirty="0">
                <a:solidFill>
                  <a:srgbClr val="FFFFFF"/>
                </a:solidFill>
                <a:latin typeface="Arial"/>
                <a:cs typeface="Arial"/>
              </a:rPr>
              <a:t>Connected  </a:t>
            </a:r>
            <a:r>
              <a:rPr sz="1600" b="1" spc="-155" dirty="0">
                <a:solidFill>
                  <a:srgbClr val="FFFFFF"/>
                </a:solidFill>
                <a:latin typeface="Arial"/>
                <a:cs typeface="Arial"/>
              </a:rPr>
              <a:t>Expe</a:t>
            </a:r>
            <a:r>
              <a:rPr sz="1600" b="1" spc="-110" dirty="0">
                <a:solidFill>
                  <a:srgbClr val="FFFFFF"/>
                </a:solidFill>
                <a:latin typeface="Arial"/>
                <a:cs typeface="Arial"/>
              </a:rPr>
              <a:t>r</a:t>
            </a:r>
            <a:r>
              <a:rPr sz="1600" b="1" spc="-114" dirty="0">
                <a:solidFill>
                  <a:srgbClr val="FFFFFF"/>
                </a:solidFill>
                <a:latin typeface="Arial"/>
                <a:cs typeface="Arial"/>
              </a:rPr>
              <a:t>ience</a:t>
            </a:r>
            <a:endParaRPr sz="1600">
              <a:latin typeface="Arial"/>
              <a:cs typeface="Arial"/>
            </a:endParaRPr>
          </a:p>
        </p:txBody>
      </p:sp>
      <p:sp>
        <p:nvSpPr>
          <p:cNvPr id="11" name="object 11"/>
          <p:cNvSpPr/>
          <p:nvPr/>
        </p:nvSpPr>
        <p:spPr>
          <a:xfrm>
            <a:off x="938783" y="1316736"/>
            <a:ext cx="640079" cy="690372"/>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978151" y="1932432"/>
            <a:ext cx="9139555" cy="624840"/>
          </a:xfrm>
          <a:custGeom>
            <a:avLst/>
            <a:gdLst/>
            <a:ahLst/>
            <a:cxnLst/>
            <a:rect l="l" t="t" r="r" b="b"/>
            <a:pathLst>
              <a:path w="9139555" h="624839">
                <a:moveTo>
                  <a:pt x="0" y="624839"/>
                </a:moveTo>
                <a:lnTo>
                  <a:pt x="9139428" y="624839"/>
                </a:lnTo>
                <a:lnTo>
                  <a:pt x="9139428" y="0"/>
                </a:lnTo>
                <a:lnTo>
                  <a:pt x="0" y="0"/>
                </a:lnTo>
                <a:lnTo>
                  <a:pt x="0" y="624839"/>
                </a:lnTo>
                <a:close/>
              </a:path>
            </a:pathLst>
          </a:custGeom>
          <a:solidFill>
            <a:srgbClr val="F80000"/>
          </a:solidFill>
        </p:spPr>
        <p:txBody>
          <a:bodyPr wrap="square" lIns="0" tIns="0" rIns="0" bIns="0" rtlCol="0"/>
          <a:lstStyle/>
          <a:p>
            <a:endParaRPr/>
          </a:p>
        </p:txBody>
      </p:sp>
      <p:sp>
        <p:nvSpPr>
          <p:cNvPr id="13" name="object 13"/>
          <p:cNvSpPr txBox="1"/>
          <p:nvPr/>
        </p:nvSpPr>
        <p:spPr>
          <a:xfrm>
            <a:off x="7471029" y="2086178"/>
            <a:ext cx="455295" cy="269240"/>
          </a:xfrm>
          <a:prstGeom prst="rect">
            <a:avLst/>
          </a:prstGeom>
        </p:spPr>
        <p:txBody>
          <a:bodyPr vert="horz" wrap="square" lIns="0" tIns="12065" rIns="0" bIns="0" rtlCol="0">
            <a:spAutoFit/>
          </a:bodyPr>
          <a:lstStyle/>
          <a:p>
            <a:pPr marL="12700">
              <a:lnSpc>
                <a:spcPct val="100000"/>
              </a:lnSpc>
              <a:spcBef>
                <a:spcPts val="95"/>
              </a:spcBef>
            </a:pPr>
            <a:r>
              <a:rPr sz="1600" b="1" spc="-155" dirty="0">
                <a:solidFill>
                  <a:srgbClr val="FFFFFF"/>
                </a:solidFill>
                <a:latin typeface="Arial"/>
                <a:cs typeface="Arial"/>
              </a:rPr>
              <a:t>Sal</a:t>
            </a:r>
            <a:r>
              <a:rPr sz="1600" b="1" spc="-175" dirty="0">
                <a:solidFill>
                  <a:srgbClr val="FFFFFF"/>
                </a:solidFill>
                <a:latin typeface="Arial"/>
                <a:cs typeface="Arial"/>
              </a:rPr>
              <a:t>es</a:t>
            </a:r>
            <a:endParaRPr sz="1600">
              <a:latin typeface="Arial"/>
              <a:cs typeface="Arial"/>
            </a:endParaRPr>
          </a:p>
        </p:txBody>
      </p:sp>
      <p:sp>
        <p:nvSpPr>
          <p:cNvPr id="14" name="object 14"/>
          <p:cNvSpPr txBox="1"/>
          <p:nvPr/>
        </p:nvSpPr>
        <p:spPr>
          <a:xfrm>
            <a:off x="4931790" y="2086178"/>
            <a:ext cx="929640" cy="269240"/>
          </a:xfrm>
          <a:prstGeom prst="rect">
            <a:avLst/>
          </a:prstGeom>
        </p:spPr>
        <p:txBody>
          <a:bodyPr vert="horz" wrap="square" lIns="0" tIns="12065" rIns="0" bIns="0" rtlCol="0">
            <a:spAutoFit/>
          </a:bodyPr>
          <a:lstStyle/>
          <a:p>
            <a:pPr marL="12700">
              <a:lnSpc>
                <a:spcPct val="100000"/>
              </a:lnSpc>
              <a:spcBef>
                <a:spcPts val="95"/>
              </a:spcBef>
            </a:pPr>
            <a:r>
              <a:rPr sz="1600" b="1" spc="-150" dirty="0">
                <a:solidFill>
                  <a:srgbClr val="FFFFFF"/>
                </a:solidFill>
                <a:latin typeface="Arial"/>
                <a:cs typeface="Arial"/>
              </a:rPr>
              <a:t>Commerce</a:t>
            </a:r>
            <a:endParaRPr sz="1600">
              <a:latin typeface="Arial"/>
              <a:cs typeface="Arial"/>
            </a:endParaRPr>
          </a:p>
        </p:txBody>
      </p:sp>
      <p:sp>
        <p:nvSpPr>
          <p:cNvPr id="15" name="object 15"/>
          <p:cNvSpPr txBox="1"/>
          <p:nvPr/>
        </p:nvSpPr>
        <p:spPr>
          <a:xfrm>
            <a:off x="2649982" y="2100833"/>
            <a:ext cx="892175" cy="269240"/>
          </a:xfrm>
          <a:prstGeom prst="rect">
            <a:avLst/>
          </a:prstGeom>
        </p:spPr>
        <p:txBody>
          <a:bodyPr vert="horz" wrap="square" lIns="0" tIns="12065" rIns="0" bIns="0" rtlCol="0">
            <a:spAutoFit/>
          </a:bodyPr>
          <a:lstStyle/>
          <a:p>
            <a:pPr marL="12700">
              <a:lnSpc>
                <a:spcPct val="100000"/>
              </a:lnSpc>
              <a:spcBef>
                <a:spcPts val="95"/>
              </a:spcBef>
            </a:pPr>
            <a:r>
              <a:rPr sz="1600" b="1" spc="-60" dirty="0">
                <a:solidFill>
                  <a:srgbClr val="FFFFFF"/>
                </a:solidFill>
                <a:latin typeface="Arial"/>
                <a:cs typeface="Arial"/>
              </a:rPr>
              <a:t>Mar</a:t>
            </a:r>
            <a:r>
              <a:rPr sz="1600" b="1" spc="-105" dirty="0">
                <a:solidFill>
                  <a:srgbClr val="FFFFFF"/>
                </a:solidFill>
                <a:latin typeface="Arial"/>
                <a:cs typeface="Arial"/>
              </a:rPr>
              <a:t>ke</a:t>
            </a:r>
            <a:r>
              <a:rPr sz="1600" b="1" spc="-95" dirty="0">
                <a:solidFill>
                  <a:srgbClr val="FFFFFF"/>
                </a:solidFill>
                <a:latin typeface="Arial"/>
                <a:cs typeface="Arial"/>
              </a:rPr>
              <a:t>ting</a:t>
            </a:r>
            <a:endParaRPr sz="1600">
              <a:latin typeface="Arial"/>
              <a:cs typeface="Arial"/>
            </a:endParaRPr>
          </a:p>
        </p:txBody>
      </p:sp>
      <p:sp>
        <p:nvSpPr>
          <p:cNvPr id="16" name="object 16"/>
          <p:cNvSpPr txBox="1"/>
          <p:nvPr/>
        </p:nvSpPr>
        <p:spPr>
          <a:xfrm>
            <a:off x="9685781" y="2086178"/>
            <a:ext cx="630555" cy="269240"/>
          </a:xfrm>
          <a:prstGeom prst="rect">
            <a:avLst/>
          </a:prstGeom>
        </p:spPr>
        <p:txBody>
          <a:bodyPr vert="horz" wrap="square" lIns="0" tIns="12065" rIns="0" bIns="0" rtlCol="0">
            <a:spAutoFit/>
          </a:bodyPr>
          <a:lstStyle/>
          <a:p>
            <a:pPr marL="12700">
              <a:lnSpc>
                <a:spcPct val="100000"/>
              </a:lnSpc>
              <a:spcBef>
                <a:spcPts val="95"/>
              </a:spcBef>
            </a:pPr>
            <a:r>
              <a:rPr sz="1600" b="1" spc="-140" dirty="0">
                <a:solidFill>
                  <a:srgbClr val="FFFFFF"/>
                </a:solidFill>
                <a:latin typeface="Arial"/>
                <a:cs typeface="Arial"/>
              </a:rPr>
              <a:t>Service</a:t>
            </a:r>
            <a:endParaRPr sz="1600">
              <a:latin typeface="Arial"/>
              <a:cs typeface="Arial"/>
            </a:endParaRPr>
          </a:p>
        </p:txBody>
      </p:sp>
      <p:sp>
        <p:nvSpPr>
          <p:cNvPr id="17" name="object 17"/>
          <p:cNvSpPr/>
          <p:nvPr/>
        </p:nvSpPr>
        <p:spPr>
          <a:xfrm>
            <a:off x="4247388" y="2046732"/>
            <a:ext cx="0" cy="398145"/>
          </a:xfrm>
          <a:custGeom>
            <a:avLst/>
            <a:gdLst/>
            <a:ahLst/>
            <a:cxnLst/>
            <a:rect l="l" t="t" r="r" b="b"/>
            <a:pathLst>
              <a:path h="398144">
                <a:moveTo>
                  <a:pt x="0" y="0"/>
                </a:moveTo>
                <a:lnTo>
                  <a:pt x="0" y="397763"/>
                </a:lnTo>
              </a:path>
            </a:pathLst>
          </a:custGeom>
          <a:ln w="12192">
            <a:solidFill>
              <a:srgbClr val="FFFFFF"/>
            </a:solidFill>
          </a:ln>
        </p:spPr>
        <p:txBody>
          <a:bodyPr wrap="square" lIns="0" tIns="0" rIns="0" bIns="0" rtlCol="0"/>
          <a:lstStyle/>
          <a:p>
            <a:endParaRPr/>
          </a:p>
        </p:txBody>
      </p:sp>
      <p:sp>
        <p:nvSpPr>
          <p:cNvPr id="18" name="object 18"/>
          <p:cNvSpPr/>
          <p:nvPr/>
        </p:nvSpPr>
        <p:spPr>
          <a:xfrm>
            <a:off x="6547104" y="2046732"/>
            <a:ext cx="0" cy="398145"/>
          </a:xfrm>
          <a:custGeom>
            <a:avLst/>
            <a:gdLst/>
            <a:ahLst/>
            <a:cxnLst/>
            <a:rect l="l" t="t" r="r" b="b"/>
            <a:pathLst>
              <a:path h="398144">
                <a:moveTo>
                  <a:pt x="0" y="0"/>
                </a:moveTo>
                <a:lnTo>
                  <a:pt x="0" y="397763"/>
                </a:lnTo>
              </a:path>
            </a:pathLst>
          </a:custGeom>
          <a:ln w="12192">
            <a:solidFill>
              <a:srgbClr val="FFFFFF"/>
            </a:solidFill>
          </a:ln>
        </p:spPr>
        <p:txBody>
          <a:bodyPr wrap="square" lIns="0" tIns="0" rIns="0" bIns="0" rtlCol="0"/>
          <a:lstStyle/>
          <a:p>
            <a:endParaRPr/>
          </a:p>
        </p:txBody>
      </p:sp>
      <p:sp>
        <p:nvSpPr>
          <p:cNvPr id="19" name="object 19"/>
          <p:cNvSpPr/>
          <p:nvPr/>
        </p:nvSpPr>
        <p:spPr>
          <a:xfrm>
            <a:off x="8849868" y="2046732"/>
            <a:ext cx="0" cy="398145"/>
          </a:xfrm>
          <a:custGeom>
            <a:avLst/>
            <a:gdLst/>
            <a:ahLst/>
            <a:cxnLst/>
            <a:rect l="l" t="t" r="r" b="b"/>
            <a:pathLst>
              <a:path h="398144">
                <a:moveTo>
                  <a:pt x="0" y="0"/>
                </a:moveTo>
                <a:lnTo>
                  <a:pt x="0" y="397763"/>
                </a:lnTo>
              </a:path>
            </a:pathLst>
          </a:custGeom>
          <a:ln w="12192">
            <a:solidFill>
              <a:srgbClr val="FFFFFF"/>
            </a:solidFill>
          </a:ln>
        </p:spPr>
        <p:txBody>
          <a:bodyPr wrap="square" lIns="0" tIns="0" rIns="0" bIns="0" rtlCol="0"/>
          <a:lstStyle/>
          <a:p>
            <a:endParaRPr/>
          </a:p>
        </p:txBody>
      </p:sp>
      <p:sp>
        <p:nvSpPr>
          <p:cNvPr id="20" name="object 20"/>
          <p:cNvSpPr txBox="1"/>
          <p:nvPr/>
        </p:nvSpPr>
        <p:spPr>
          <a:xfrm>
            <a:off x="5709284" y="1435354"/>
            <a:ext cx="1557020" cy="269240"/>
          </a:xfrm>
          <a:prstGeom prst="rect">
            <a:avLst/>
          </a:prstGeom>
        </p:spPr>
        <p:txBody>
          <a:bodyPr vert="horz" wrap="square" lIns="0" tIns="12065" rIns="0" bIns="0" rtlCol="0">
            <a:spAutoFit/>
          </a:bodyPr>
          <a:lstStyle/>
          <a:p>
            <a:pPr marL="12700">
              <a:lnSpc>
                <a:spcPct val="100000"/>
              </a:lnSpc>
              <a:spcBef>
                <a:spcPts val="95"/>
              </a:spcBef>
            </a:pPr>
            <a:r>
              <a:rPr sz="1600" b="1" spc="-105" dirty="0">
                <a:solidFill>
                  <a:srgbClr val="FFFFFF"/>
                </a:solidFill>
                <a:latin typeface="Arial"/>
                <a:cs typeface="Arial"/>
              </a:rPr>
              <a:t>Industry</a:t>
            </a:r>
            <a:r>
              <a:rPr sz="1600" b="1" spc="-90" dirty="0">
                <a:solidFill>
                  <a:srgbClr val="FFFFFF"/>
                </a:solidFill>
                <a:latin typeface="Arial"/>
                <a:cs typeface="Arial"/>
              </a:rPr>
              <a:t> </a:t>
            </a:r>
            <a:r>
              <a:rPr sz="1600" b="1" spc="-130" dirty="0">
                <a:solidFill>
                  <a:srgbClr val="FFFFFF"/>
                </a:solidFill>
                <a:latin typeface="Arial"/>
                <a:cs typeface="Arial"/>
              </a:rPr>
              <a:t>Solutions</a:t>
            </a:r>
            <a:endParaRPr sz="1600">
              <a:latin typeface="Arial"/>
              <a:cs typeface="Arial"/>
            </a:endParaRPr>
          </a:p>
        </p:txBody>
      </p:sp>
      <p:sp>
        <p:nvSpPr>
          <p:cNvPr id="21" name="object 21"/>
          <p:cNvSpPr/>
          <p:nvPr/>
        </p:nvSpPr>
        <p:spPr>
          <a:xfrm>
            <a:off x="550163" y="5035296"/>
            <a:ext cx="1397635" cy="943610"/>
          </a:xfrm>
          <a:custGeom>
            <a:avLst/>
            <a:gdLst/>
            <a:ahLst/>
            <a:cxnLst/>
            <a:rect l="l" t="t" r="r" b="b"/>
            <a:pathLst>
              <a:path w="1397635" h="943610">
                <a:moveTo>
                  <a:pt x="0" y="943355"/>
                </a:moveTo>
                <a:lnTo>
                  <a:pt x="1397508" y="943355"/>
                </a:lnTo>
                <a:lnTo>
                  <a:pt x="1397508" y="0"/>
                </a:lnTo>
                <a:lnTo>
                  <a:pt x="0" y="0"/>
                </a:lnTo>
                <a:lnTo>
                  <a:pt x="0" y="943355"/>
                </a:lnTo>
                <a:close/>
              </a:path>
            </a:pathLst>
          </a:custGeom>
          <a:solidFill>
            <a:srgbClr val="4E5052"/>
          </a:solidFill>
        </p:spPr>
        <p:txBody>
          <a:bodyPr wrap="square" lIns="0" tIns="0" rIns="0" bIns="0" rtlCol="0"/>
          <a:lstStyle/>
          <a:p>
            <a:endParaRPr/>
          </a:p>
        </p:txBody>
      </p:sp>
      <p:sp>
        <p:nvSpPr>
          <p:cNvPr id="22" name="object 22"/>
          <p:cNvSpPr txBox="1"/>
          <p:nvPr/>
        </p:nvSpPr>
        <p:spPr>
          <a:xfrm>
            <a:off x="866343" y="5590438"/>
            <a:ext cx="760730" cy="269240"/>
          </a:xfrm>
          <a:prstGeom prst="rect">
            <a:avLst/>
          </a:prstGeom>
        </p:spPr>
        <p:txBody>
          <a:bodyPr vert="horz" wrap="square" lIns="0" tIns="12065" rIns="0" bIns="0" rtlCol="0">
            <a:spAutoFit/>
          </a:bodyPr>
          <a:lstStyle/>
          <a:p>
            <a:pPr marL="12700">
              <a:lnSpc>
                <a:spcPct val="100000"/>
              </a:lnSpc>
              <a:spcBef>
                <a:spcPts val="95"/>
              </a:spcBef>
            </a:pPr>
            <a:r>
              <a:rPr sz="1600" b="1" spc="-125" dirty="0">
                <a:solidFill>
                  <a:srgbClr val="FFFFFF"/>
                </a:solidFill>
                <a:latin typeface="Arial"/>
                <a:cs typeface="Arial"/>
              </a:rPr>
              <a:t>Pl</a:t>
            </a:r>
            <a:r>
              <a:rPr sz="1600" b="1" spc="-150" dirty="0">
                <a:solidFill>
                  <a:srgbClr val="FFFFFF"/>
                </a:solidFill>
                <a:latin typeface="Arial"/>
                <a:cs typeface="Arial"/>
              </a:rPr>
              <a:t>a</a:t>
            </a:r>
            <a:r>
              <a:rPr sz="1600" b="1" spc="-5" dirty="0">
                <a:solidFill>
                  <a:srgbClr val="FFFFFF"/>
                </a:solidFill>
                <a:latin typeface="Arial"/>
                <a:cs typeface="Arial"/>
              </a:rPr>
              <a:t>t</a:t>
            </a:r>
            <a:r>
              <a:rPr sz="1600" b="1" spc="-35" dirty="0">
                <a:solidFill>
                  <a:srgbClr val="FFFFFF"/>
                </a:solidFill>
                <a:latin typeface="Arial"/>
                <a:cs typeface="Arial"/>
              </a:rPr>
              <a:t>f</a:t>
            </a:r>
            <a:r>
              <a:rPr sz="1600" b="1" spc="-100" dirty="0">
                <a:solidFill>
                  <a:srgbClr val="FFFFFF"/>
                </a:solidFill>
                <a:latin typeface="Arial"/>
                <a:cs typeface="Arial"/>
              </a:rPr>
              <a:t>orm</a:t>
            </a:r>
            <a:endParaRPr sz="1600">
              <a:latin typeface="Arial"/>
              <a:cs typeface="Arial"/>
            </a:endParaRPr>
          </a:p>
        </p:txBody>
      </p:sp>
      <p:sp>
        <p:nvSpPr>
          <p:cNvPr id="23" name="object 23"/>
          <p:cNvSpPr/>
          <p:nvPr/>
        </p:nvSpPr>
        <p:spPr>
          <a:xfrm>
            <a:off x="1013460" y="5186171"/>
            <a:ext cx="546100" cy="338455"/>
          </a:xfrm>
          <a:custGeom>
            <a:avLst/>
            <a:gdLst/>
            <a:ahLst/>
            <a:cxnLst/>
            <a:rect l="l" t="t" r="r" b="b"/>
            <a:pathLst>
              <a:path w="546100" h="338454">
                <a:moveTo>
                  <a:pt x="334264" y="239902"/>
                </a:moveTo>
                <a:lnTo>
                  <a:pt x="141706" y="239902"/>
                </a:lnTo>
                <a:lnTo>
                  <a:pt x="146456" y="267461"/>
                </a:lnTo>
                <a:lnTo>
                  <a:pt x="161328" y="296108"/>
                </a:lnTo>
                <a:lnTo>
                  <a:pt x="182435" y="318515"/>
                </a:lnTo>
                <a:lnTo>
                  <a:pt x="208428" y="333113"/>
                </a:lnTo>
                <a:lnTo>
                  <a:pt x="237959" y="338327"/>
                </a:lnTo>
                <a:lnTo>
                  <a:pt x="267503" y="333113"/>
                </a:lnTo>
                <a:lnTo>
                  <a:pt x="293476" y="318515"/>
                </a:lnTo>
                <a:lnTo>
                  <a:pt x="314560" y="296108"/>
                </a:lnTo>
                <a:lnTo>
                  <a:pt x="329438" y="267461"/>
                </a:lnTo>
                <a:lnTo>
                  <a:pt x="334264" y="239902"/>
                </a:lnTo>
                <a:close/>
              </a:path>
              <a:path w="546100" h="338454">
                <a:moveTo>
                  <a:pt x="543929" y="239902"/>
                </a:moveTo>
                <a:lnTo>
                  <a:pt x="442087" y="239902"/>
                </a:lnTo>
                <a:lnTo>
                  <a:pt x="454406" y="274446"/>
                </a:lnTo>
                <a:lnTo>
                  <a:pt x="462299" y="282072"/>
                </a:lnTo>
                <a:lnTo>
                  <a:pt x="471360" y="287829"/>
                </a:lnTo>
                <a:lnTo>
                  <a:pt x="481373" y="291466"/>
                </a:lnTo>
                <a:lnTo>
                  <a:pt x="492125" y="292734"/>
                </a:lnTo>
                <a:lnTo>
                  <a:pt x="512962" y="287829"/>
                </a:lnTo>
                <a:lnTo>
                  <a:pt x="529955" y="274446"/>
                </a:lnTo>
                <a:lnTo>
                  <a:pt x="541399" y="254587"/>
                </a:lnTo>
                <a:lnTo>
                  <a:pt x="543929" y="239902"/>
                </a:lnTo>
                <a:close/>
              </a:path>
              <a:path w="546100" h="338454">
                <a:moveTo>
                  <a:pt x="53454" y="161416"/>
                </a:moveTo>
                <a:lnTo>
                  <a:pt x="32645" y="166322"/>
                </a:lnTo>
                <a:lnTo>
                  <a:pt x="15654" y="179704"/>
                </a:lnTo>
                <a:lnTo>
                  <a:pt x="4199" y="199564"/>
                </a:lnTo>
                <a:lnTo>
                  <a:pt x="0" y="223900"/>
                </a:lnTo>
                <a:lnTo>
                  <a:pt x="4199" y="248183"/>
                </a:lnTo>
                <a:lnTo>
                  <a:pt x="15654" y="268049"/>
                </a:lnTo>
                <a:lnTo>
                  <a:pt x="32645" y="281461"/>
                </a:lnTo>
                <a:lnTo>
                  <a:pt x="53454" y="286384"/>
                </a:lnTo>
                <a:lnTo>
                  <a:pt x="64224" y="285116"/>
                </a:lnTo>
                <a:lnTo>
                  <a:pt x="74283" y="281461"/>
                </a:lnTo>
                <a:lnTo>
                  <a:pt x="83331" y="275722"/>
                </a:lnTo>
                <a:lnTo>
                  <a:pt x="91236" y="268096"/>
                </a:lnTo>
                <a:lnTo>
                  <a:pt x="101206" y="239902"/>
                </a:lnTo>
                <a:lnTo>
                  <a:pt x="543929" y="239902"/>
                </a:lnTo>
                <a:lnTo>
                  <a:pt x="545592" y="230250"/>
                </a:lnTo>
                <a:lnTo>
                  <a:pt x="542419" y="211835"/>
                </a:lnTo>
                <a:lnTo>
                  <a:pt x="102615" y="211835"/>
                </a:lnTo>
                <a:lnTo>
                  <a:pt x="91236" y="179704"/>
                </a:lnTo>
                <a:lnTo>
                  <a:pt x="83331" y="172079"/>
                </a:lnTo>
                <a:lnTo>
                  <a:pt x="74255" y="166322"/>
                </a:lnTo>
                <a:lnTo>
                  <a:pt x="64224" y="162685"/>
                </a:lnTo>
                <a:lnTo>
                  <a:pt x="53454" y="161416"/>
                </a:lnTo>
                <a:close/>
              </a:path>
              <a:path w="546100" h="338454">
                <a:moveTo>
                  <a:pt x="150071" y="113283"/>
                </a:moveTo>
                <a:lnTo>
                  <a:pt x="125526" y="113283"/>
                </a:lnTo>
                <a:lnTo>
                  <a:pt x="160947" y="149097"/>
                </a:lnTo>
                <a:lnTo>
                  <a:pt x="146456" y="177037"/>
                </a:lnTo>
                <a:lnTo>
                  <a:pt x="140462" y="211835"/>
                </a:lnTo>
                <a:lnTo>
                  <a:pt x="335406" y="211835"/>
                </a:lnTo>
                <a:lnTo>
                  <a:pt x="329438" y="177037"/>
                </a:lnTo>
                <a:lnTo>
                  <a:pt x="319405" y="157733"/>
                </a:lnTo>
                <a:lnTo>
                  <a:pt x="336446" y="143001"/>
                </a:lnTo>
                <a:lnTo>
                  <a:pt x="309499" y="143001"/>
                </a:lnTo>
                <a:lnTo>
                  <a:pt x="303169" y="136270"/>
                </a:lnTo>
                <a:lnTo>
                  <a:pt x="172745" y="136270"/>
                </a:lnTo>
                <a:lnTo>
                  <a:pt x="150071" y="113283"/>
                </a:lnTo>
                <a:close/>
              </a:path>
              <a:path w="546100" h="338454">
                <a:moveTo>
                  <a:pt x="492125" y="167766"/>
                </a:moveTo>
                <a:lnTo>
                  <a:pt x="454406" y="186054"/>
                </a:lnTo>
                <a:lnTo>
                  <a:pt x="445262" y="211835"/>
                </a:lnTo>
                <a:lnTo>
                  <a:pt x="542419" y="211835"/>
                </a:lnTo>
                <a:lnTo>
                  <a:pt x="541399" y="205914"/>
                </a:lnTo>
                <a:lnTo>
                  <a:pt x="529955" y="186054"/>
                </a:lnTo>
                <a:lnTo>
                  <a:pt x="512962" y="172672"/>
                </a:lnTo>
                <a:lnTo>
                  <a:pt x="492125" y="167766"/>
                </a:lnTo>
                <a:close/>
              </a:path>
              <a:path w="546100" h="338454">
                <a:moveTo>
                  <a:pt x="446944" y="134238"/>
                </a:moveTo>
                <a:lnTo>
                  <a:pt x="346583" y="134238"/>
                </a:lnTo>
                <a:lnTo>
                  <a:pt x="348234" y="137032"/>
                </a:lnTo>
                <a:lnTo>
                  <a:pt x="358350" y="146812"/>
                </a:lnTo>
                <a:lnTo>
                  <a:pt x="370041" y="154219"/>
                </a:lnTo>
                <a:lnTo>
                  <a:pt x="382916" y="158892"/>
                </a:lnTo>
                <a:lnTo>
                  <a:pt x="396748" y="160527"/>
                </a:lnTo>
                <a:lnTo>
                  <a:pt x="423515" y="154209"/>
                </a:lnTo>
                <a:lnTo>
                  <a:pt x="445341" y="137017"/>
                </a:lnTo>
                <a:lnTo>
                  <a:pt x="446944" y="134238"/>
                </a:lnTo>
                <a:close/>
              </a:path>
              <a:path w="546100" h="338454">
                <a:moveTo>
                  <a:pt x="396748" y="0"/>
                </a:moveTo>
                <a:lnTo>
                  <a:pt x="369992" y="6308"/>
                </a:lnTo>
                <a:lnTo>
                  <a:pt x="348154" y="23510"/>
                </a:lnTo>
                <a:lnTo>
                  <a:pt x="333436" y="49023"/>
                </a:lnTo>
                <a:lnTo>
                  <a:pt x="328041" y="80263"/>
                </a:lnTo>
                <a:lnTo>
                  <a:pt x="328394" y="88449"/>
                </a:lnTo>
                <a:lnTo>
                  <a:pt x="329438" y="96408"/>
                </a:lnTo>
                <a:lnTo>
                  <a:pt x="331148" y="104106"/>
                </a:lnTo>
                <a:lnTo>
                  <a:pt x="333502" y="111505"/>
                </a:lnTo>
                <a:lnTo>
                  <a:pt x="337566" y="118617"/>
                </a:lnTo>
                <a:lnTo>
                  <a:pt x="309499" y="143001"/>
                </a:lnTo>
                <a:lnTo>
                  <a:pt x="336446" y="143001"/>
                </a:lnTo>
                <a:lnTo>
                  <a:pt x="346583" y="134238"/>
                </a:lnTo>
                <a:lnTo>
                  <a:pt x="446944" y="134238"/>
                </a:lnTo>
                <a:lnTo>
                  <a:pt x="460058" y="111505"/>
                </a:lnTo>
                <a:lnTo>
                  <a:pt x="465455" y="80263"/>
                </a:lnTo>
                <a:lnTo>
                  <a:pt x="460059" y="49023"/>
                </a:lnTo>
                <a:lnTo>
                  <a:pt x="445341" y="23510"/>
                </a:lnTo>
                <a:lnTo>
                  <a:pt x="423503" y="6308"/>
                </a:lnTo>
                <a:lnTo>
                  <a:pt x="396748" y="0"/>
                </a:lnTo>
                <a:close/>
              </a:path>
              <a:path w="546100" h="338454">
                <a:moveTo>
                  <a:pt x="237959" y="106171"/>
                </a:moveTo>
                <a:lnTo>
                  <a:pt x="194904" y="117637"/>
                </a:lnTo>
                <a:lnTo>
                  <a:pt x="172745" y="136270"/>
                </a:lnTo>
                <a:lnTo>
                  <a:pt x="303169" y="136270"/>
                </a:lnTo>
                <a:lnTo>
                  <a:pt x="267504" y="111410"/>
                </a:lnTo>
                <a:lnTo>
                  <a:pt x="237959" y="106171"/>
                </a:lnTo>
                <a:close/>
              </a:path>
              <a:path w="546100" h="338454">
                <a:moveTo>
                  <a:pt x="105371" y="22986"/>
                </a:moveTo>
                <a:lnTo>
                  <a:pt x="89171" y="26800"/>
                </a:lnTo>
                <a:lnTo>
                  <a:pt x="75942" y="37210"/>
                </a:lnTo>
                <a:lnTo>
                  <a:pt x="67024" y="52669"/>
                </a:lnTo>
                <a:lnTo>
                  <a:pt x="63753" y="71627"/>
                </a:lnTo>
                <a:lnTo>
                  <a:pt x="67024" y="90533"/>
                </a:lnTo>
                <a:lnTo>
                  <a:pt x="75942" y="105997"/>
                </a:lnTo>
                <a:lnTo>
                  <a:pt x="89171" y="116437"/>
                </a:lnTo>
                <a:lnTo>
                  <a:pt x="105371" y="120268"/>
                </a:lnTo>
                <a:lnTo>
                  <a:pt x="111112" y="120268"/>
                </a:lnTo>
                <a:lnTo>
                  <a:pt x="116586" y="118871"/>
                </a:lnTo>
                <a:lnTo>
                  <a:pt x="121591" y="116437"/>
                </a:lnTo>
                <a:lnTo>
                  <a:pt x="125526" y="113283"/>
                </a:lnTo>
                <a:lnTo>
                  <a:pt x="150071" y="113283"/>
                </a:lnTo>
                <a:lnTo>
                  <a:pt x="136918" y="99948"/>
                </a:lnTo>
                <a:lnTo>
                  <a:pt x="146977" y="71627"/>
                </a:lnTo>
                <a:lnTo>
                  <a:pt x="143707" y="52669"/>
                </a:lnTo>
                <a:lnTo>
                  <a:pt x="134789" y="37210"/>
                </a:lnTo>
                <a:lnTo>
                  <a:pt x="121564" y="26800"/>
                </a:lnTo>
                <a:lnTo>
                  <a:pt x="105371" y="22986"/>
                </a:lnTo>
                <a:close/>
              </a:path>
            </a:pathLst>
          </a:custGeom>
          <a:solidFill>
            <a:srgbClr val="FFFFFF"/>
          </a:solidFill>
        </p:spPr>
        <p:txBody>
          <a:bodyPr wrap="square" lIns="0" tIns="0" rIns="0" bIns="0" rtlCol="0"/>
          <a:lstStyle/>
          <a:p>
            <a:endParaRPr/>
          </a:p>
        </p:txBody>
      </p:sp>
      <p:sp>
        <p:nvSpPr>
          <p:cNvPr id="24" name="object 24"/>
          <p:cNvSpPr/>
          <p:nvPr/>
        </p:nvSpPr>
        <p:spPr>
          <a:xfrm>
            <a:off x="1978151" y="5035296"/>
            <a:ext cx="9139555" cy="452755"/>
          </a:xfrm>
          <a:custGeom>
            <a:avLst/>
            <a:gdLst/>
            <a:ahLst/>
            <a:cxnLst/>
            <a:rect l="l" t="t" r="r" b="b"/>
            <a:pathLst>
              <a:path w="9139555" h="452754">
                <a:moveTo>
                  <a:pt x="0" y="452627"/>
                </a:moveTo>
                <a:lnTo>
                  <a:pt x="9139428" y="452627"/>
                </a:lnTo>
                <a:lnTo>
                  <a:pt x="9139428" y="0"/>
                </a:lnTo>
                <a:lnTo>
                  <a:pt x="0" y="0"/>
                </a:lnTo>
                <a:lnTo>
                  <a:pt x="0" y="452627"/>
                </a:lnTo>
                <a:close/>
              </a:path>
            </a:pathLst>
          </a:custGeom>
          <a:solidFill>
            <a:srgbClr val="8EACBE"/>
          </a:solidFill>
        </p:spPr>
        <p:txBody>
          <a:bodyPr wrap="square" lIns="0" tIns="0" rIns="0" bIns="0" rtlCol="0"/>
          <a:lstStyle/>
          <a:p>
            <a:endParaRPr/>
          </a:p>
        </p:txBody>
      </p:sp>
      <p:sp>
        <p:nvSpPr>
          <p:cNvPr id="25" name="object 25"/>
          <p:cNvSpPr/>
          <p:nvPr/>
        </p:nvSpPr>
        <p:spPr>
          <a:xfrm>
            <a:off x="1981326" y="5039513"/>
            <a:ext cx="9136380" cy="421005"/>
          </a:xfrm>
          <a:custGeom>
            <a:avLst/>
            <a:gdLst/>
            <a:ahLst/>
            <a:cxnLst/>
            <a:rect l="l" t="t" r="r" b="b"/>
            <a:pathLst>
              <a:path w="9136380" h="421004">
                <a:moveTo>
                  <a:pt x="0" y="420624"/>
                </a:moveTo>
                <a:lnTo>
                  <a:pt x="9136380" y="420624"/>
                </a:lnTo>
                <a:lnTo>
                  <a:pt x="9136380" y="0"/>
                </a:lnTo>
                <a:lnTo>
                  <a:pt x="0" y="0"/>
                </a:lnTo>
                <a:lnTo>
                  <a:pt x="0" y="420624"/>
                </a:lnTo>
                <a:close/>
              </a:path>
            </a:pathLst>
          </a:custGeom>
          <a:solidFill>
            <a:srgbClr val="A42541"/>
          </a:solidFill>
        </p:spPr>
        <p:txBody>
          <a:bodyPr wrap="square" lIns="0" tIns="0" rIns="0" bIns="0" rtlCol="0"/>
          <a:lstStyle/>
          <a:p>
            <a:endParaRPr/>
          </a:p>
        </p:txBody>
      </p:sp>
      <p:sp>
        <p:nvSpPr>
          <p:cNvPr id="26" name="object 26"/>
          <p:cNvSpPr txBox="1"/>
          <p:nvPr/>
        </p:nvSpPr>
        <p:spPr>
          <a:xfrm>
            <a:off x="5954522" y="5117724"/>
            <a:ext cx="1783586" cy="230191"/>
          </a:xfrm>
          <a:prstGeom prst="rect">
            <a:avLst/>
          </a:prstGeom>
        </p:spPr>
        <p:txBody>
          <a:bodyPr vert="horz" wrap="square" lIns="0" tIns="37465" rIns="0" bIns="0" rtlCol="0">
            <a:spAutoFit/>
          </a:bodyPr>
          <a:lstStyle/>
          <a:p>
            <a:pPr marL="291465" marR="5080" indent="-279400">
              <a:lnSpc>
                <a:spcPts val="1510"/>
              </a:lnSpc>
              <a:spcBef>
                <a:spcPts val="295"/>
              </a:spcBef>
            </a:pPr>
            <a:r>
              <a:rPr sz="1600" b="1" spc="-105" dirty="0" smtClean="0">
                <a:solidFill>
                  <a:srgbClr val="FFFFFF"/>
                </a:solidFill>
                <a:latin typeface="Arial"/>
                <a:cs typeface="Arial"/>
              </a:rPr>
              <a:t>Siebel</a:t>
            </a:r>
            <a:r>
              <a:rPr sz="1600" b="1" spc="-95" dirty="0" smtClean="0">
                <a:solidFill>
                  <a:srgbClr val="FFFFFF"/>
                </a:solidFill>
                <a:latin typeface="Arial"/>
                <a:cs typeface="Arial"/>
              </a:rPr>
              <a:t> </a:t>
            </a:r>
            <a:r>
              <a:rPr sz="1600" b="1" spc="-150" dirty="0">
                <a:solidFill>
                  <a:srgbClr val="FFFFFF"/>
                </a:solidFill>
                <a:latin typeface="Arial"/>
                <a:cs typeface="Arial"/>
              </a:rPr>
              <a:t>CRM</a:t>
            </a:r>
            <a:endParaRPr sz="1600" dirty="0">
              <a:latin typeface="Arial"/>
              <a:cs typeface="Arial"/>
            </a:endParaRPr>
          </a:p>
        </p:txBody>
      </p:sp>
      <p:sp>
        <p:nvSpPr>
          <p:cNvPr id="27" name="object 27"/>
          <p:cNvSpPr/>
          <p:nvPr/>
        </p:nvSpPr>
        <p:spPr>
          <a:xfrm>
            <a:off x="550163" y="3918203"/>
            <a:ext cx="1397635" cy="1091565"/>
          </a:xfrm>
          <a:custGeom>
            <a:avLst/>
            <a:gdLst/>
            <a:ahLst/>
            <a:cxnLst/>
            <a:rect l="l" t="t" r="r" b="b"/>
            <a:pathLst>
              <a:path w="1397635" h="1091564">
                <a:moveTo>
                  <a:pt x="0" y="1091184"/>
                </a:moveTo>
                <a:lnTo>
                  <a:pt x="1397508" y="1091184"/>
                </a:lnTo>
                <a:lnTo>
                  <a:pt x="1397508" y="0"/>
                </a:lnTo>
                <a:lnTo>
                  <a:pt x="0" y="0"/>
                </a:lnTo>
                <a:lnTo>
                  <a:pt x="0" y="1091184"/>
                </a:lnTo>
                <a:close/>
              </a:path>
            </a:pathLst>
          </a:custGeom>
          <a:solidFill>
            <a:srgbClr val="4E5052"/>
          </a:solidFill>
        </p:spPr>
        <p:txBody>
          <a:bodyPr wrap="square" lIns="0" tIns="0" rIns="0" bIns="0" rtlCol="0"/>
          <a:lstStyle/>
          <a:p>
            <a:endParaRPr/>
          </a:p>
        </p:txBody>
      </p:sp>
      <p:sp>
        <p:nvSpPr>
          <p:cNvPr id="28" name="object 28"/>
          <p:cNvSpPr txBox="1"/>
          <p:nvPr/>
        </p:nvSpPr>
        <p:spPr>
          <a:xfrm>
            <a:off x="795934" y="4429505"/>
            <a:ext cx="922655" cy="471805"/>
          </a:xfrm>
          <a:prstGeom prst="rect">
            <a:avLst/>
          </a:prstGeom>
        </p:spPr>
        <p:txBody>
          <a:bodyPr vert="horz" wrap="square" lIns="0" tIns="52705" rIns="0" bIns="0" rtlCol="0">
            <a:spAutoFit/>
          </a:bodyPr>
          <a:lstStyle/>
          <a:p>
            <a:pPr marL="263525" marR="5080" indent="-251460">
              <a:lnSpc>
                <a:spcPts val="1600"/>
              </a:lnSpc>
              <a:spcBef>
                <a:spcPts val="415"/>
              </a:spcBef>
            </a:pPr>
            <a:r>
              <a:rPr sz="1600" b="1" spc="-180" dirty="0">
                <a:solidFill>
                  <a:srgbClr val="FFFFFF"/>
                </a:solidFill>
                <a:latin typeface="Arial"/>
                <a:cs typeface="Arial"/>
              </a:rPr>
              <a:t>Con</a:t>
            </a:r>
            <a:r>
              <a:rPr sz="1600" b="1" spc="-175" dirty="0">
                <a:solidFill>
                  <a:srgbClr val="FFFFFF"/>
                </a:solidFill>
                <a:latin typeface="Arial"/>
                <a:cs typeface="Arial"/>
              </a:rPr>
              <a:t>n</a:t>
            </a:r>
            <a:r>
              <a:rPr sz="1600" b="1" spc="-160" dirty="0">
                <a:solidFill>
                  <a:srgbClr val="FFFFFF"/>
                </a:solidFill>
                <a:latin typeface="Arial"/>
                <a:cs typeface="Arial"/>
              </a:rPr>
              <a:t>e</a:t>
            </a:r>
            <a:r>
              <a:rPr sz="1600" b="1" spc="-155" dirty="0">
                <a:solidFill>
                  <a:srgbClr val="FFFFFF"/>
                </a:solidFill>
                <a:latin typeface="Arial"/>
                <a:cs typeface="Arial"/>
              </a:rPr>
              <a:t>c</a:t>
            </a:r>
            <a:r>
              <a:rPr sz="1600" b="1" spc="-5" dirty="0">
                <a:solidFill>
                  <a:srgbClr val="FFFFFF"/>
                </a:solidFill>
                <a:latin typeface="Arial"/>
                <a:cs typeface="Arial"/>
              </a:rPr>
              <a:t>t</a:t>
            </a:r>
            <a:r>
              <a:rPr sz="1600" b="1" spc="-85" dirty="0">
                <a:solidFill>
                  <a:srgbClr val="FFFFFF"/>
                </a:solidFill>
                <a:latin typeface="Arial"/>
                <a:cs typeface="Arial"/>
              </a:rPr>
              <a:t>ed  </a:t>
            </a:r>
            <a:r>
              <a:rPr sz="1600" b="1" spc="-95" dirty="0">
                <a:solidFill>
                  <a:srgbClr val="FFFFFF"/>
                </a:solidFill>
                <a:latin typeface="Arial"/>
                <a:cs typeface="Arial"/>
              </a:rPr>
              <a:t>Data</a:t>
            </a:r>
            <a:endParaRPr sz="1600">
              <a:latin typeface="Arial"/>
              <a:cs typeface="Arial"/>
            </a:endParaRPr>
          </a:p>
        </p:txBody>
      </p:sp>
      <p:sp>
        <p:nvSpPr>
          <p:cNvPr id="29" name="object 29"/>
          <p:cNvSpPr/>
          <p:nvPr/>
        </p:nvSpPr>
        <p:spPr>
          <a:xfrm>
            <a:off x="938783" y="3915155"/>
            <a:ext cx="633984" cy="652272"/>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1978151" y="3915155"/>
            <a:ext cx="9139555" cy="1094740"/>
          </a:xfrm>
          <a:custGeom>
            <a:avLst/>
            <a:gdLst/>
            <a:ahLst/>
            <a:cxnLst/>
            <a:rect l="l" t="t" r="r" b="b"/>
            <a:pathLst>
              <a:path w="9139555" h="1094739">
                <a:moveTo>
                  <a:pt x="0" y="1094232"/>
                </a:moveTo>
                <a:lnTo>
                  <a:pt x="9139428" y="1094232"/>
                </a:lnTo>
                <a:lnTo>
                  <a:pt x="9139428" y="0"/>
                </a:lnTo>
                <a:lnTo>
                  <a:pt x="0" y="0"/>
                </a:lnTo>
                <a:lnTo>
                  <a:pt x="0" y="1094232"/>
                </a:lnTo>
                <a:close/>
              </a:path>
            </a:pathLst>
          </a:custGeom>
          <a:solidFill>
            <a:srgbClr val="00AF50"/>
          </a:solidFill>
        </p:spPr>
        <p:txBody>
          <a:bodyPr wrap="square" lIns="0" tIns="0" rIns="0" bIns="0" rtlCol="0"/>
          <a:lstStyle/>
          <a:p>
            <a:endParaRPr/>
          </a:p>
        </p:txBody>
      </p:sp>
      <p:sp>
        <p:nvSpPr>
          <p:cNvPr id="31" name="object 31"/>
          <p:cNvSpPr txBox="1"/>
          <p:nvPr/>
        </p:nvSpPr>
        <p:spPr>
          <a:xfrm>
            <a:off x="3723894" y="4303903"/>
            <a:ext cx="1146175" cy="269240"/>
          </a:xfrm>
          <a:prstGeom prst="rect">
            <a:avLst/>
          </a:prstGeom>
        </p:spPr>
        <p:txBody>
          <a:bodyPr vert="horz" wrap="square" lIns="0" tIns="12065" rIns="0" bIns="0" rtlCol="0">
            <a:spAutoFit/>
          </a:bodyPr>
          <a:lstStyle/>
          <a:p>
            <a:pPr marL="12700">
              <a:lnSpc>
                <a:spcPct val="100000"/>
              </a:lnSpc>
              <a:spcBef>
                <a:spcPts val="95"/>
              </a:spcBef>
            </a:pPr>
            <a:r>
              <a:rPr sz="1600" b="1" spc="-125" dirty="0">
                <a:solidFill>
                  <a:srgbClr val="FFFFFF"/>
                </a:solidFill>
                <a:latin typeface="Arial"/>
                <a:cs typeface="Arial"/>
              </a:rPr>
              <a:t>Transactional</a:t>
            </a:r>
            <a:endParaRPr sz="1600">
              <a:latin typeface="Arial"/>
              <a:cs typeface="Arial"/>
            </a:endParaRPr>
          </a:p>
        </p:txBody>
      </p:sp>
      <p:sp>
        <p:nvSpPr>
          <p:cNvPr id="32" name="object 32"/>
          <p:cNvSpPr txBox="1"/>
          <p:nvPr/>
        </p:nvSpPr>
        <p:spPr>
          <a:xfrm>
            <a:off x="2342514" y="4303903"/>
            <a:ext cx="622935" cy="269240"/>
          </a:xfrm>
          <a:prstGeom prst="rect">
            <a:avLst/>
          </a:prstGeom>
        </p:spPr>
        <p:txBody>
          <a:bodyPr vert="horz" wrap="square" lIns="0" tIns="12065" rIns="0" bIns="0" rtlCol="0">
            <a:spAutoFit/>
          </a:bodyPr>
          <a:lstStyle/>
          <a:p>
            <a:pPr marL="12700">
              <a:lnSpc>
                <a:spcPct val="100000"/>
              </a:lnSpc>
              <a:spcBef>
                <a:spcPts val="95"/>
              </a:spcBef>
            </a:pPr>
            <a:r>
              <a:rPr sz="1600" b="1" spc="-105" dirty="0">
                <a:solidFill>
                  <a:srgbClr val="FFFFFF"/>
                </a:solidFill>
                <a:latin typeface="Arial"/>
                <a:cs typeface="Arial"/>
              </a:rPr>
              <a:t>Ma</a:t>
            </a:r>
            <a:r>
              <a:rPr sz="1600" b="1" spc="-100" dirty="0">
                <a:solidFill>
                  <a:srgbClr val="FFFFFF"/>
                </a:solidFill>
                <a:latin typeface="Arial"/>
                <a:cs typeface="Arial"/>
              </a:rPr>
              <a:t>s</a:t>
            </a:r>
            <a:r>
              <a:rPr sz="1600" b="1" spc="-5" dirty="0">
                <a:solidFill>
                  <a:srgbClr val="FFFFFF"/>
                </a:solidFill>
                <a:latin typeface="Arial"/>
                <a:cs typeface="Arial"/>
              </a:rPr>
              <a:t>t</a:t>
            </a:r>
            <a:r>
              <a:rPr sz="1600" b="1" spc="-80" dirty="0">
                <a:solidFill>
                  <a:srgbClr val="FFFFFF"/>
                </a:solidFill>
                <a:latin typeface="Arial"/>
                <a:cs typeface="Arial"/>
              </a:rPr>
              <a:t>er</a:t>
            </a:r>
            <a:endParaRPr sz="1600">
              <a:latin typeface="Arial"/>
              <a:cs typeface="Arial"/>
            </a:endParaRPr>
          </a:p>
        </p:txBody>
      </p:sp>
      <p:sp>
        <p:nvSpPr>
          <p:cNvPr id="33" name="object 33"/>
          <p:cNvSpPr txBox="1"/>
          <p:nvPr/>
        </p:nvSpPr>
        <p:spPr>
          <a:xfrm>
            <a:off x="6971792" y="4301997"/>
            <a:ext cx="594360" cy="269240"/>
          </a:xfrm>
          <a:prstGeom prst="rect">
            <a:avLst/>
          </a:prstGeom>
        </p:spPr>
        <p:txBody>
          <a:bodyPr vert="horz" wrap="square" lIns="0" tIns="12065" rIns="0" bIns="0" rtlCol="0">
            <a:spAutoFit/>
          </a:bodyPr>
          <a:lstStyle/>
          <a:p>
            <a:pPr marL="12700">
              <a:lnSpc>
                <a:spcPct val="100000"/>
              </a:lnSpc>
              <a:spcBef>
                <a:spcPts val="95"/>
              </a:spcBef>
            </a:pPr>
            <a:r>
              <a:rPr sz="1600" b="1" spc="-160" dirty="0">
                <a:solidFill>
                  <a:srgbClr val="FFFFFF"/>
                </a:solidFill>
                <a:latin typeface="Arial"/>
                <a:cs typeface="Arial"/>
              </a:rPr>
              <a:t>Sensor</a:t>
            </a:r>
            <a:endParaRPr sz="1600">
              <a:latin typeface="Arial"/>
              <a:cs typeface="Arial"/>
            </a:endParaRPr>
          </a:p>
        </p:txBody>
      </p:sp>
      <p:sp>
        <p:nvSpPr>
          <p:cNvPr id="34" name="object 34"/>
          <p:cNvSpPr txBox="1"/>
          <p:nvPr/>
        </p:nvSpPr>
        <p:spPr>
          <a:xfrm>
            <a:off x="5440807" y="4303903"/>
            <a:ext cx="1027430" cy="269240"/>
          </a:xfrm>
          <a:prstGeom prst="rect">
            <a:avLst/>
          </a:prstGeom>
        </p:spPr>
        <p:txBody>
          <a:bodyPr vert="horz" wrap="square" lIns="0" tIns="12065" rIns="0" bIns="0" rtlCol="0">
            <a:spAutoFit/>
          </a:bodyPr>
          <a:lstStyle/>
          <a:p>
            <a:pPr marL="12700">
              <a:lnSpc>
                <a:spcPct val="100000"/>
              </a:lnSpc>
              <a:spcBef>
                <a:spcPts val="95"/>
              </a:spcBef>
            </a:pPr>
            <a:r>
              <a:rPr sz="1600" b="1" spc="-95" dirty="0">
                <a:solidFill>
                  <a:srgbClr val="FFFFFF"/>
                </a:solidFill>
                <a:latin typeface="Arial"/>
                <a:cs typeface="Arial"/>
              </a:rPr>
              <a:t>Operational</a:t>
            </a:r>
            <a:endParaRPr sz="1600">
              <a:latin typeface="Arial"/>
              <a:cs typeface="Arial"/>
            </a:endParaRPr>
          </a:p>
        </p:txBody>
      </p:sp>
      <p:sp>
        <p:nvSpPr>
          <p:cNvPr id="35" name="object 35"/>
          <p:cNvSpPr txBox="1"/>
          <p:nvPr/>
        </p:nvSpPr>
        <p:spPr>
          <a:xfrm>
            <a:off x="9945116" y="4303903"/>
            <a:ext cx="716915" cy="269240"/>
          </a:xfrm>
          <a:prstGeom prst="rect">
            <a:avLst/>
          </a:prstGeom>
        </p:spPr>
        <p:txBody>
          <a:bodyPr vert="horz" wrap="square" lIns="0" tIns="12065" rIns="0" bIns="0" rtlCol="0">
            <a:spAutoFit/>
          </a:bodyPr>
          <a:lstStyle/>
          <a:p>
            <a:pPr marL="12700">
              <a:lnSpc>
                <a:spcPct val="100000"/>
              </a:lnSpc>
              <a:spcBef>
                <a:spcPts val="95"/>
              </a:spcBef>
            </a:pPr>
            <a:r>
              <a:rPr sz="1600" b="1" spc="-114" dirty="0">
                <a:solidFill>
                  <a:srgbClr val="FFFFFF"/>
                </a:solidFill>
                <a:latin typeface="Arial"/>
                <a:cs typeface="Arial"/>
              </a:rPr>
              <a:t>External</a:t>
            </a:r>
            <a:endParaRPr sz="1600">
              <a:latin typeface="Arial"/>
              <a:cs typeface="Arial"/>
            </a:endParaRPr>
          </a:p>
        </p:txBody>
      </p:sp>
      <p:sp>
        <p:nvSpPr>
          <p:cNvPr id="36" name="object 36"/>
          <p:cNvSpPr txBox="1"/>
          <p:nvPr/>
        </p:nvSpPr>
        <p:spPr>
          <a:xfrm>
            <a:off x="8177021" y="4303903"/>
            <a:ext cx="920750" cy="269240"/>
          </a:xfrm>
          <a:prstGeom prst="rect">
            <a:avLst/>
          </a:prstGeom>
        </p:spPr>
        <p:txBody>
          <a:bodyPr vert="horz" wrap="square" lIns="0" tIns="12065" rIns="0" bIns="0" rtlCol="0">
            <a:spAutoFit/>
          </a:bodyPr>
          <a:lstStyle/>
          <a:p>
            <a:pPr marL="12700">
              <a:lnSpc>
                <a:spcPct val="100000"/>
              </a:lnSpc>
              <a:spcBef>
                <a:spcPts val="95"/>
              </a:spcBef>
            </a:pPr>
            <a:r>
              <a:rPr sz="1600" b="1" spc="-120" dirty="0">
                <a:solidFill>
                  <a:srgbClr val="FFFFFF"/>
                </a:solidFill>
                <a:latin typeface="Arial"/>
                <a:cs typeface="Arial"/>
              </a:rPr>
              <a:t>Behavioral</a:t>
            </a:r>
            <a:endParaRPr sz="1600">
              <a:latin typeface="Arial"/>
              <a:cs typeface="Arial"/>
            </a:endParaRPr>
          </a:p>
        </p:txBody>
      </p:sp>
      <p:sp>
        <p:nvSpPr>
          <p:cNvPr id="37" name="object 37"/>
          <p:cNvSpPr/>
          <p:nvPr/>
        </p:nvSpPr>
        <p:spPr>
          <a:xfrm>
            <a:off x="3380232" y="4032503"/>
            <a:ext cx="0" cy="854710"/>
          </a:xfrm>
          <a:custGeom>
            <a:avLst/>
            <a:gdLst/>
            <a:ahLst/>
            <a:cxnLst/>
            <a:rect l="l" t="t" r="r" b="b"/>
            <a:pathLst>
              <a:path h="854710">
                <a:moveTo>
                  <a:pt x="0" y="0"/>
                </a:moveTo>
                <a:lnTo>
                  <a:pt x="0" y="854456"/>
                </a:lnTo>
              </a:path>
            </a:pathLst>
          </a:custGeom>
          <a:ln w="12192">
            <a:solidFill>
              <a:srgbClr val="FFFFFF"/>
            </a:solidFill>
          </a:ln>
        </p:spPr>
        <p:txBody>
          <a:bodyPr wrap="square" lIns="0" tIns="0" rIns="0" bIns="0" rtlCol="0"/>
          <a:lstStyle/>
          <a:p>
            <a:endParaRPr/>
          </a:p>
        </p:txBody>
      </p:sp>
      <p:sp>
        <p:nvSpPr>
          <p:cNvPr id="38" name="object 38"/>
          <p:cNvSpPr/>
          <p:nvPr/>
        </p:nvSpPr>
        <p:spPr>
          <a:xfrm>
            <a:off x="5187696" y="4032503"/>
            <a:ext cx="0" cy="854710"/>
          </a:xfrm>
          <a:custGeom>
            <a:avLst/>
            <a:gdLst/>
            <a:ahLst/>
            <a:cxnLst/>
            <a:rect l="l" t="t" r="r" b="b"/>
            <a:pathLst>
              <a:path h="854710">
                <a:moveTo>
                  <a:pt x="0" y="0"/>
                </a:moveTo>
                <a:lnTo>
                  <a:pt x="0" y="854456"/>
                </a:lnTo>
              </a:path>
            </a:pathLst>
          </a:custGeom>
          <a:ln w="12192">
            <a:solidFill>
              <a:srgbClr val="FFFFFF"/>
            </a:solidFill>
          </a:ln>
        </p:spPr>
        <p:txBody>
          <a:bodyPr wrap="square" lIns="0" tIns="0" rIns="0" bIns="0" rtlCol="0"/>
          <a:lstStyle/>
          <a:p>
            <a:endParaRPr/>
          </a:p>
        </p:txBody>
      </p:sp>
      <p:sp>
        <p:nvSpPr>
          <p:cNvPr id="39" name="object 39"/>
          <p:cNvSpPr/>
          <p:nvPr/>
        </p:nvSpPr>
        <p:spPr>
          <a:xfrm>
            <a:off x="6720840" y="4032503"/>
            <a:ext cx="0" cy="869950"/>
          </a:xfrm>
          <a:custGeom>
            <a:avLst/>
            <a:gdLst/>
            <a:ahLst/>
            <a:cxnLst/>
            <a:rect l="l" t="t" r="r" b="b"/>
            <a:pathLst>
              <a:path h="869950">
                <a:moveTo>
                  <a:pt x="0" y="0"/>
                </a:moveTo>
                <a:lnTo>
                  <a:pt x="0" y="869442"/>
                </a:lnTo>
              </a:path>
            </a:pathLst>
          </a:custGeom>
          <a:ln w="12192">
            <a:solidFill>
              <a:srgbClr val="FFFFFF"/>
            </a:solidFill>
          </a:ln>
        </p:spPr>
        <p:txBody>
          <a:bodyPr wrap="square" lIns="0" tIns="0" rIns="0" bIns="0" rtlCol="0"/>
          <a:lstStyle/>
          <a:p>
            <a:endParaRPr/>
          </a:p>
        </p:txBody>
      </p:sp>
      <p:sp>
        <p:nvSpPr>
          <p:cNvPr id="40" name="object 40"/>
          <p:cNvSpPr/>
          <p:nvPr/>
        </p:nvSpPr>
        <p:spPr>
          <a:xfrm>
            <a:off x="7825740" y="4032503"/>
            <a:ext cx="0" cy="854710"/>
          </a:xfrm>
          <a:custGeom>
            <a:avLst/>
            <a:gdLst/>
            <a:ahLst/>
            <a:cxnLst/>
            <a:rect l="l" t="t" r="r" b="b"/>
            <a:pathLst>
              <a:path h="854710">
                <a:moveTo>
                  <a:pt x="0" y="0"/>
                </a:moveTo>
                <a:lnTo>
                  <a:pt x="0" y="854456"/>
                </a:lnTo>
              </a:path>
            </a:pathLst>
          </a:custGeom>
          <a:ln w="12192">
            <a:solidFill>
              <a:srgbClr val="FFFFFF"/>
            </a:solidFill>
          </a:ln>
        </p:spPr>
        <p:txBody>
          <a:bodyPr wrap="square" lIns="0" tIns="0" rIns="0" bIns="0" rtlCol="0"/>
          <a:lstStyle/>
          <a:p>
            <a:endParaRPr/>
          </a:p>
        </p:txBody>
      </p:sp>
      <p:sp>
        <p:nvSpPr>
          <p:cNvPr id="41" name="object 41"/>
          <p:cNvSpPr/>
          <p:nvPr/>
        </p:nvSpPr>
        <p:spPr>
          <a:xfrm>
            <a:off x="9451847" y="4032503"/>
            <a:ext cx="0" cy="854710"/>
          </a:xfrm>
          <a:custGeom>
            <a:avLst/>
            <a:gdLst/>
            <a:ahLst/>
            <a:cxnLst/>
            <a:rect l="l" t="t" r="r" b="b"/>
            <a:pathLst>
              <a:path h="854710">
                <a:moveTo>
                  <a:pt x="0" y="0"/>
                </a:moveTo>
                <a:lnTo>
                  <a:pt x="0" y="854456"/>
                </a:lnTo>
              </a:path>
            </a:pathLst>
          </a:custGeom>
          <a:ln w="12192">
            <a:solidFill>
              <a:srgbClr val="FFFFFF"/>
            </a:solidFill>
          </a:ln>
        </p:spPr>
        <p:txBody>
          <a:bodyPr wrap="square" lIns="0" tIns="0" rIns="0" bIns="0" rtlCol="0"/>
          <a:lstStyle/>
          <a:p>
            <a:endParaRPr/>
          </a:p>
        </p:txBody>
      </p:sp>
      <p:sp>
        <p:nvSpPr>
          <p:cNvPr id="42" name="object 42"/>
          <p:cNvSpPr/>
          <p:nvPr/>
        </p:nvSpPr>
        <p:spPr>
          <a:xfrm>
            <a:off x="550163" y="2589276"/>
            <a:ext cx="1397635" cy="1301750"/>
          </a:xfrm>
          <a:custGeom>
            <a:avLst/>
            <a:gdLst/>
            <a:ahLst/>
            <a:cxnLst/>
            <a:rect l="l" t="t" r="r" b="b"/>
            <a:pathLst>
              <a:path w="1397635" h="1301750">
                <a:moveTo>
                  <a:pt x="0" y="1301496"/>
                </a:moveTo>
                <a:lnTo>
                  <a:pt x="1397508" y="1301496"/>
                </a:lnTo>
                <a:lnTo>
                  <a:pt x="1397508" y="0"/>
                </a:lnTo>
                <a:lnTo>
                  <a:pt x="0" y="0"/>
                </a:lnTo>
                <a:lnTo>
                  <a:pt x="0" y="1301496"/>
                </a:lnTo>
                <a:close/>
              </a:path>
            </a:pathLst>
          </a:custGeom>
          <a:solidFill>
            <a:srgbClr val="4E5052"/>
          </a:solidFill>
        </p:spPr>
        <p:txBody>
          <a:bodyPr wrap="square" lIns="0" tIns="0" rIns="0" bIns="0" rtlCol="0"/>
          <a:lstStyle/>
          <a:p>
            <a:endParaRPr/>
          </a:p>
        </p:txBody>
      </p:sp>
      <p:sp>
        <p:nvSpPr>
          <p:cNvPr id="43" name="object 43"/>
          <p:cNvSpPr/>
          <p:nvPr/>
        </p:nvSpPr>
        <p:spPr>
          <a:xfrm>
            <a:off x="1978151" y="2590800"/>
            <a:ext cx="9139555" cy="1297305"/>
          </a:xfrm>
          <a:custGeom>
            <a:avLst/>
            <a:gdLst/>
            <a:ahLst/>
            <a:cxnLst/>
            <a:rect l="l" t="t" r="r" b="b"/>
            <a:pathLst>
              <a:path w="9139555" h="1297304">
                <a:moveTo>
                  <a:pt x="0" y="1296924"/>
                </a:moveTo>
                <a:lnTo>
                  <a:pt x="9139428" y="1296924"/>
                </a:lnTo>
                <a:lnTo>
                  <a:pt x="9139428" y="0"/>
                </a:lnTo>
                <a:lnTo>
                  <a:pt x="0" y="0"/>
                </a:lnTo>
                <a:lnTo>
                  <a:pt x="0" y="1296924"/>
                </a:lnTo>
                <a:close/>
              </a:path>
            </a:pathLst>
          </a:custGeom>
          <a:solidFill>
            <a:srgbClr val="006FC0"/>
          </a:solidFill>
        </p:spPr>
        <p:txBody>
          <a:bodyPr wrap="square" lIns="0" tIns="0" rIns="0" bIns="0" rtlCol="0"/>
          <a:lstStyle/>
          <a:p>
            <a:endParaRPr/>
          </a:p>
        </p:txBody>
      </p:sp>
      <p:sp>
        <p:nvSpPr>
          <p:cNvPr id="44" name="object 44"/>
          <p:cNvSpPr/>
          <p:nvPr/>
        </p:nvSpPr>
        <p:spPr>
          <a:xfrm>
            <a:off x="1824227" y="2665526"/>
            <a:ext cx="3307841" cy="1175715"/>
          </a:xfrm>
          <a:prstGeom prst="rect">
            <a:avLst/>
          </a:prstGeom>
          <a:blipFill>
            <a:blip r:embed="rId4" cstate="print"/>
            <a:stretch>
              <a:fillRect/>
            </a:stretch>
          </a:blipFill>
        </p:spPr>
        <p:txBody>
          <a:bodyPr wrap="square" lIns="0" tIns="0" rIns="0" bIns="0" rtlCol="0"/>
          <a:lstStyle/>
          <a:p>
            <a:endParaRPr/>
          </a:p>
        </p:txBody>
      </p:sp>
      <p:sp>
        <p:nvSpPr>
          <p:cNvPr id="45" name="object 45"/>
          <p:cNvSpPr txBox="1"/>
          <p:nvPr/>
        </p:nvSpPr>
        <p:spPr>
          <a:xfrm>
            <a:off x="2284602" y="3025901"/>
            <a:ext cx="2407285" cy="360680"/>
          </a:xfrm>
          <a:prstGeom prst="rect">
            <a:avLst/>
          </a:prstGeom>
        </p:spPr>
        <p:txBody>
          <a:bodyPr vert="horz" wrap="square" lIns="0" tIns="12065" rIns="0" bIns="0" rtlCol="0">
            <a:spAutoFit/>
          </a:bodyPr>
          <a:lstStyle/>
          <a:p>
            <a:pPr marL="12700">
              <a:lnSpc>
                <a:spcPct val="100000"/>
              </a:lnSpc>
              <a:spcBef>
                <a:spcPts val="95"/>
              </a:spcBef>
            </a:pPr>
            <a:r>
              <a:rPr sz="2200" b="1" spc="-110" dirty="0">
                <a:solidFill>
                  <a:srgbClr val="FFFFFF"/>
                </a:solidFill>
                <a:latin typeface="Arial"/>
                <a:cs typeface="Arial"/>
              </a:rPr>
              <a:t>Artificial</a:t>
            </a:r>
            <a:r>
              <a:rPr sz="2200" b="1" spc="-120" dirty="0">
                <a:solidFill>
                  <a:srgbClr val="FFFFFF"/>
                </a:solidFill>
                <a:latin typeface="Arial"/>
                <a:cs typeface="Arial"/>
              </a:rPr>
              <a:t> </a:t>
            </a:r>
            <a:r>
              <a:rPr sz="2200" b="1" spc="-140" dirty="0">
                <a:solidFill>
                  <a:srgbClr val="FFFFFF"/>
                </a:solidFill>
                <a:latin typeface="Arial"/>
                <a:cs typeface="Arial"/>
              </a:rPr>
              <a:t>Intelligence</a:t>
            </a:r>
            <a:endParaRPr sz="2200">
              <a:latin typeface="Arial"/>
              <a:cs typeface="Arial"/>
            </a:endParaRPr>
          </a:p>
        </p:txBody>
      </p:sp>
      <p:sp>
        <p:nvSpPr>
          <p:cNvPr id="46" name="object 46"/>
          <p:cNvSpPr txBox="1"/>
          <p:nvPr/>
        </p:nvSpPr>
        <p:spPr>
          <a:xfrm>
            <a:off x="759663" y="3316604"/>
            <a:ext cx="996950" cy="471805"/>
          </a:xfrm>
          <a:prstGeom prst="rect">
            <a:avLst/>
          </a:prstGeom>
        </p:spPr>
        <p:txBody>
          <a:bodyPr vert="horz" wrap="square" lIns="0" tIns="52705" rIns="0" bIns="0" rtlCol="0">
            <a:spAutoFit/>
          </a:bodyPr>
          <a:lstStyle/>
          <a:p>
            <a:pPr marL="12700" marR="5080" indent="36195">
              <a:lnSpc>
                <a:spcPts val="1600"/>
              </a:lnSpc>
              <a:spcBef>
                <a:spcPts val="415"/>
              </a:spcBef>
            </a:pPr>
            <a:r>
              <a:rPr sz="1600" b="1" spc="-140" dirty="0">
                <a:solidFill>
                  <a:srgbClr val="FFFFFF"/>
                </a:solidFill>
                <a:latin typeface="Arial"/>
                <a:cs typeface="Arial"/>
              </a:rPr>
              <a:t>Connected  </a:t>
            </a:r>
            <a:r>
              <a:rPr sz="1600" b="1" spc="-30" dirty="0">
                <a:solidFill>
                  <a:srgbClr val="FFFFFF"/>
                </a:solidFill>
                <a:latin typeface="Arial"/>
                <a:cs typeface="Arial"/>
              </a:rPr>
              <a:t>I</a:t>
            </a:r>
            <a:r>
              <a:rPr sz="1600" b="1" spc="-145" dirty="0">
                <a:solidFill>
                  <a:srgbClr val="FFFFFF"/>
                </a:solidFill>
                <a:latin typeface="Arial"/>
                <a:cs typeface="Arial"/>
              </a:rPr>
              <a:t>n</a:t>
            </a:r>
            <a:r>
              <a:rPr sz="1600" b="1" spc="-5" dirty="0">
                <a:solidFill>
                  <a:srgbClr val="FFFFFF"/>
                </a:solidFill>
                <a:latin typeface="Arial"/>
                <a:cs typeface="Arial"/>
              </a:rPr>
              <a:t>t</a:t>
            </a:r>
            <a:r>
              <a:rPr sz="1600" b="1" spc="-80" dirty="0">
                <a:solidFill>
                  <a:srgbClr val="FFFFFF"/>
                </a:solidFill>
                <a:latin typeface="Arial"/>
                <a:cs typeface="Arial"/>
              </a:rPr>
              <a:t>el</a:t>
            </a:r>
            <a:r>
              <a:rPr sz="1600" b="1" spc="-45" dirty="0">
                <a:solidFill>
                  <a:srgbClr val="FFFFFF"/>
                </a:solidFill>
                <a:latin typeface="Arial"/>
                <a:cs typeface="Arial"/>
              </a:rPr>
              <a:t>l</a:t>
            </a:r>
            <a:r>
              <a:rPr sz="1600" b="1" spc="-90" dirty="0">
                <a:solidFill>
                  <a:srgbClr val="FFFFFF"/>
                </a:solidFill>
                <a:latin typeface="Arial"/>
                <a:cs typeface="Arial"/>
              </a:rPr>
              <a:t>i</a:t>
            </a:r>
            <a:r>
              <a:rPr sz="1600" b="1" spc="-200" dirty="0">
                <a:solidFill>
                  <a:srgbClr val="FFFFFF"/>
                </a:solidFill>
                <a:latin typeface="Arial"/>
                <a:cs typeface="Arial"/>
              </a:rPr>
              <a:t>g</a:t>
            </a:r>
            <a:r>
              <a:rPr sz="1600" b="1" spc="-135" dirty="0">
                <a:solidFill>
                  <a:srgbClr val="FFFFFF"/>
                </a:solidFill>
                <a:latin typeface="Arial"/>
                <a:cs typeface="Arial"/>
              </a:rPr>
              <a:t>ence</a:t>
            </a:r>
            <a:endParaRPr sz="1600">
              <a:latin typeface="Arial"/>
              <a:cs typeface="Arial"/>
            </a:endParaRPr>
          </a:p>
        </p:txBody>
      </p:sp>
      <p:sp>
        <p:nvSpPr>
          <p:cNvPr id="47" name="object 47"/>
          <p:cNvSpPr/>
          <p:nvPr/>
        </p:nvSpPr>
        <p:spPr>
          <a:xfrm>
            <a:off x="873252" y="2612135"/>
            <a:ext cx="781811" cy="801624"/>
          </a:xfrm>
          <a:prstGeom prst="rect">
            <a:avLst/>
          </a:prstGeom>
          <a:blipFill>
            <a:blip r:embed="rId5" cstate="print"/>
            <a:stretch>
              <a:fillRect/>
            </a:stretch>
          </a:blipFill>
        </p:spPr>
        <p:txBody>
          <a:bodyPr wrap="square" lIns="0" tIns="0" rIns="0" bIns="0" rtlCol="0"/>
          <a:lstStyle/>
          <a:p>
            <a:endParaRPr/>
          </a:p>
        </p:txBody>
      </p:sp>
      <p:sp>
        <p:nvSpPr>
          <p:cNvPr id="48" name="object 48"/>
          <p:cNvSpPr/>
          <p:nvPr/>
        </p:nvSpPr>
        <p:spPr>
          <a:xfrm>
            <a:off x="5018532" y="2711195"/>
            <a:ext cx="0" cy="1055370"/>
          </a:xfrm>
          <a:custGeom>
            <a:avLst/>
            <a:gdLst/>
            <a:ahLst/>
            <a:cxnLst/>
            <a:rect l="l" t="t" r="r" b="b"/>
            <a:pathLst>
              <a:path h="1055370">
                <a:moveTo>
                  <a:pt x="0" y="0"/>
                </a:moveTo>
                <a:lnTo>
                  <a:pt x="0" y="1055242"/>
                </a:lnTo>
              </a:path>
            </a:pathLst>
          </a:custGeom>
          <a:ln w="12192">
            <a:solidFill>
              <a:srgbClr val="FFFFFF"/>
            </a:solidFill>
          </a:ln>
        </p:spPr>
        <p:txBody>
          <a:bodyPr wrap="square" lIns="0" tIns="0" rIns="0" bIns="0" rtlCol="0"/>
          <a:lstStyle/>
          <a:p>
            <a:endParaRPr/>
          </a:p>
        </p:txBody>
      </p:sp>
      <p:sp>
        <p:nvSpPr>
          <p:cNvPr id="49" name="object 49"/>
          <p:cNvSpPr/>
          <p:nvPr/>
        </p:nvSpPr>
        <p:spPr>
          <a:xfrm>
            <a:off x="8077200" y="2711195"/>
            <a:ext cx="0" cy="1055370"/>
          </a:xfrm>
          <a:custGeom>
            <a:avLst/>
            <a:gdLst/>
            <a:ahLst/>
            <a:cxnLst/>
            <a:rect l="l" t="t" r="r" b="b"/>
            <a:pathLst>
              <a:path h="1055370">
                <a:moveTo>
                  <a:pt x="0" y="0"/>
                </a:moveTo>
                <a:lnTo>
                  <a:pt x="0" y="1055242"/>
                </a:lnTo>
              </a:path>
            </a:pathLst>
          </a:custGeom>
          <a:ln w="12192">
            <a:solidFill>
              <a:srgbClr val="FFFFFF"/>
            </a:solidFill>
          </a:ln>
        </p:spPr>
        <p:txBody>
          <a:bodyPr wrap="square" lIns="0" tIns="0" rIns="0" bIns="0" rtlCol="0"/>
          <a:lstStyle/>
          <a:p>
            <a:endParaRPr/>
          </a:p>
        </p:txBody>
      </p:sp>
      <p:sp>
        <p:nvSpPr>
          <p:cNvPr id="50" name="object 50"/>
          <p:cNvSpPr/>
          <p:nvPr/>
        </p:nvSpPr>
        <p:spPr>
          <a:xfrm>
            <a:off x="5335523" y="2665526"/>
            <a:ext cx="2402585" cy="1175715"/>
          </a:xfrm>
          <a:prstGeom prst="rect">
            <a:avLst/>
          </a:prstGeom>
          <a:blipFill>
            <a:blip r:embed="rId6" cstate="print"/>
            <a:stretch>
              <a:fillRect/>
            </a:stretch>
          </a:blipFill>
        </p:spPr>
        <p:txBody>
          <a:bodyPr wrap="square" lIns="0" tIns="0" rIns="0" bIns="0" rtlCol="0"/>
          <a:lstStyle/>
          <a:p>
            <a:endParaRPr/>
          </a:p>
        </p:txBody>
      </p:sp>
      <p:sp>
        <p:nvSpPr>
          <p:cNvPr id="51" name="object 51"/>
          <p:cNvSpPr txBox="1"/>
          <p:nvPr/>
        </p:nvSpPr>
        <p:spPr>
          <a:xfrm>
            <a:off x="5795898" y="3025901"/>
            <a:ext cx="1504315" cy="360680"/>
          </a:xfrm>
          <a:prstGeom prst="rect">
            <a:avLst/>
          </a:prstGeom>
        </p:spPr>
        <p:txBody>
          <a:bodyPr vert="horz" wrap="square" lIns="0" tIns="12065" rIns="0" bIns="0" rtlCol="0">
            <a:spAutoFit/>
          </a:bodyPr>
          <a:lstStyle/>
          <a:p>
            <a:pPr marL="12700">
              <a:lnSpc>
                <a:spcPct val="100000"/>
              </a:lnSpc>
              <a:spcBef>
                <a:spcPts val="95"/>
              </a:spcBef>
            </a:pPr>
            <a:r>
              <a:rPr sz="2200" b="1" spc="-150" dirty="0">
                <a:solidFill>
                  <a:srgbClr val="FFFFFF"/>
                </a:solidFill>
                <a:latin typeface="Arial"/>
                <a:cs typeface="Arial"/>
              </a:rPr>
              <a:t>IoT</a:t>
            </a:r>
            <a:r>
              <a:rPr sz="2200" b="1" spc="-175" dirty="0">
                <a:solidFill>
                  <a:srgbClr val="FFFFFF"/>
                </a:solidFill>
                <a:latin typeface="Arial"/>
                <a:cs typeface="Arial"/>
              </a:rPr>
              <a:t> </a:t>
            </a:r>
            <a:r>
              <a:rPr sz="2200" b="1" spc="-170" dirty="0">
                <a:solidFill>
                  <a:srgbClr val="FFFFFF"/>
                </a:solidFill>
                <a:latin typeface="Arial"/>
                <a:cs typeface="Arial"/>
              </a:rPr>
              <a:t>Analytics</a:t>
            </a:r>
            <a:endParaRPr sz="2200">
              <a:latin typeface="Arial"/>
              <a:cs typeface="Arial"/>
            </a:endParaRPr>
          </a:p>
        </p:txBody>
      </p:sp>
      <p:sp>
        <p:nvSpPr>
          <p:cNvPr id="52" name="object 52"/>
          <p:cNvSpPr/>
          <p:nvPr/>
        </p:nvSpPr>
        <p:spPr>
          <a:xfrm>
            <a:off x="7959852" y="2665526"/>
            <a:ext cx="3272790" cy="1175715"/>
          </a:xfrm>
          <a:prstGeom prst="rect">
            <a:avLst/>
          </a:prstGeom>
          <a:blipFill>
            <a:blip r:embed="rId7" cstate="print"/>
            <a:stretch>
              <a:fillRect/>
            </a:stretch>
          </a:blipFill>
        </p:spPr>
        <p:txBody>
          <a:bodyPr wrap="square" lIns="0" tIns="0" rIns="0" bIns="0" rtlCol="0"/>
          <a:lstStyle/>
          <a:p>
            <a:endParaRPr/>
          </a:p>
        </p:txBody>
      </p:sp>
      <p:sp>
        <p:nvSpPr>
          <p:cNvPr id="53" name="object 53"/>
          <p:cNvSpPr txBox="1"/>
          <p:nvPr/>
        </p:nvSpPr>
        <p:spPr>
          <a:xfrm>
            <a:off x="8419845" y="3025901"/>
            <a:ext cx="2374265" cy="360680"/>
          </a:xfrm>
          <a:prstGeom prst="rect">
            <a:avLst/>
          </a:prstGeom>
        </p:spPr>
        <p:txBody>
          <a:bodyPr vert="horz" wrap="square" lIns="0" tIns="12065" rIns="0" bIns="0" rtlCol="0">
            <a:spAutoFit/>
          </a:bodyPr>
          <a:lstStyle/>
          <a:p>
            <a:pPr marL="12700">
              <a:lnSpc>
                <a:spcPct val="100000"/>
              </a:lnSpc>
              <a:spcBef>
                <a:spcPts val="95"/>
              </a:spcBef>
            </a:pPr>
            <a:r>
              <a:rPr sz="2200" b="1" spc="-160" dirty="0">
                <a:solidFill>
                  <a:srgbClr val="FFFFFF"/>
                </a:solidFill>
                <a:latin typeface="Arial"/>
                <a:cs typeface="Arial"/>
              </a:rPr>
              <a:t>Behavioral</a:t>
            </a:r>
            <a:r>
              <a:rPr sz="2200" b="1" spc="-145" dirty="0">
                <a:solidFill>
                  <a:srgbClr val="FFFFFF"/>
                </a:solidFill>
                <a:latin typeface="Arial"/>
                <a:cs typeface="Arial"/>
              </a:rPr>
              <a:t> </a:t>
            </a:r>
            <a:r>
              <a:rPr sz="2200" b="1" spc="-170" dirty="0">
                <a:solidFill>
                  <a:srgbClr val="FFFFFF"/>
                </a:solidFill>
                <a:latin typeface="Arial"/>
                <a:cs typeface="Arial"/>
              </a:rPr>
              <a:t>Analytics</a:t>
            </a:r>
            <a:endParaRPr sz="2200">
              <a:latin typeface="Arial"/>
              <a:cs typeface="Arial"/>
            </a:endParaRPr>
          </a:p>
        </p:txBody>
      </p:sp>
      <p:sp>
        <p:nvSpPr>
          <p:cNvPr id="54" name="object 54"/>
          <p:cNvSpPr/>
          <p:nvPr/>
        </p:nvSpPr>
        <p:spPr>
          <a:xfrm>
            <a:off x="1978151" y="5515355"/>
            <a:ext cx="9139555" cy="451484"/>
          </a:xfrm>
          <a:custGeom>
            <a:avLst/>
            <a:gdLst/>
            <a:ahLst/>
            <a:cxnLst/>
            <a:rect l="l" t="t" r="r" b="b"/>
            <a:pathLst>
              <a:path w="9139555" h="451485">
                <a:moveTo>
                  <a:pt x="0" y="451104"/>
                </a:moveTo>
                <a:lnTo>
                  <a:pt x="9139428" y="451104"/>
                </a:lnTo>
                <a:lnTo>
                  <a:pt x="9139428" y="0"/>
                </a:lnTo>
                <a:lnTo>
                  <a:pt x="0" y="0"/>
                </a:lnTo>
                <a:lnTo>
                  <a:pt x="0" y="451104"/>
                </a:lnTo>
                <a:close/>
              </a:path>
            </a:pathLst>
          </a:custGeom>
          <a:solidFill>
            <a:srgbClr val="A4B8C6"/>
          </a:solidFill>
        </p:spPr>
        <p:txBody>
          <a:bodyPr wrap="square" lIns="0" tIns="0" rIns="0" bIns="0" rtlCol="0"/>
          <a:lstStyle/>
          <a:p>
            <a:endParaRPr/>
          </a:p>
        </p:txBody>
      </p:sp>
      <p:sp>
        <p:nvSpPr>
          <p:cNvPr id="55" name="object 55"/>
          <p:cNvSpPr txBox="1"/>
          <p:nvPr/>
        </p:nvSpPr>
        <p:spPr>
          <a:xfrm>
            <a:off x="6203696" y="5538622"/>
            <a:ext cx="830580" cy="373380"/>
          </a:xfrm>
          <a:prstGeom prst="rect">
            <a:avLst/>
          </a:prstGeom>
        </p:spPr>
        <p:txBody>
          <a:bodyPr vert="horz" wrap="square" lIns="0" tIns="33019" rIns="0" bIns="0" rtlCol="0">
            <a:spAutoFit/>
          </a:bodyPr>
          <a:lstStyle/>
          <a:p>
            <a:pPr marL="74930" marR="5080" indent="-62865">
              <a:lnSpc>
                <a:spcPts val="1300"/>
              </a:lnSpc>
              <a:spcBef>
                <a:spcPts val="259"/>
              </a:spcBef>
            </a:pPr>
            <a:r>
              <a:rPr sz="1200" b="1" spc="-90" dirty="0">
                <a:solidFill>
                  <a:srgbClr val="FFFFFF"/>
                </a:solidFill>
                <a:latin typeface="Arial"/>
                <a:cs typeface="Arial"/>
              </a:rPr>
              <a:t>Oracle</a:t>
            </a:r>
            <a:r>
              <a:rPr sz="1200" b="1" spc="-155" dirty="0">
                <a:solidFill>
                  <a:srgbClr val="FFFFFF"/>
                </a:solidFill>
                <a:latin typeface="Arial"/>
                <a:cs typeface="Arial"/>
              </a:rPr>
              <a:t> </a:t>
            </a:r>
            <a:r>
              <a:rPr sz="1200" b="1" spc="-110" dirty="0">
                <a:solidFill>
                  <a:srgbClr val="FFFFFF"/>
                </a:solidFill>
                <a:latin typeface="Arial"/>
                <a:cs typeface="Arial"/>
              </a:rPr>
              <a:t>Cloud  Blockchain</a:t>
            </a:r>
            <a:endParaRPr sz="12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44500" y="224739"/>
            <a:ext cx="3713479" cy="873760"/>
          </a:xfrm>
          <a:prstGeom prst="rect">
            <a:avLst/>
          </a:prstGeom>
        </p:spPr>
        <p:txBody>
          <a:bodyPr vert="horz" wrap="square" lIns="0" tIns="12700" rIns="0" bIns="0" rtlCol="0">
            <a:spAutoFit/>
          </a:bodyPr>
          <a:lstStyle/>
          <a:p>
            <a:pPr marL="12700">
              <a:lnSpc>
                <a:spcPts val="4054"/>
              </a:lnSpc>
              <a:spcBef>
                <a:spcPts val="100"/>
              </a:spcBef>
            </a:pPr>
            <a:r>
              <a:rPr sz="3600" spc="-210" dirty="0">
                <a:solidFill>
                  <a:srgbClr val="57585B"/>
                </a:solidFill>
                <a:latin typeface="Arial"/>
                <a:cs typeface="Arial"/>
              </a:rPr>
              <a:t>Siebel</a:t>
            </a:r>
            <a:r>
              <a:rPr sz="3600" spc="-225" dirty="0">
                <a:solidFill>
                  <a:srgbClr val="57585B"/>
                </a:solidFill>
                <a:latin typeface="Arial"/>
                <a:cs typeface="Arial"/>
              </a:rPr>
              <a:t> </a:t>
            </a:r>
            <a:r>
              <a:rPr sz="3600" spc="-180" dirty="0" smtClean="0">
                <a:solidFill>
                  <a:srgbClr val="57585B"/>
                </a:solidFill>
                <a:latin typeface="Arial"/>
                <a:cs typeface="Arial"/>
              </a:rPr>
              <a:t>Strategy</a:t>
            </a:r>
            <a:endParaRPr sz="3600" dirty="0">
              <a:latin typeface="Arial"/>
              <a:cs typeface="Arial"/>
            </a:endParaRPr>
          </a:p>
          <a:p>
            <a:pPr marL="12700">
              <a:lnSpc>
                <a:spcPts val="2615"/>
              </a:lnSpc>
            </a:pPr>
            <a:r>
              <a:rPr sz="2400" spc="-145" dirty="0">
                <a:solidFill>
                  <a:srgbClr val="FF0000"/>
                </a:solidFill>
                <a:latin typeface="Arial"/>
                <a:cs typeface="Arial"/>
              </a:rPr>
              <a:t>Path </a:t>
            </a:r>
            <a:r>
              <a:rPr sz="2400" spc="20" dirty="0">
                <a:solidFill>
                  <a:srgbClr val="FF0000"/>
                </a:solidFill>
                <a:latin typeface="Arial"/>
                <a:cs typeface="Arial"/>
              </a:rPr>
              <a:t>to </a:t>
            </a:r>
            <a:r>
              <a:rPr sz="2400" spc="-75" dirty="0">
                <a:solidFill>
                  <a:srgbClr val="FF0000"/>
                </a:solidFill>
                <a:latin typeface="Arial"/>
                <a:cs typeface="Arial"/>
              </a:rPr>
              <a:t>Digital</a:t>
            </a:r>
            <a:r>
              <a:rPr sz="2400" spc="-340" dirty="0">
                <a:solidFill>
                  <a:srgbClr val="FF0000"/>
                </a:solidFill>
                <a:latin typeface="Arial"/>
                <a:cs typeface="Arial"/>
              </a:rPr>
              <a:t> </a:t>
            </a:r>
            <a:r>
              <a:rPr sz="2400" spc="-95" dirty="0">
                <a:solidFill>
                  <a:srgbClr val="FF0000"/>
                </a:solidFill>
                <a:latin typeface="Arial"/>
                <a:cs typeface="Arial"/>
              </a:rPr>
              <a:t>Transformation</a:t>
            </a:r>
            <a:endParaRPr sz="2400" dirty="0">
              <a:latin typeface="Arial"/>
              <a:cs typeface="Arial"/>
            </a:endParaRPr>
          </a:p>
        </p:txBody>
      </p:sp>
      <p:sp>
        <p:nvSpPr>
          <p:cNvPr id="6" name="object 6"/>
          <p:cNvSpPr/>
          <p:nvPr/>
        </p:nvSpPr>
        <p:spPr>
          <a:xfrm>
            <a:off x="10428731" y="1440180"/>
            <a:ext cx="1358265" cy="1262380"/>
          </a:xfrm>
          <a:custGeom>
            <a:avLst/>
            <a:gdLst/>
            <a:ahLst/>
            <a:cxnLst/>
            <a:rect l="l" t="t" r="r" b="b"/>
            <a:pathLst>
              <a:path w="1358265" h="1262380">
                <a:moveTo>
                  <a:pt x="726948" y="0"/>
                </a:moveTo>
                <a:lnTo>
                  <a:pt x="0" y="0"/>
                </a:lnTo>
                <a:lnTo>
                  <a:pt x="0" y="1261872"/>
                </a:lnTo>
                <a:lnTo>
                  <a:pt x="726948" y="1261872"/>
                </a:lnTo>
                <a:lnTo>
                  <a:pt x="1357884" y="630936"/>
                </a:lnTo>
                <a:lnTo>
                  <a:pt x="726948" y="0"/>
                </a:lnTo>
                <a:close/>
              </a:path>
            </a:pathLst>
          </a:custGeom>
          <a:solidFill>
            <a:srgbClr val="8DA6B0"/>
          </a:solidFill>
        </p:spPr>
        <p:txBody>
          <a:bodyPr wrap="square" lIns="0" tIns="0" rIns="0" bIns="0" rtlCol="0"/>
          <a:lstStyle/>
          <a:p>
            <a:endParaRPr/>
          </a:p>
        </p:txBody>
      </p:sp>
      <p:sp>
        <p:nvSpPr>
          <p:cNvPr id="7" name="object 7"/>
          <p:cNvSpPr/>
          <p:nvPr/>
        </p:nvSpPr>
        <p:spPr>
          <a:xfrm>
            <a:off x="457200" y="2781300"/>
            <a:ext cx="10701655" cy="520065"/>
          </a:xfrm>
          <a:custGeom>
            <a:avLst/>
            <a:gdLst/>
            <a:ahLst/>
            <a:cxnLst/>
            <a:rect l="l" t="t" r="r" b="b"/>
            <a:pathLst>
              <a:path w="10701655" h="520064">
                <a:moveTo>
                  <a:pt x="0" y="519684"/>
                </a:moveTo>
                <a:lnTo>
                  <a:pt x="10701528" y="519684"/>
                </a:lnTo>
                <a:lnTo>
                  <a:pt x="10701528" y="0"/>
                </a:lnTo>
                <a:lnTo>
                  <a:pt x="0" y="0"/>
                </a:lnTo>
                <a:lnTo>
                  <a:pt x="0" y="519684"/>
                </a:lnTo>
                <a:close/>
              </a:path>
            </a:pathLst>
          </a:custGeom>
          <a:solidFill>
            <a:srgbClr val="C00000"/>
          </a:solidFill>
        </p:spPr>
        <p:txBody>
          <a:bodyPr wrap="square" lIns="0" tIns="0" rIns="0" bIns="0" rtlCol="0"/>
          <a:lstStyle/>
          <a:p>
            <a:endParaRPr/>
          </a:p>
        </p:txBody>
      </p:sp>
      <p:sp>
        <p:nvSpPr>
          <p:cNvPr id="8" name="object 8"/>
          <p:cNvSpPr txBox="1"/>
          <p:nvPr/>
        </p:nvSpPr>
        <p:spPr>
          <a:xfrm>
            <a:off x="457200" y="2807665"/>
            <a:ext cx="10701655" cy="391795"/>
          </a:xfrm>
          <a:prstGeom prst="rect">
            <a:avLst/>
          </a:prstGeom>
        </p:spPr>
        <p:txBody>
          <a:bodyPr vert="horz" wrap="square" lIns="0" tIns="12700" rIns="0" bIns="0" rtlCol="0">
            <a:spAutoFit/>
          </a:bodyPr>
          <a:lstStyle/>
          <a:p>
            <a:pPr marL="1270" algn="ctr">
              <a:lnSpc>
                <a:spcPct val="100000"/>
              </a:lnSpc>
              <a:spcBef>
                <a:spcPts val="100"/>
              </a:spcBef>
            </a:pPr>
            <a:r>
              <a:rPr sz="2400" spc="-85" dirty="0">
                <a:solidFill>
                  <a:srgbClr val="FFFFFF"/>
                </a:solidFill>
                <a:latin typeface="Arial"/>
                <a:cs typeface="Arial"/>
              </a:rPr>
              <a:t>Applications</a:t>
            </a:r>
            <a:r>
              <a:rPr sz="2400" spc="-150" dirty="0">
                <a:solidFill>
                  <a:srgbClr val="FFFFFF"/>
                </a:solidFill>
                <a:latin typeface="Arial"/>
                <a:cs typeface="Arial"/>
              </a:rPr>
              <a:t> </a:t>
            </a:r>
            <a:r>
              <a:rPr sz="2400" spc="-45" dirty="0">
                <a:solidFill>
                  <a:srgbClr val="FFFFFF"/>
                </a:solidFill>
                <a:latin typeface="Arial"/>
                <a:cs typeface="Arial"/>
              </a:rPr>
              <a:t>Unlimited</a:t>
            </a:r>
            <a:endParaRPr sz="2400">
              <a:latin typeface="Arial"/>
              <a:cs typeface="Arial"/>
            </a:endParaRPr>
          </a:p>
        </p:txBody>
      </p:sp>
      <p:sp>
        <p:nvSpPr>
          <p:cNvPr id="9" name="object 9"/>
          <p:cNvSpPr txBox="1"/>
          <p:nvPr/>
        </p:nvSpPr>
        <p:spPr>
          <a:xfrm>
            <a:off x="2784348" y="1440180"/>
            <a:ext cx="1094740" cy="1262380"/>
          </a:xfrm>
          <a:prstGeom prst="rect">
            <a:avLst/>
          </a:prstGeom>
          <a:solidFill>
            <a:srgbClr val="46565E"/>
          </a:solidFill>
        </p:spPr>
        <p:txBody>
          <a:bodyPr vert="horz" wrap="square" lIns="0" tIns="1270" rIns="0" bIns="0" rtlCol="0">
            <a:spAutoFit/>
          </a:bodyPr>
          <a:lstStyle/>
          <a:p>
            <a:pPr>
              <a:lnSpc>
                <a:spcPct val="100000"/>
              </a:lnSpc>
              <a:spcBef>
                <a:spcPts val="10"/>
              </a:spcBef>
            </a:pPr>
            <a:endParaRPr sz="2800">
              <a:latin typeface="Times New Roman"/>
              <a:cs typeface="Times New Roman"/>
            </a:endParaRPr>
          </a:p>
          <a:p>
            <a:pPr marL="238760">
              <a:lnSpc>
                <a:spcPct val="100000"/>
              </a:lnSpc>
            </a:pPr>
            <a:r>
              <a:rPr sz="2400" spc="-125" dirty="0">
                <a:solidFill>
                  <a:srgbClr val="FFFFFF"/>
                </a:solidFill>
                <a:latin typeface="Arial"/>
                <a:cs typeface="Arial"/>
              </a:rPr>
              <a:t>2017</a:t>
            </a:r>
            <a:endParaRPr sz="2400">
              <a:latin typeface="Arial"/>
              <a:cs typeface="Arial"/>
            </a:endParaRPr>
          </a:p>
        </p:txBody>
      </p:sp>
      <p:sp>
        <p:nvSpPr>
          <p:cNvPr id="10" name="object 10"/>
          <p:cNvSpPr txBox="1"/>
          <p:nvPr/>
        </p:nvSpPr>
        <p:spPr>
          <a:xfrm>
            <a:off x="3878579" y="1440180"/>
            <a:ext cx="1091565" cy="1262380"/>
          </a:xfrm>
          <a:prstGeom prst="rect">
            <a:avLst/>
          </a:prstGeom>
          <a:solidFill>
            <a:srgbClr val="8DA6B0"/>
          </a:solidFill>
        </p:spPr>
        <p:txBody>
          <a:bodyPr vert="horz" wrap="square" lIns="0" tIns="1270" rIns="0" bIns="0" rtlCol="0">
            <a:spAutoFit/>
          </a:bodyPr>
          <a:lstStyle/>
          <a:p>
            <a:pPr>
              <a:lnSpc>
                <a:spcPct val="100000"/>
              </a:lnSpc>
              <a:spcBef>
                <a:spcPts val="10"/>
              </a:spcBef>
            </a:pPr>
            <a:endParaRPr sz="2800">
              <a:latin typeface="Times New Roman"/>
              <a:cs typeface="Times New Roman"/>
            </a:endParaRPr>
          </a:p>
          <a:p>
            <a:pPr marL="236220">
              <a:lnSpc>
                <a:spcPct val="100000"/>
              </a:lnSpc>
            </a:pPr>
            <a:r>
              <a:rPr sz="2400" spc="-125" dirty="0">
                <a:solidFill>
                  <a:srgbClr val="46565E"/>
                </a:solidFill>
                <a:latin typeface="Arial"/>
                <a:cs typeface="Arial"/>
              </a:rPr>
              <a:t>2018</a:t>
            </a:r>
            <a:endParaRPr sz="2400">
              <a:latin typeface="Arial"/>
              <a:cs typeface="Arial"/>
            </a:endParaRPr>
          </a:p>
        </p:txBody>
      </p:sp>
      <p:sp>
        <p:nvSpPr>
          <p:cNvPr id="11" name="object 11"/>
          <p:cNvSpPr txBox="1"/>
          <p:nvPr/>
        </p:nvSpPr>
        <p:spPr>
          <a:xfrm>
            <a:off x="7150607" y="1440180"/>
            <a:ext cx="1094740" cy="1262380"/>
          </a:xfrm>
          <a:prstGeom prst="rect">
            <a:avLst/>
          </a:prstGeom>
          <a:solidFill>
            <a:srgbClr val="46565E"/>
          </a:solidFill>
        </p:spPr>
        <p:txBody>
          <a:bodyPr vert="horz" wrap="square" lIns="0" tIns="1270" rIns="0" bIns="0" rtlCol="0">
            <a:spAutoFit/>
          </a:bodyPr>
          <a:lstStyle/>
          <a:p>
            <a:pPr>
              <a:lnSpc>
                <a:spcPct val="100000"/>
              </a:lnSpc>
              <a:spcBef>
                <a:spcPts val="10"/>
              </a:spcBef>
            </a:pPr>
            <a:endParaRPr sz="2800">
              <a:latin typeface="Times New Roman"/>
              <a:cs typeface="Times New Roman"/>
            </a:endParaRPr>
          </a:p>
          <a:p>
            <a:pPr marL="238760">
              <a:lnSpc>
                <a:spcPct val="100000"/>
              </a:lnSpc>
            </a:pPr>
            <a:r>
              <a:rPr sz="2400" spc="-125" dirty="0">
                <a:solidFill>
                  <a:srgbClr val="FFFFFF"/>
                </a:solidFill>
                <a:latin typeface="Arial"/>
                <a:cs typeface="Arial"/>
              </a:rPr>
              <a:t>2021</a:t>
            </a:r>
            <a:endParaRPr sz="2400">
              <a:latin typeface="Arial"/>
              <a:cs typeface="Arial"/>
            </a:endParaRPr>
          </a:p>
        </p:txBody>
      </p:sp>
      <p:sp>
        <p:nvSpPr>
          <p:cNvPr id="12" name="object 12"/>
          <p:cNvSpPr txBox="1"/>
          <p:nvPr/>
        </p:nvSpPr>
        <p:spPr>
          <a:xfrm>
            <a:off x="457200" y="1440180"/>
            <a:ext cx="1240790" cy="1262380"/>
          </a:xfrm>
          <a:prstGeom prst="rect">
            <a:avLst/>
          </a:prstGeom>
          <a:solidFill>
            <a:srgbClr val="46565E"/>
          </a:solidFill>
        </p:spPr>
        <p:txBody>
          <a:bodyPr vert="horz" wrap="square" lIns="0" tIns="1270" rIns="0" bIns="0" rtlCol="0">
            <a:spAutoFit/>
          </a:bodyPr>
          <a:lstStyle/>
          <a:p>
            <a:pPr>
              <a:lnSpc>
                <a:spcPct val="100000"/>
              </a:lnSpc>
              <a:spcBef>
                <a:spcPts val="10"/>
              </a:spcBef>
            </a:pPr>
            <a:endParaRPr sz="2800">
              <a:latin typeface="Times New Roman"/>
              <a:cs typeface="Times New Roman"/>
            </a:endParaRPr>
          </a:p>
          <a:p>
            <a:pPr marL="111125">
              <a:lnSpc>
                <a:spcPct val="100000"/>
              </a:lnSpc>
            </a:pPr>
            <a:r>
              <a:rPr sz="2400" spc="-120" dirty="0">
                <a:solidFill>
                  <a:srgbClr val="FFFFFF"/>
                </a:solidFill>
                <a:latin typeface="Arial"/>
                <a:cs typeface="Arial"/>
              </a:rPr>
              <a:t>2013-15</a:t>
            </a:r>
            <a:endParaRPr sz="2400">
              <a:latin typeface="Arial"/>
              <a:cs typeface="Arial"/>
            </a:endParaRPr>
          </a:p>
        </p:txBody>
      </p:sp>
      <p:sp>
        <p:nvSpPr>
          <p:cNvPr id="13" name="object 13"/>
          <p:cNvSpPr txBox="1"/>
          <p:nvPr/>
        </p:nvSpPr>
        <p:spPr>
          <a:xfrm>
            <a:off x="1697735" y="1440180"/>
            <a:ext cx="1087120" cy="1262380"/>
          </a:xfrm>
          <a:prstGeom prst="rect">
            <a:avLst/>
          </a:prstGeom>
          <a:solidFill>
            <a:srgbClr val="8DA6B0"/>
          </a:solidFill>
        </p:spPr>
        <p:txBody>
          <a:bodyPr vert="horz" wrap="square" lIns="0" tIns="1270" rIns="0" bIns="0" rtlCol="0">
            <a:spAutoFit/>
          </a:bodyPr>
          <a:lstStyle/>
          <a:p>
            <a:pPr>
              <a:lnSpc>
                <a:spcPct val="100000"/>
              </a:lnSpc>
              <a:spcBef>
                <a:spcPts val="10"/>
              </a:spcBef>
            </a:pPr>
            <a:endParaRPr sz="2800">
              <a:latin typeface="Times New Roman"/>
              <a:cs typeface="Times New Roman"/>
            </a:endParaRPr>
          </a:p>
          <a:p>
            <a:pPr marL="229870">
              <a:lnSpc>
                <a:spcPct val="100000"/>
              </a:lnSpc>
            </a:pPr>
            <a:r>
              <a:rPr sz="2400" spc="-125" dirty="0">
                <a:solidFill>
                  <a:srgbClr val="46565E"/>
                </a:solidFill>
                <a:latin typeface="Arial"/>
                <a:cs typeface="Arial"/>
              </a:rPr>
              <a:t>2016</a:t>
            </a:r>
            <a:endParaRPr sz="2400">
              <a:latin typeface="Arial"/>
              <a:cs typeface="Arial"/>
            </a:endParaRPr>
          </a:p>
        </p:txBody>
      </p:sp>
      <p:sp>
        <p:nvSpPr>
          <p:cNvPr id="14" name="object 14"/>
          <p:cNvSpPr txBox="1"/>
          <p:nvPr/>
        </p:nvSpPr>
        <p:spPr>
          <a:xfrm>
            <a:off x="4969764" y="1440180"/>
            <a:ext cx="1094740" cy="1262380"/>
          </a:xfrm>
          <a:prstGeom prst="rect">
            <a:avLst/>
          </a:prstGeom>
          <a:solidFill>
            <a:srgbClr val="46565E"/>
          </a:solidFill>
        </p:spPr>
        <p:txBody>
          <a:bodyPr vert="horz" wrap="square" lIns="0" tIns="1270" rIns="0" bIns="0" rtlCol="0">
            <a:spAutoFit/>
          </a:bodyPr>
          <a:lstStyle/>
          <a:p>
            <a:pPr>
              <a:lnSpc>
                <a:spcPct val="100000"/>
              </a:lnSpc>
              <a:spcBef>
                <a:spcPts val="10"/>
              </a:spcBef>
            </a:pPr>
            <a:endParaRPr sz="2800">
              <a:latin typeface="Times New Roman"/>
              <a:cs typeface="Times New Roman"/>
            </a:endParaRPr>
          </a:p>
          <a:p>
            <a:pPr marL="238760">
              <a:lnSpc>
                <a:spcPct val="100000"/>
              </a:lnSpc>
            </a:pPr>
            <a:r>
              <a:rPr sz="2400" spc="-125" dirty="0">
                <a:solidFill>
                  <a:srgbClr val="FFFFFF"/>
                </a:solidFill>
                <a:latin typeface="Arial"/>
                <a:cs typeface="Arial"/>
              </a:rPr>
              <a:t>2019</a:t>
            </a:r>
            <a:endParaRPr sz="2400">
              <a:latin typeface="Arial"/>
              <a:cs typeface="Arial"/>
            </a:endParaRPr>
          </a:p>
        </p:txBody>
      </p:sp>
      <p:sp>
        <p:nvSpPr>
          <p:cNvPr id="15" name="object 15"/>
          <p:cNvSpPr txBox="1"/>
          <p:nvPr/>
        </p:nvSpPr>
        <p:spPr>
          <a:xfrm>
            <a:off x="6063996" y="1440180"/>
            <a:ext cx="1087120" cy="1262380"/>
          </a:xfrm>
          <a:prstGeom prst="rect">
            <a:avLst/>
          </a:prstGeom>
          <a:solidFill>
            <a:srgbClr val="8DA6B0"/>
          </a:solidFill>
        </p:spPr>
        <p:txBody>
          <a:bodyPr vert="horz" wrap="square" lIns="0" tIns="1270" rIns="0" bIns="0" rtlCol="0">
            <a:spAutoFit/>
          </a:bodyPr>
          <a:lstStyle/>
          <a:p>
            <a:pPr>
              <a:lnSpc>
                <a:spcPct val="100000"/>
              </a:lnSpc>
              <a:spcBef>
                <a:spcPts val="10"/>
              </a:spcBef>
            </a:pPr>
            <a:endParaRPr sz="2800">
              <a:latin typeface="Times New Roman"/>
              <a:cs typeface="Times New Roman"/>
            </a:endParaRPr>
          </a:p>
          <a:p>
            <a:pPr marL="232410">
              <a:lnSpc>
                <a:spcPct val="100000"/>
              </a:lnSpc>
            </a:pPr>
            <a:r>
              <a:rPr sz="2400" spc="-125" dirty="0">
                <a:solidFill>
                  <a:srgbClr val="46565E"/>
                </a:solidFill>
                <a:latin typeface="Arial"/>
                <a:cs typeface="Arial"/>
              </a:rPr>
              <a:t>2020</a:t>
            </a:r>
            <a:endParaRPr sz="2400">
              <a:latin typeface="Arial"/>
              <a:cs typeface="Arial"/>
            </a:endParaRPr>
          </a:p>
        </p:txBody>
      </p:sp>
      <p:sp>
        <p:nvSpPr>
          <p:cNvPr id="16" name="object 16"/>
          <p:cNvSpPr/>
          <p:nvPr/>
        </p:nvSpPr>
        <p:spPr>
          <a:xfrm>
            <a:off x="9332976" y="1440180"/>
            <a:ext cx="1094740" cy="1262380"/>
          </a:xfrm>
          <a:custGeom>
            <a:avLst/>
            <a:gdLst/>
            <a:ahLst/>
            <a:cxnLst/>
            <a:rect l="l" t="t" r="r" b="b"/>
            <a:pathLst>
              <a:path w="1094740" h="1262380">
                <a:moveTo>
                  <a:pt x="0" y="1261872"/>
                </a:moveTo>
                <a:lnTo>
                  <a:pt x="1094231" y="1261872"/>
                </a:lnTo>
                <a:lnTo>
                  <a:pt x="1094231" y="0"/>
                </a:lnTo>
                <a:lnTo>
                  <a:pt x="0" y="0"/>
                </a:lnTo>
                <a:lnTo>
                  <a:pt x="0" y="1261872"/>
                </a:lnTo>
                <a:close/>
              </a:path>
            </a:pathLst>
          </a:custGeom>
          <a:solidFill>
            <a:srgbClr val="46565E"/>
          </a:solidFill>
        </p:spPr>
        <p:txBody>
          <a:bodyPr wrap="square" lIns="0" tIns="0" rIns="0" bIns="0" rtlCol="0"/>
          <a:lstStyle/>
          <a:p>
            <a:endParaRPr/>
          </a:p>
        </p:txBody>
      </p:sp>
      <p:sp>
        <p:nvSpPr>
          <p:cNvPr id="17" name="object 17"/>
          <p:cNvSpPr txBox="1"/>
          <p:nvPr/>
        </p:nvSpPr>
        <p:spPr>
          <a:xfrm>
            <a:off x="9332976" y="1508886"/>
            <a:ext cx="1946910" cy="1049655"/>
          </a:xfrm>
          <a:prstGeom prst="rect">
            <a:avLst/>
          </a:prstGeom>
        </p:spPr>
        <p:txBody>
          <a:bodyPr vert="horz" wrap="square" lIns="0" tIns="12700" rIns="0" bIns="0" rtlCol="0">
            <a:spAutoFit/>
          </a:bodyPr>
          <a:lstStyle/>
          <a:p>
            <a:pPr marL="1418590">
              <a:lnSpc>
                <a:spcPts val="2735"/>
              </a:lnSpc>
              <a:spcBef>
                <a:spcPts val="100"/>
              </a:spcBef>
            </a:pPr>
            <a:r>
              <a:rPr sz="2400" spc="-235" dirty="0">
                <a:solidFill>
                  <a:srgbClr val="46565E"/>
                </a:solidFill>
                <a:latin typeface="Arial"/>
                <a:cs typeface="Arial"/>
              </a:rPr>
              <a:t>NO</a:t>
            </a:r>
            <a:endParaRPr sz="2400">
              <a:latin typeface="Arial"/>
              <a:cs typeface="Arial"/>
            </a:endParaRPr>
          </a:p>
          <a:p>
            <a:pPr marL="1301750" marR="5080" indent="-1062355" algn="r">
              <a:lnSpc>
                <a:spcPts val="2590"/>
              </a:lnSpc>
              <a:spcBef>
                <a:spcPts val="185"/>
              </a:spcBef>
              <a:tabLst>
                <a:tab pos="1351915" algn="l"/>
              </a:tabLst>
            </a:pPr>
            <a:r>
              <a:rPr sz="2400" spc="-125" dirty="0">
                <a:solidFill>
                  <a:srgbClr val="FFFFFF"/>
                </a:solidFill>
                <a:latin typeface="Arial"/>
                <a:cs typeface="Arial"/>
              </a:rPr>
              <a:t>202</a:t>
            </a:r>
            <a:r>
              <a:rPr sz="2400" spc="-120" dirty="0">
                <a:solidFill>
                  <a:srgbClr val="FFFFFF"/>
                </a:solidFill>
                <a:latin typeface="Arial"/>
                <a:cs typeface="Arial"/>
              </a:rPr>
              <a:t>3</a:t>
            </a:r>
            <a:r>
              <a:rPr sz="2400" dirty="0">
                <a:solidFill>
                  <a:srgbClr val="FFFFFF"/>
                </a:solidFill>
                <a:latin typeface="Arial"/>
                <a:cs typeface="Arial"/>
              </a:rPr>
              <a:t>		</a:t>
            </a:r>
            <a:r>
              <a:rPr sz="2400" spc="-225" dirty="0">
                <a:solidFill>
                  <a:srgbClr val="46565E"/>
                </a:solidFill>
                <a:latin typeface="Arial"/>
                <a:cs typeface="Arial"/>
              </a:rPr>
              <a:t>END  </a:t>
            </a:r>
            <a:r>
              <a:rPr sz="2400" spc="-300" dirty="0">
                <a:solidFill>
                  <a:srgbClr val="46565E"/>
                </a:solidFill>
                <a:latin typeface="Arial"/>
                <a:cs typeface="Arial"/>
              </a:rPr>
              <a:t>D</a:t>
            </a:r>
            <a:r>
              <a:rPr sz="2400" spc="-405" dirty="0">
                <a:solidFill>
                  <a:srgbClr val="46565E"/>
                </a:solidFill>
                <a:latin typeface="Arial"/>
                <a:cs typeface="Arial"/>
              </a:rPr>
              <a:t>A</a:t>
            </a:r>
            <a:r>
              <a:rPr sz="2400" spc="-370" dirty="0">
                <a:solidFill>
                  <a:srgbClr val="46565E"/>
                </a:solidFill>
                <a:latin typeface="Arial"/>
                <a:cs typeface="Arial"/>
              </a:rPr>
              <a:t>TE</a:t>
            </a:r>
            <a:endParaRPr sz="2400">
              <a:latin typeface="Arial"/>
              <a:cs typeface="Arial"/>
            </a:endParaRPr>
          </a:p>
        </p:txBody>
      </p:sp>
      <p:sp>
        <p:nvSpPr>
          <p:cNvPr id="18" name="object 18"/>
          <p:cNvSpPr txBox="1"/>
          <p:nvPr/>
        </p:nvSpPr>
        <p:spPr>
          <a:xfrm>
            <a:off x="8244840" y="1440180"/>
            <a:ext cx="1088390" cy="1262380"/>
          </a:xfrm>
          <a:prstGeom prst="rect">
            <a:avLst/>
          </a:prstGeom>
          <a:solidFill>
            <a:srgbClr val="8DA6B0"/>
          </a:solidFill>
        </p:spPr>
        <p:txBody>
          <a:bodyPr vert="horz" wrap="square" lIns="0" tIns="1270" rIns="0" bIns="0" rtlCol="0">
            <a:spAutoFit/>
          </a:bodyPr>
          <a:lstStyle/>
          <a:p>
            <a:pPr>
              <a:lnSpc>
                <a:spcPct val="100000"/>
              </a:lnSpc>
              <a:spcBef>
                <a:spcPts val="10"/>
              </a:spcBef>
            </a:pPr>
            <a:endParaRPr sz="2800" dirty="0">
              <a:latin typeface="Times New Roman"/>
              <a:cs typeface="Times New Roman"/>
            </a:endParaRPr>
          </a:p>
          <a:p>
            <a:pPr marL="234315">
              <a:lnSpc>
                <a:spcPct val="100000"/>
              </a:lnSpc>
            </a:pPr>
            <a:r>
              <a:rPr sz="2400" spc="-125" dirty="0">
                <a:solidFill>
                  <a:srgbClr val="46565E"/>
                </a:solidFill>
                <a:latin typeface="Arial"/>
                <a:cs typeface="Arial"/>
              </a:rPr>
              <a:t>2022</a:t>
            </a:r>
            <a:endParaRPr sz="2400" dirty="0">
              <a:latin typeface="Arial"/>
              <a:cs typeface="Arial"/>
            </a:endParaRPr>
          </a:p>
        </p:txBody>
      </p:sp>
      <p:sp>
        <p:nvSpPr>
          <p:cNvPr id="19" name="object 19"/>
          <p:cNvSpPr/>
          <p:nvPr/>
        </p:nvSpPr>
        <p:spPr>
          <a:xfrm>
            <a:off x="9783318" y="2495550"/>
            <a:ext cx="167640" cy="280670"/>
          </a:xfrm>
          <a:custGeom>
            <a:avLst/>
            <a:gdLst/>
            <a:ahLst/>
            <a:cxnLst/>
            <a:rect l="l" t="t" r="r" b="b"/>
            <a:pathLst>
              <a:path w="167640" h="280669">
                <a:moveTo>
                  <a:pt x="83820" y="0"/>
                </a:moveTo>
                <a:lnTo>
                  <a:pt x="51167" y="11013"/>
                </a:lnTo>
                <a:lnTo>
                  <a:pt x="24526" y="41052"/>
                </a:lnTo>
                <a:lnTo>
                  <a:pt x="6578" y="85617"/>
                </a:lnTo>
                <a:lnTo>
                  <a:pt x="0" y="140208"/>
                </a:lnTo>
                <a:lnTo>
                  <a:pt x="6578" y="194798"/>
                </a:lnTo>
                <a:lnTo>
                  <a:pt x="24526" y="239363"/>
                </a:lnTo>
                <a:lnTo>
                  <a:pt x="51167" y="269402"/>
                </a:lnTo>
                <a:lnTo>
                  <a:pt x="83820" y="280415"/>
                </a:lnTo>
                <a:lnTo>
                  <a:pt x="116472" y="269402"/>
                </a:lnTo>
                <a:lnTo>
                  <a:pt x="143113" y="239363"/>
                </a:lnTo>
                <a:lnTo>
                  <a:pt x="161061" y="194798"/>
                </a:lnTo>
                <a:lnTo>
                  <a:pt x="167639" y="140208"/>
                </a:lnTo>
                <a:lnTo>
                  <a:pt x="161061" y="85617"/>
                </a:lnTo>
                <a:lnTo>
                  <a:pt x="143113" y="41052"/>
                </a:lnTo>
                <a:lnTo>
                  <a:pt x="116472" y="11013"/>
                </a:lnTo>
                <a:lnTo>
                  <a:pt x="83820" y="0"/>
                </a:lnTo>
                <a:close/>
              </a:path>
            </a:pathLst>
          </a:custGeom>
          <a:solidFill>
            <a:srgbClr val="46565E"/>
          </a:solidFill>
        </p:spPr>
        <p:txBody>
          <a:bodyPr wrap="square" lIns="0" tIns="0" rIns="0" bIns="0" rtlCol="0"/>
          <a:lstStyle/>
          <a:p>
            <a:endParaRPr/>
          </a:p>
        </p:txBody>
      </p:sp>
      <p:sp>
        <p:nvSpPr>
          <p:cNvPr id="20" name="object 20"/>
          <p:cNvSpPr/>
          <p:nvPr/>
        </p:nvSpPr>
        <p:spPr>
          <a:xfrm>
            <a:off x="9783318" y="2495550"/>
            <a:ext cx="167640" cy="280670"/>
          </a:xfrm>
          <a:custGeom>
            <a:avLst/>
            <a:gdLst/>
            <a:ahLst/>
            <a:cxnLst/>
            <a:rect l="l" t="t" r="r" b="b"/>
            <a:pathLst>
              <a:path w="167640" h="280669">
                <a:moveTo>
                  <a:pt x="0" y="140208"/>
                </a:moveTo>
                <a:lnTo>
                  <a:pt x="6578" y="85617"/>
                </a:lnTo>
                <a:lnTo>
                  <a:pt x="24526" y="41052"/>
                </a:lnTo>
                <a:lnTo>
                  <a:pt x="51167" y="11013"/>
                </a:lnTo>
                <a:lnTo>
                  <a:pt x="83820" y="0"/>
                </a:lnTo>
                <a:lnTo>
                  <a:pt x="116472" y="11013"/>
                </a:lnTo>
                <a:lnTo>
                  <a:pt x="143113" y="41052"/>
                </a:lnTo>
                <a:lnTo>
                  <a:pt x="161061" y="85617"/>
                </a:lnTo>
                <a:lnTo>
                  <a:pt x="167639" y="140208"/>
                </a:lnTo>
                <a:lnTo>
                  <a:pt x="161061" y="194798"/>
                </a:lnTo>
                <a:lnTo>
                  <a:pt x="143113" y="239363"/>
                </a:lnTo>
                <a:lnTo>
                  <a:pt x="116472" y="269402"/>
                </a:lnTo>
                <a:lnTo>
                  <a:pt x="83820" y="280415"/>
                </a:lnTo>
                <a:lnTo>
                  <a:pt x="51167" y="269402"/>
                </a:lnTo>
                <a:lnTo>
                  <a:pt x="24526" y="239363"/>
                </a:lnTo>
                <a:lnTo>
                  <a:pt x="6578" y="194798"/>
                </a:lnTo>
                <a:lnTo>
                  <a:pt x="0" y="140208"/>
                </a:lnTo>
                <a:close/>
              </a:path>
            </a:pathLst>
          </a:custGeom>
          <a:ln w="19812">
            <a:solidFill>
              <a:srgbClr val="FFFFFF"/>
            </a:solidFill>
          </a:ln>
        </p:spPr>
        <p:txBody>
          <a:bodyPr wrap="square" lIns="0" tIns="0" rIns="0" bIns="0" rtlCol="0"/>
          <a:lstStyle/>
          <a:p>
            <a:endParaRPr/>
          </a:p>
        </p:txBody>
      </p:sp>
      <p:sp>
        <p:nvSpPr>
          <p:cNvPr id="21" name="object 21"/>
          <p:cNvSpPr/>
          <p:nvPr/>
        </p:nvSpPr>
        <p:spPr>
          <a:xfrm>
            <a:off x="10280142" y="1812798"/>
            <a:ext cx="157480" cy="210820"/>
          </a:xfrm>
          <a:custGeom>
            <a:avLst/>
            <a:gdLst/>
            <a:ahLst/>
            <a:cxnLst/>
            <a:rect l="l" t="t" r="r" b="b"/>
            <a:pathLst>
              <a:path w="157479" h="210819">
                <a:moveTo>
                  <a:pt x="0" y="210438"/>
                </a:moveTo>
                <a:lnTo>
                  <a:pt x="157352" y="0"/>
                </a:lnTo>
              </a:path>
            </a:pathLst>
          </a:custGeom>
          <a:ln w="38100">
            <a:solidFill>
              <a:srgbClr val="FFFFFF"/>
            </a:solidFill>
          </a:ln>
        </p:spPr>
        <p:txBody>
          <a:bodyPr wrap="square" lIns="0" tIns="0" rIns="0" bIns="0" rtlCol="0"/>
          <a:lstStyle/>
          <a:p>
            <a:endParaRPr/>
          </a:p>
        </p:txBody>
      </p:sp>
      <p:sp>
        <p:nvSpPr>
          <p:cNvPr id="22" name="object 22"/>
          <p:cNvSpPr/>
          <p:nvPr/>
        </p:nvSpPr>
        <p:spPr>
          <a:xfrm>
            <a:off x="10385297" y="1847850"/>
            <a:ext cx="41275" cy="382270"/>
          </a:xfrm>
          <a:custGeom>
            <a:avLst/>
            <a:gdLst/>
            <a:ahLst/>
            <a:cxnLst/>
            <a:rect l="l" t="t" r="r" b="b"/>
            <a:pathLst>
              <a:path w="41275" h="382269">
                <a:moveTo>
                  <a:pt x="40767" y="0"/>
                </a:moveTo>
                <a:lnTo>
                  <a:pt x="0" y="381888"/>
                </a:lnTo>
              </a:path>
            </a:pathLst>
          </a:custGeom>
          <a:ln w="38100">
            <a:solidFill>
              <a:srgbClr val="FFFFFF"/>
            </a:solidFill>
          </a:ln>
        </p:spPr>
        <p:txBody>
          <a:bodyPr wrap="square" lIns="0" tIns="0" rIns="0" bIns="0" rtlCol="0"/>
          <a:lstStyle/>
          <a:p>
            <a:endParaRPr/>
          </a:p>
        </p:txBody>
      </p:sp>
      <p:sp>
        <p:nvSpPr>
          <p:cNvPr id="23" name="object 23"/>
          <p:cNvSpPr/>
          <p:nvPr/>
        </p:nvSpPr>
        <p:spPr>
          <a:xfrm>
            <a:off x="10374630" y="2041398"/>
            <a:ext cx="157480" cy="210820"/>
          </a:xfrm>
          <a:custGeom>
            <a:avLst/>
            <a:gdLst/>
            <a:ahLst/>
            <a:cxnLst/>
            <a:rect l="l" t="t" r="r" b="b"/>
            <a:pathLst>
              <a:path w="157479" h="210819">
                <a:moveTo>
                  <a:pt x="0" y="210438"/>
                </a:moveTo>
                <a:lnTo>
                  <a:pt x="157352" y="0"/>
                </a:lnTo>
              </a:path>
            </a:pathLst>
          </a:custGeom>
          <a:ln w="38100">
            <a:solidFill>
              <a:srgbClr val="FFFFFF"/>
            </a:solidFill>
          </a:ln>
        </p:spPr>
        <p:txBody>
          <a:bodyPr wrap="square" lIns="0" tIns="0" rIns="0" bIns="0" rtlCol="0"/>
          <a:lstStyle/>
          <a:p>
            <a:endParaRPr/>
          </a:p>
        </p:txBody>
      </p:sp>
      <p:sp>
        <p:nvSpPr>
          <p:cNvPr id="24" name="object 24"/>
          <p:cNvSpPr/>
          <p:nvPr/>
        </p:nvSpPr>
        <p:spPr>
          <a:xfrm>
            <a:off x="457200" y="3617976"/>
            <a:ext cx="3855720" cy="1965960"/>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2956560" y="3593591"/>
            <a:ext cx="3855720" cy="1990343"/>
          </a:xfrm>
          <a:prstGeom prst="rect">
            <a:avLst/>
          </a:prstGeom>
          <a:blipFill>
            <a:blip r:embed="rId2" cstate="print"/>
            <a:stretch>
              <a:fillRect/>
            </a:stretch>
          </a:blipFill>
        </p:spPr>
        <p:txBody>
          <a:bodyPr wrap="square" lIns="0" tIns="0" rIns="0" bIns="0" rtlCol="0"/>
          <a:lstStyle/>
          <a:p>
            <a:endParaRPr/>
          </a:p>
        </p:txBody>
      </p:sp>
      <p:sp>
        <p:nvSpPr>
          <p:cNvPr id="26" name="object 26"/>
          <p:cNvSpPr/>
          <p:nvPr/>
        </p:nvSpPr>
        <p:spPr>
          <a:xfrm>
            <a:off x="5593081" y="3585971"/>
            <a:ext cx="3855719" cy="1997964"/>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7930895" y="3585971"/>
            <a:ext cx="3855720" cy="1997964"/>
          </a:xfrm>
          <a:prstGeom prst="rect">
            <a:avLst/>
          </a:prstGeom>
          <a:blipFill>
            <a:blip r:embed="rId2" cstate="print"/>
            <a:stretch>
              <a:fillRect/>
            </a:stretch>
          </a:blipFill>
        </p:spPr>
        <p:txBody>
          <a:bodyPr wrap="square" lIns="0" tIns="0" rIns="0" bIns="0" rtlCol="0"/>
          <a:lstStyle/>
          <a:p>
            <a:endParaRPr/>
          </a:p>
        </p:txBody>
      </p:sp>
      <p:sp>
        <p:nvSpPr>
          <p:cNvPr id="28" name="object 28"/>
          <p:cNvSpPr txBox="1"/>
          <p:nvPr/>
        </p:nvSpPr>
        <p:spPr>
          <a:xfrm>
            <a:off x="1400302" y="4341952"/>
            <a:ext cx="1284605" cy="331470"/>
          </a:xfrm>
          <a:prstGeom prst="rect">
            <a:avLst/>
          </a:prstGeom>
        </p:spPr>
        <p:txBody>
          <a:bodyPr vert="horz" wrap="square" lIns="0" tIns="13335" rIns="0" bIns="0" rtlCol="0">
            <a:spAutoFit/>
          </a:bodyPr>
          <a:lstStyle/>
          <a:p>
            <a:pPr marL="12700">
              <a:lnSpc>
                <a:spcPct val="100000"/>
              </a:lnSpc>
              <a:spcBef>
                <a:spcPts val="105"/>
              </a:spcBef>
            </a:pPr>
            <a:r>
              <a:rPr sz="2000" spc="-60" dirty="0">
                <a:solidFill>
                  <a:srgbClr val="00AF50"/>
                </a:solidFill>
                <a:latin typeface="Arial"/>
                <a:cs typeface="Arial"/>
              </a:rPr>
              <a:t>Digital:</a:t>
            </a:r>
            <a:r>
              <a:rPr sz="2000" spc="-145" dirty="0">
                <a:solidFill>
                  <a:srgbClr val="00AF50"/>
                </a:solidFill>
                <a:latin typeface="Arial"/>
                <a:cs typeface="Arial"/>
              </a:rPr>
              <a:t> </a:t>
            </a:r>
            <a:r>
              <a:rPr sz="2000" spc="-120" dirty="0">
                <a:solidFill>
                  <a:srgbClr val="00AF50"/>
                </a:solidFill>
                <a:latin typeface="Arial"/>
                <a:cs typeface="Arial"/>
              </a:rPr>
              <a:t>User</a:t>
            </a:r>
            <a:endParaRPr sz="2000">
              <a:latin typeface="Arial"/>
              <a:cs typeface="Arial"/>
            </a:endParaRPr>
          </a:p>
        </p:txBody>
      </p:sp>
      <p:sp>
        <p:nvSpPr>
          <p:cNvPr id="29" name="object 29"/>
          <p:cNvSpPr txBox="1"/>
          <p:nvPr/>
        </p:nvSpPr>
        <p:spPr>
          <a:xfrm>
            <a:off x="2996945" y="4348683"/>
            <a:ext cx="3391535" cy="605790"/>
          </a:xfrm>
          <a:prstGeom prst="rect">
            <a:avLst/>
          </a:prstGeom>
        </p:spPr>
        <p:txBody>
          <a:bodyPr vert="horz" wrap="square" lIns="0" tIns="13335" rIns="0" bIns="0" rtlCol="0">
            <a:spAutoFit/>
          </a:bodyPr>
          <a:lstStyle/>
          <a:p>
            <a:pPr marL="12700">
              <a:lnSpc>
                <a:spcPts val="2280"/>
              </a:lnSpc>
              <a:spcBef>
                <a:spcPts val="105"/>
              </a:spcBef>
            </a:pPr>
            <a:r>
              <a:rPr sz="2000" spc="-60" dirty="0">
                <a:solidFill>
                  <a:srgbClr val="FF7700"/>
                </a:solidFill>
                <a:latin typeface="Arial"/>
                <a:cs typeface="Arial"/>
              </a:rPr>
              <a:t>Digital: </a:t>
            </a:r>
            <a:r>
              <a:rPr sz="2000" spc="-105" dirty="0">
                <a:solidFill>
                  <a:srgbClr val="FF7700"/>
                </a:solidFill>
                <a:latin typeface="Arial"/>
                <a:cs typeface="Arial"/>
              </a:rPr>
              <a:t>Developer,</a:t>
            </a:r>
            <a:r>
              <a:rPr sz="2000" spc="-130" dirty="0">
                <a:solidFill>
                  <a:srgbClr val="FF7700"/>
                </a:solidFill>
                <a:latin typeface="Arial"/>
                <a:cs typeface="Arial"/>
              </a:rPr>
              <a:t> </a:t>
            </a:r>
            <a:r>
              <a:rPr sz="2000" spc="-50" dirty="0">
                <a:solidFill>
                  <a:srgbClr val="FF7700"/>
                </a:solidFill>
                <a:latin typeface="Arial"/>
                <a:cs typeface="Arial"/>
              </a:rPr>
              <a:t>Administrator</a:t>
            </a:r>
            <a:endParaRPr sz="2000" dirty="0">
              <a:latin typeface="Arial"/>
              <a:cs typeface="Arial"/>
            </a:endParaRPr>
          </a:p>
          <a:p>
            <a:pPr marL="780415">
              <a:lnSpc>
                <a:spcPts val="2280"/>
              </a:lnSpc>
            </a:pPr>
            <a:r>
              <a:rPr sz="2000" spc="-120" dirty="0">
                <a:solidFill>
                  <a:srgbClr val="FF7700"/>
                </a:solidFill>
                <a:latin typeface="Arial"/>
                <a:cs typeface="Arial"/>
              </a:rPr>
              <a:t>User</a:t>
            </a:r>
            <a:r>
              <a:rPr sz="2000" spc="-100" dirty="0">
                <a:solidFill>
                  <a:srgbClr val="FF7700"/>
                </a:solidFill>
                <a:latin typeface="Arial"/>
                <a:cs typeface="Arial"/>
              </a:rPr>
              <a:t> </a:t>
            </a:r>
            <a:r>
              <a:rPr sz="2000" spc="-40" dirty="0">
                <a:solidFill>
                  <a:srgbClr val="FF7700"/>
                </a:solidFill>
                <a:latin typeface="Arial"/>
                <a:cs typeface="Arial"/>
              </a:rPr>
              <a:t>(Mobile)</a:t>
            </a:r>
            <a:endParaRPr sz="2000" dirty="0">
              <a:latin typeface="Arial"/>
              <a:cs typeface="Arial"/>
            </a:endParaRPr>
          </a:p>
        </p:txBody>
      </p:sp>
      <p:sp>
        <p:nvSpPr>
          <p:cNvPr id="30" name="object 30"/>
          <p:cNvSpPr txBox="1"/>
          <p:nvPr/>
        </p:nvSpPr>
        <p:spPr>
          <a:xfrm>
            <a:off x="6795896" y="4348683"/>
            <a:ext cx="1066165" cy="331470"/>
          </a:xfrm>
          <a:prstGeom prst="rect">
            <a:avLst/>
          </a:prstGeom>
        </p:spPr>
        <p:txBody>
          <a:bodyPr vert="horz" wrap="square" lIns="0" tIns="13335" rIns="0" bIns="0" rtlCol="0">
            <a:spAutoFit/>
          </a:bodyPr>
          <a:lstStyle/>
          <a:p>
            <a:pPr marL="12700">
              <a:lnSpc>
                <a:spcPct val="100000"/>
              </a:lnSpc>
              <a:spcBef>
                <a:spcPts val="105"/>
              </a:spcBef>
            </a:pPr>
            <a:r>
              <a:rPr sz="2000" spc="-40" dirty="0">
                <a:solidFill>
                  <a:srgbClr val="C00000"/>
                </a:solidFill>
                <a:latin typeface="Arial"/>
                <a:cs typeface="Arial"/>
              </a:rPr>
              <a:t>Intelligent</a:t>
            </a:r>
            <a:endParaRPr sz="2000" dirty="0">
              <a:latin typeface="Arial"/>
              <a:cs typeface="Arial"/>
            </a:endParaRPr>
          </a:p>
        </p:txBody>
      </p:sp>
      <p:sp>
        <p:nvSpPr>
          <p:cNvPr id="31" name="object 31"/>
          <p:cNvSpPr txBox="1"/>
          <p:nvPr/>
        </p:nvSpPr>
        <p:spPr>
          <a:xfrm>
            <a:off x="9546463" y="4327905"/>
            <a:ext cx="603250" cy="330835"/>
          </a:xfrm>
          <a:prstGeom prst="rect">
            <a:avLst/>
          </a:prstGeom>
        </p:spPr>
        <p:txBody>
          <a:bodyPr vert="horz" wrap="square" lIns="0" tIns="12700" rIns="0" bIns="0" rtlCol="0">
            <a:spAutoFit/>
          </a:bodyPr>
          <a:lstStyle/>
          <a:p>
            <a:pPr marL="12700">
              <a:lnSpc>
                <a:spcPct val="100000"/>
              </a:lnSpc>
              <a:spcBef>
                <a:spcPts val="100"/>
              </a:spcBef>
            </a:pPr>
            <a:r>
              <a:rPr sz="2000" spc="-90" dirty="0">
                <a:solidFill>
                  <a:srgbClr val="007394"/>
                </a:solidFill>
                <a:latin typeface="Arial"/>
                <a:cs typeface="Arial"/>
              </a:rPr>
              <a:t>Mesh</a:t>
            </a:r>
            <a:endParaRPr sz="20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832" y="685800"/>
            <a:ext cx="10615168" cy="553998"/>
          </a:xfrm>
        </p:spPr>
        <p:txBody>
          <a:bodyPr/>
          <a:lstStyle/>
          <a:p>
            <a:r>
              <a:rPr lang="en-US" sz="3600" dirty="0" smtClean="0"/>
              <a:t>Digital Transformation with Atlanta 311 Siebel CRM </a:t>
            </a:r>
            <a:endParaRPr lang="en-US" sz="3600" dirty="0"/>
          </a:p>
        </p:txBody>
      </p:sp>
      <p:sp>
        <p:nvSpPr>
          <p:cNvPr id="3" name="TextBox 2"/>
          <p:cNvSpPr txBox="1"/>
          <p:nvPr/>
        </p:nvSpPr>
        <p:spPr>
          <a:xfrm>
            <a:off x="814832" y="1752600"/>
            <a:ext cx="10615168" cy="5078313"/>
          </a:xfrm>
          <a:prstGeom prst="rect">
            <a:avLst/>
          </a:prstGeom>
          <a:noFill/>
        </p:spPr>
        <p:txBody>
          <a:bodyPr wrap="square" rtlCol="0">
            <a:spAutoFit/>
          </a:bodyPr>
          <a:lstStyle/>
          <a:p>
            <a:r>
              <a:rPr lang="en-US" dirty="0" smtClean="0"/>
              <a:t>Siebel IP 2019 Upgrade brings some of the digital transformation’s which can be implemented with Atlanta 311 Siebel CRM System. Below are some,</a:t>
            </a:r>
          </a:p>
          <a:p>
            <a:endParaRPr lang="en-US" dirty="0" smtClean="0"/>
          </a:p>
          <a:p>
            <a:pPr marL="285750" indent="-285750">
              <a:buFont typeface="Wingdings" panose="05000000000000000000" pitchFamily="2" charset="2"/>
              <a:buChar char="Ø"/>
            </a:pPr>
            <a:r>
              <a:rPr lang="en-US" sz="2000" b="1" dirty="0" smtClean="0">
                <a:solidFill>
                  <a:srgbClr val="FF0000"/>
                </a:solidFill>
              </a:rPr>
              <a:t>Alexa with Siebel CRM </a:t>
            </a:r>
          </a:p>
          <a:p>
            <a:endParaRPr lang="en-US" dirty="0" smtClean="0"/>
          </a:p>
          <a:p>
            <a:r>
              <a:rPr lang="en-US" dirty="0" smtClean="0"/>
              <a:t>Alexa </a:t>
            </a:r>
            <a:r>
              <a:rPr lang="en-US" dirty="0"/>
              <a:t>is an intelligent (the artificial </a:t>
            </a:r>
            <a:r>
              <a:rPr lang="en-US" dirty="0" smtClean="0"/>
              <a:t>kind </a:t>
            </a:r>
            <a:r>
              <a:rPr lang="en-US" dirty="0"/>
              <a:t>Voice </a:t>
            </a:r>
            <a:r>
              <a:rPr lang="en-US" dirty="0" smtClean="0"/>
              <a:t>Assistant) developed </a:t>
            </a:r>
            <a:r>
              <a:rPr lang="en-US" dirty="0"/>
              <a:t>by Amazon. </a:t>
            </a:r>
            <a:r>
              <a:rPr lang="en-US" dirty="0" smtClean="0"/>
              <a:t>You </a:t>
            </a:r>
            <a:r>
              <a:rPr lang="en-US" dirty="0"/>
              <a:t>can </a:t>
            </a:r>
            <a:r>
              <a:rPr lang="en-US" dirty="0" smtClean="0"/>
              <a:t>interact </a:t>
            </a:r>
            <a:r>
              <a:rPr lang="en-US" dirty="0"/>
              <a:t>with Alexa via the echo or dot devices from Amazon or via an app. </a:t>
            </a:r>
            <a:endParaRPr lang="en-US" dirty="0" smtClean="0"/>
          </a:p>
          <a:p>
            <a:endParaRPr lang="en-US" dirty="0" smtClean="0"/>
          </a:p>
          <a:p>
            <a:pPr marL="742950" lvl="1" indent="-285750">
              <a:buFont typeface="Arial" panose="020B0604020202020204" pitchFamily="34" charset="0"/>
              <a:buChar char="•"/>
            </a:pPr>
            <a:r>
              <a:rPr lang="en-US" dirty="0" smtClean="0"/>
              <a:t>This technology </a:t>
            </a:r>
            <a:r>
              <a:rPr lang="en-US" dirty="0"/>
              <a:t>can help people with disabilities to use speech rather than haptic input.</a:t>
            </a:r>
          </a:p>
          <a:p>
            <a:pPr marL="742950" lvl="1" indent="-285750">
              <a:buFont typeface="Arial" panose="020B0604020202020204" pitchFamily="34" charset="0"/>
              <a:buChar char="•"/>
            </a:pPr>
            <a:r>
              <a:rPr lang="en-US" dirty="0"/>
              <a:t>Enhanced mobility since you don't need to fondle your phone while driving.</a:t>
            </a:r>
          </a:p>
          <a:p>
            <a:pPr marL="742950" lvl="1" indent="-285750">
              <a:buFont typeface="Arial" panose="020B0604020202020204" pitchFamily="34" charset="0"/>
              <a:buChar char="•"/>
            </a:pPr>
            <a:r>
              <a:rPr lang="en-US" dirty="0"/>
              <a:t>The assistant can act as a hub to other </a:t>
            </a:r>
            <a:r>
              <a:rPr lang="en-US" dirty="0" err="1"/>
              <a:t>IoT</a:t>
            </a:r>
            <a:r>
              <a:rPr lang="en-US" dirty="0"/>
              <a:t> </a:t>
            </a:r>
            <a:r>
              <a:rPr lang="en-US" dirty="0" smtClean="0"/>
              <a:t>devices.</a:t>
            </a:r>
          </a:p>
          <a:p>
            <a:pPr lvl="1"/>
            <a:endParaRPr lang="en-US" dirty="0"/>
          </a:p>
          <a:p>
            <a:r>
              <a:rPr lang="en-US" dirty="0" smtClean="0"/>
              <a:t>As </a:t>
            </a:r>
            <a:r>
              <a:rPr lang="en-US" dirty="0"/>
              <a:t>such, the </a:t>
            </a:r>
            <a:r>
              <a:rPr lang="en-US" dirty="0" smtClean="0"/>
              <a:t>City </a:t>
            </a:r>
            <a:r>
              <a:rPr lang="en-US" dirty="0"/>
              <a:t>envisions supplementing existing service delivery channels (i.e. web, mobile, 311) with this emerging technology to improve the provisioning and accessibility of </a:t>
            </a:r>
            <a:r>
              <a:rPr lang="en-US" dirty="0" smtClean="0"/>
              <a:t>City </a:t>
            </a:r>
            <a:r>
              <a:rPr lang="en-US" dirty="0"/>
              <a:t>services and information for </a:t>
            </a:r>
            <a:r>
              <a:rPr lang="en-US" dirty="0" smtClean="0"/>
              <a:t>City </a:t>
            </a:r>
            <a:r>
              <a:rPr lang="en-US" dirty="0"/>
              <a:t>residents and constituents. </a:t>
            </a:r>
          </a:p>
          <a:p>
            <a:endParaRPr lang="en-US" dirty="0"/>
          </a:p>
          <a:p>
            <a:endParaRPr lang="en-US" dirty="0" smtClean="0"/>
          </a:p>
          <a:p>
            <a:endParaRPr lang="en-US" dirty="0"/>
          </a:p>
        </p:txBody>
      </p:sp>
    </p:spTree>
    <p:extLst>
      <p:ext uri="{BB962C8B-B14F-4D97-AF65-F5344CB8AC3E}">
        <p14:creationId xmlns:p14="http://schemas.microsoft.com/office/powerpoint/2010/main" val="356817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ser-images.githubusercontent.com/54719627/64864041-3346c500-d604-11e9-8360-5081db83a5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676400"/>
            <a:ext cx="7848600" cy="4739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90600" y="685800"/>
            <a:ext cx="10439400" cy="923330"/>
          </a:xfrm>
          <a:prstGeom prst="rect">
            <a:avLst/>
          </a:prstGeom>
          <a:noFill/>
        </p:spPr>
        <p:txBody>
          <a:bodyPr wrap="square" rtlCol="0">
            <a:spAutoFit/>
          </a:bodyPr>
          <a:lstStyle/>
          <a:p>
            <a:r>
              <a:rPr lang="en-US" b="1" dirty="0" smtClean="0"/>
              <a:t>**Alexa</a:t>
            </a:r>
            <a:r>
              <a:rPr lang="en-US" b="1" dirty="0"/>
              <a:t>, create a Service Request!**</a:t>
            </a:r>
          </a:p>
          <a:p>
            <a:r>
              <a:rPr lang="en-US" dirty="0"/>
              <a:t>A prototype which allows users to tell Alexa to create records in Siebel CRM.</a:t>
            </a:r>
          </a:p>
          <a:p>
            <a:endParaRPr lang="en-US" dirty="0"/>
          </a:p>
        </p:txBody>
      </p:sp>
    </p:spTree>
    <p:extLst>
      <p:ext uri="{BB962C8B-B14F-4D97-AF65-F5344CB8AC3E}">
        <p14:creationId xmlns:p14="http://schemas.microsoft.com/office/powerpoint/2010/main" val="3426714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2619</TotalTime>
  <Words>2033</Words>
  <Application>Microsoft Office PowerPoint</Application>
  <PresentationFormat>Widescreen</PresentationFormat>
  <Paragraphs>361</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Times New Roman</vt:lpstr>
      <vt:lpstr>Trebuchet MS</vt:lpstr>
      <vt:lpstr>Wingdings</vt:lpstr>
      <vt:lpstr>Office Theme</vt:lpstr>
      <vt:lpstr>PowerPoint Presentation</vt:lpstr>
      <vt:lpstr>Purpose</vt:lpstr>
      <vt:lpstr>PowerPoint Presentation</vt:lpstr>
      <vt:lpstr>Digital Transformation</vt:lpstr>
      <vt:lpstr>Digital Transformation</vt:lpstr>
      <vt:lpstr>Oracle Drives Digital Transformation</vt:lpstr>
      <vt:lpstr>Siebel Strategy Path to Digital Transformation</vt:lpstr>
      <vt:lpstr>Digital Transformation with Atlanta 311 Siebel CRM </vt:lpstr>
      <vt:lpstr>PowerPoint Presentation</vt:lpstr>
      <vt:lpstr>PowerPoint Presentation</vt:lpstr>
      <vt:lpstr>PowerPoint Presentation</vt:lpstr>
      <vt:lpstr>Customer Experience</vt:lpstr>
      <vt:lpstr>Users: Insights Data-driven visualization &amp; tasks</vt:lpstr>
      <vt:lpstr>Usability</vt:lpstr>
      <vt:lpstr>PowerPoint Presentation</vt:lpstr>
      <vt:lpstr>PowerPoint Presentation</vt:lpstr>
      <vt:lpstr>PowerPoint Presentation</vt:lpstr>
      <vt:lpstr>PowerPoint Presentation</vt:lpstr>
      <vt:lpstr>PowerPoint Presentation</vt:lpstr>
      <vt:lpstr>Developers: Automation Contextual metadata generation</vt:lpstr>
      <vt:lpstr>Administrators: Automated Secure Deployment Migration – Synchronous or Asynchronous</vt:lpstr>
      <vt:lpstr>Architects: Elastic deployment Microservices : Distributing apps, repositories, databases</vt:lpstr>
      <vt:lpstr>Innovation</vt:lpstr>
      <vt:lpstr>Continuous Delivery: Serial Updates</vt:lpstr>
      <vt:lpstr>Siebel Roadmap – Continuous Innovation &amp; Delivery</vt:lpstr>
      <vt:lpstr>Near-Zero Downtime</vt:lpstr>
      <vt:lpstr>Innovation Highlights</vt:lpstr>
      <vt:lpstr>Flight Path to Digital Transformation</vt:lpstr>
      <vt:lpstr>Lifetime Support for Existing Oracle Applications*</vt:lpstr>
      <vt:lpstr>AUTONOMOUS CRM</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KS</dc:creator>
  <cp:lastModifiedBy>Deepu Sas</cp:lastModifiedBy>
  <cp:revision>96</cp:revision>
  <dcterms:created xsi:type="dcterms:W3CDTF">2019-09-18T20:36:15Z</dcterms:created>
  <dcterms:modified xsi:type="dcterms:W3CDTF">2019-09-24T20:13:28Z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2018-10-22T00:00:00Z</vt:filetime>
  </property>
  <property fmtid="{D5CDD505-2E9C-101B-9397-08002B2CF9AE}" pid="3" name="Creator">
    <vt:lpwstr>Microsoft® PowerPoint® 2016</vt:lpwstr>
  </property>
  <property fmtid="{D5CDD505-2E9C-101B-9397-08002B2CF9AE}" pid="4" name="LastSaved">
    <vt:filetime>2019-09-18T00:00:00Z</vt:filetime>
  </property>
</Properties>
</file>